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33" r:id="rId1"/>
    <p:sldMasterId id="2147483720" r:id="rId2"/>
  </p:sldMasterIdLst>
  <p:notesMasterIdLst>
    <p:notesMasterId r:id="rId29"/>
  </p:notesMasterIdLst>
  <p:handoutMasterIdLst>
    <p:handoutMasterId r:id="rId30"/>
  </p:handoutMasterIdLst>
  <p:sldIdLst>
    <p:sldId id="797" r:id="rId3"/>
    <p:sldId id="824" r:id="rId4"/>
    <p:sldId id="821" r:id="rId5"/>
    <p:sldId id="818" r:id="rId6"/>
    <p:sldId id="820" r:id="rId7"/>
    <p:sldId id="880" r:id="rId8"/>
    <p:sldId id="822" r:id="rId9"/>
    <p:sldId id="823" r:id="rId10"/>
    <p:sldId id="866" r:id="rId11"/>
    <p:sldId id="867" r:id="rId12"/>
    <p:sldId id="868" r:id="rId13"/>
    <p:sldId id="869" r:id="rId14"/>
    <p:sldId id="870" r:id="rId15"/>
    <p:sldId id="871" r:id="rId16"/>
    <p:sldId id="873" r:id="rId17"/>
    <p:sldId id="874" r:id="rId18"/>
    <p:sldId id="875" r:id="rId19"/>
    <p:sldId id="876" r:id="rId20"/>
    <p:sldId id="877" r:id="rId21"/>
    <p:sldId id="878" r:id="rId22"/>
    <p:sldId id="879" r:id="rId23"/>
    <p:sldId id="881" r:id="rId24"/>
    <p:sldId id="828" r:id="rId25"/>
    <p:sldId id="829" r:id="rId26"/>
    <p:sldId id="719" r:id="rId27"/>
    <p:sldId id="798"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7CEBD1-1C5A-406F-848F-E30E44F32605}">
          <p14:sldIdLst>
            <p14:sldId id="797"/>
            <p14:sldId id="824"/>
            <p14:sldId id="821"/>
            <p14:sldId id="818"/>
            <p14:sldId id="820"/>
            <p14:sldId id="880"/>
            <p14:sldId id="822"/>
            <p14:sldId id="823"/>
          </p14:sldIdLst>
        </p14:section>
        <p14:section name="Example of experimental estimates" id="{DAD4C645-D109-47D1-AE94-47A0C1EC1FD9}">
          <p14:sldIdLst>
            <p14:sldId id="866"/>
            <p14:sldId id="867"/>
            <p14:sldId id="868"/>
            <p14:sldId id="869"/>
            <p14:sldId id="870"/>
            <p14:sldId id="871"/>
            <p14:sldId id="873"/>
            <p14:sldId id="874"/>
            <p14:sldId id="875"/>
            <p14:sldId id="876"/>
            <p14:sldId id="877"/>
            <p14:sldId id="878"/>
            <p14:sldId id="879"/>
            <p14:sldId id="881"/>
            <p14:sldId id="828"/>
            <p14:sldId id="829"/>
            <p14:sldId id="719"/>
            <p14:sldId id="7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Parry" initials="RP" lastIdx="8" clrIdx="0">
    <p:extLst>
      <p:ext uri="{19B8F6BF-5375-455C-9EA6-DF929625EA0E}">
        <p15:presenceInfo xmlns:p15="http://schemas.microsoft.com/office/powerpoint/2012/main" userId="S-1-5-21-1210949265-2878723990-3494953905-3031" providerId="AD"/>
      </p:ext>
    </p:extLst>
  </p:cmAuthor>
  <p:cmAuthor id="2" name="Riaan Grobler" initials="RG" lastIdx="1" clrIdx="1">
    <p:extLst>
      <p:ext uri="{19B8F6BF-5375-455C-9EA6-DF929625EA0E}">
        <p15:presenceInfo xmlns:p15="http://schemas.microsoft.com/office/powerpoint/2012/main" userId="Riaan Grobler" providerId="None"/>
      </p:ext>
    </p:extLst>
  </p:cmAuthor>
  <p:cmAuthor id="3" name="Aimee Ginsburg" initials="AG" lastIdx="3" clrIdx="2">
    <p:extLst>
      <p:ext uri="{19B8F6BF-5375-455C-9EA6-DF929625EA0E}">
        <p15:presenceInfo xmlns:p15="http://schemas.microsoft.com/office/powerpoint/2012/main" userId="S::A.Ginsburg@sanbi.org.za::56140ab2-5bd8-4bcf-8e58-7ca80bdd9f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a:srgbClr val="E8E8E8"/>
    <a:srgbClr val="8C3836"/>
    <a:srgbClr val="F79646"/>
    <a:srgbClr val="E46C0A"/>
    <a:srgbClr val="848F94"/>
    <a:srgbClr val="9DC62C"/>
    <a:srgbClr val="F8AC29"/>
    <a:srgbClr val="27A3DD"/>
    <a:srgbClr val="9DC6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AA67AC-9C0B-4C1F-9CA9-B7C11A70E510}" v="1" dt="2025-09-23T13:03:28.567"/>
    <p1510:client id="{579E9CF6-99C2-42B9-BF46-BB859942B064}" v="6" dt="2025-09-23T12:43:44.5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50" autoAdjust="0"/>
    <p:restoredTop sz="91849" autoAdjust="0"/>
  </p:normalViewPr>
  <p:slideViewPr>
    <p:cSldViewPr snapToGrid="0" snapToObjects="1">
      <p:cViewPr varScale="1">
        <p:scale>
          <a:sx n="60" d="100"/>
          <a:sy n="60" d="100"/>
        </p:scale>
        <p:origin x="460" y="26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kang Vumbukani-Lepolesa" userId="c59a7d47-6430-4746-a7b8-88cbb234f42b" providerId="ADAL" clId="{0DD435CB-95EE-4DF8-9369-2DE2C392FB3C}"/>
    <pc:docChg chg="undo custSel delSld modSld modSection">
      <pc:chgData name="Bokang Vumbukani-Lepolesa" userId="c59a7d47-6430-4746-a7b8-88cbb234f42b" providerId="ADAL" clId="{0DD435CB-95EE-4DF8-9369-2DE2C392FB3C}" dt="2025-09-23T13:06:08.598" v="7527" actId="255"/>
      <pc:docMkLst>
        <pc:docMk/>
      </pc:docMkLst>
      <pc:sldChg chg="modSp mod">
        <pc:chgData name="Bokang Vumbukani-Lepolesa" userId="c59a7d47-6430-4746-a7b8-88cbb234f42b" providerId="ADAL" clId="{0DD435CB-95EE-4DF8-9369-2DE2C392FB3C}" dt="2025-09-23T12:43:59.194" v="7515" actId="113"/>
        <pc:sldMkLst>
          <pc:docMk/>
          <pc:sldMk cId="3075834495" sldId="719"/>
        </pc:sldMkLst>
        <pc:spChg chg="mod">
          <ac:chgData name="Bokang Vumbukani-Lepolesa" userId="c59a7d47-6430-4746-a7b8-88cbb234f42b" providerId="ADAL" clId="{0DD435CB-95EE-4DF8-9369-2DE2C392FB3C}" dt="2025-09-23T12:43:59.194" v="7515" actId="113"/>
          <ac:spMkLst>
            <pc:docMk/>
            <pc:sldMk cId="3075834495" sldId="719"/>
            <ac:spMk id="6" creationId="{00000000-0000-0000-0000-000000000000}"/>
          </ac:spMkLst>
        </pc:spChg>
      </pc:sldChg>
      <pc:sldChg chg="modSp mod">
        <pc:chgData name="Bokang Vumbukani-Lepolesa" userId="c59a7d47-6430-4746-a7b8-88cbb234f42b" providerId="ADAL" clId="{0DD435CB-95EE-4DF8-9369-2DE2C392FB3C}" dt="2025-09-23T11:15:50.721" v="53" actId="14100"/>
        <pc:sldMkLst>
          <pc:docMk/>
          <pc:sldMk cId="2134825009" sldId="797"/>
        </pc:sldMkLst>
        <pc:spChg chg="mod">
          <ac:chgData name="Bokang Vumbukani-Lepolesa" userId="c59a7d47-6430-4746-a7b8-88cbb234f42b" providerId="ADAL" clId="{0DD435CB-95EE-4DF8-9369-2DE2C392FB3C}" dt="2025-09-23T11:15:50.721" v="53" actId="14100"/>
          <ac:spMkLst>
            <pc:docMk/>
            <pc:sldMk cId="2134825009" sldId="797"/>
            <ac:spMk id="2" creationId="{B473A576-967E-8580-9F41-A9AD9FE35C9B}"/>
          </ac:spMkLst>
        </pc:spChg>
      </pc:sldChg>
      <pc:sldChg chg="modSp mod">
        <pc:chgData name="Bokang Vumbukani-Lepolesa" userId="c59a7d47-6430-4746-a7b8-88cbb234f42b" providerId="ADAL" clId="{0DD435CB-95EE-4DF8-9369-2DE2C392FB3C}" dt="2025-09-23T13:04:29.300" v="7524" actId="255"/>
        <pc:sldMkLst>
          <pc:docMk/>
          <pc:sldMk cId="2467499169" sldId="820"/>
        </pc:sldMkLst>
        <pc:spChg chg="mod">
          <ac:chgData name="Bokang Vumbukani-Lepolesa" userId="c59a7d47-6430-4746-a7b8-88cbb234f42b" providerId="ADAL" clId="{0DD435CB-95EE-4DF8-9369-2DE2C392FB3C}" dt="2025-09-23T13:04:29.300" v="7524" actId="255"/>
          <ac:spMkLst>
            <pc:docMk/>
            <pc:sldMk cId="2467499169" sldId="820"/>
            <ac:spMk id="2" creationId="{AFD3EDDB-6C84-4273-EC40-52EE0AFC595B}"/>
          </ac:spMkLst>
        </pc:spChg>
      </pc:sldChg>
      <pc:sldChg chg="modNotesTx">
        <pc:chgData name="Bokang Vumbukani-Lepolesa" userId="c59a7d47-6430-4746-a7b8-88cbb234f42b" providerId="ADAL" clId="{0DD435CB-95EE-4DF8-9369-2DE2C392FB3C}" dt="2025-09-23T12:41:06.965" v="7492" actId="6549"/>
        <pc:sldMkLst>
          <pc:docMk/>
          <pc:sldMk cId="1086239066" sldId="821"/>
        </pc:sldMkLst>
      </pc:sldChg>
      <pc:sldChg chg="modNotesTx">
        <pc:chgData name="Bokang Vumbukani-Lepolesa" userId="c59a7d47-6430-4746-a7b8-88cbb234f42b" providerId="ADAL" clId="{0DD435CB-95EE-4DF8-9369-2DE2C392FB3C}" dt="2025-09-23T12:41:24.751" v="7494" actId="6549"/>
        <pc:sldMkLst>
          <pc:docMk/>
          <pc:sldMk cId="3872928860" sldId="822"/>
        </pc:sldMkLst>
      </pc:sldChg>
      <pc:sldChg chg="modNotesTx">
        <pc:chgData name="Bokang Vumbukani-Lepolesa" userId="c59a7d47-6430-4746-a7b8-88cbb234f42b" providerId="ADAL" clId="{0DD435CB-95EE-4DF8-9369-2DE2C392FB3C}" dt="2025-09-23T12:41:39.301" v="7495" actId="6549"/>
        <pc:sldMkLst>
          <pc:docMk/>
          <pc:sldMk cId="1285112089" sldId="823"/>
        </pc:sldMkLst>
      </pc:sldChg>
      <pc:sldChg chg="modSp mod">
        <pc:chgData name="Bokang Vumbukani-Lepolesa" userId="c59a7d47-6430-4746-a7b8-88cbb234f42b" providerId="ADAL" clId="{0DD435CB-95EE-4DF8-9369-2DE2C392FB3C}" dt="2025-09-23T13:02:36.317" v="7520" actId="20577"/>
        <pc:sldMkLst>
          <pc:docMk/>
          <pc:sldMk cId="1898229490" sldId="824"/>
        </pc:sldMkLst>
        <pc:spChg chg="mod">
          <ac:chgData name="Bokang Vumbukani-Lepolesa" userId="c59a7d47-6430-4746-a7b8-88cbb234f42b" providerId="ADAL" clId="{0DD435CB-95EE-4DF8-9369-2DE2C392FB3C}" dt="2025-09-23T13:02:36.317" v="7520" actId="20577"/>
          <ac:spMkLst>
            <pc:docMk/>
            <pc:sldMk cId="1898229490" sldId="824"/>
            <ac:spMk id="6" creationId="{00000000-0000-0000-0000-000000000000}"/>
          </ac:spMkLst>
        </pc:spChg>
      </pc:sldChg>
      <pc:sldChg chg="modNotesTx">
        <pc:chgData name="Bokang Vumbukani-Lepolesa" userId="c59a7d47-6430-4746-a7b8-88cbb234f42b" providerId="ADAL" clId="{0DD435CB-95EE-4DF8-9369-2DE2C392FB3C}" dt="2025-09-23T11:46:02.361" v="7454" actId="6549"/>
        <pc:sldMkLst>
          <pc:docMk/>
          <pc:sldMk cId="2977396340" sldId="828"/>
        </pc:sldMkLst>
      </pc:sldChg>
      <pc:sldChg chg="modSp mod modNotesTx">
        <pc:chgData name="Bokang Vumbukani-Lepolesa" userId="c59a7d47-6430-4746-a7b8-88cbb234f42b" providerId="ADAL" clId="{0DD435CB-95EE-4DF8-9369-2DE2C392FB3C}" dt="2025-09-23T13:06:08.598" v="7527" actId="255"/>
        <pc:sldMkLst>
          <pc:docMk/>
          <pc:sldMk cId="2278770814" sldId="829"/>
        </pc:sldMkLst>
        <pc:spChg chg="mod">
          <ac:chgData name="Bokang Vumbukani-Lepolesa" userId="c59a7d47-6430-4746-a7b8-88cbb234f42b" providerId="ADAL" clId="{0DD435CB-95EE-4DF8-9369-2DE2C392FB3C}" dt="2025-09-23T13:06:08.598" v="7527" actId="255"/>
          <ac:spMkLst>
            <pc:docMk/>
            <pc:sldMk cId="2278770814" sldId="829"/>
            <ac:spMk id="37" creationId="{00000000-0000-0000-0000-000000000000}"/>
          </ac:spMkLst>
        </pc:spChg>
      </pc:sldChg>
      <pc:sldChg chg="del">
        <pc:chgData name="Bokang Vumbukani-Lepolesa" userId="c59a7d47-6430-4746-a7b8-88cbb234f42b" providerId="ADAL" clId="{0DD435CB-95EE-4DF8-9369-2DE2C392FB3C}" dt="2025-09-23T11:18:41.409" v="103" actId="47"/>
        <pc:sldMkLst>
          <pc:docMk/>
          <pc:sldMk cId="599429616" sldId="833"/>
        </pc:sldMkLst>
      </pc:sldChg>
      <pc:sldChg chg="del">
        <pc:chgData name="Bokang Vumbukani-Lepolesa" userId="c59a7d47-6430-4746-a7b8-88cbb234f42b" providerId="ADAL" clId="{0DD435CB-95EE-4DF8-9369-2DE2C392FB3C}" dt="2025-09-23T11:18:42.501" v="104" actId="47"/>
        <pc:sldMkLst>
          <pc:docMk/>
          <pc:sldMk cId="131883418" sldId="834"/>
        </pc:sldMkLst>
      </pc:sldChg>
      <pc:sldChg chg="del">
        <pc:chgData name="Bokang Vumbukani-Lepolesa" userId="c59a7d47-6430-4746-a7b8-88cbb234f42b" providerId="ADAL" clId="{0DD435CB-95EE-4DF8-9369-2DE2C392FB3C}" dt="2025-09-23T11:18:43.336" v="105" actId="47"/>
        <pc:sldMkLst>
          <pc:docMk/>
          <pc:sldMk cId="2555007867" sldId="835"/>
        </pc:sldMkLst>
      </pc:sldChg>
      <pc:sldChg chg="del">
        <pc:chgData name="Bokang Vumbukani-Lepolesa" userId="c59a7d47-6430-4746-a7b8-88cbb234f42b" providerId="ADAL" clId="{0DD435CB-95EE-4DF8-9369-2DE2C392FB3C}" dt="2025-09-23T11:18:45.802" v="106" actId="47"/>
        <pc:sldMkLst>
          <pc:docMk/>
          <pc:sldMk cId="890088099" sldId="836"/>
        </pc:sldMkLst>
      </pc:sldChg>
      <pc:sldChg chg="del">
        <pc:chgData name="Bokang Vumbukani-Lepolesa" userId="c59a7d47-6430-4746-a7b8-88cbb234f42b" providerId="ADAL" clId="{0DD435CB-95EE-4DF8-9369-2DE2C392FB3C}" dt="2025-09-23T11:18:46.915" v="107" actId="47"/>
        <pc:sldMkLst>
          <pc:docMk/>
          <pc:sldMk cId="4047361795" sldId="837"/>
        </pc:sldMkLst>
      </pc:sldChg>
      <pc:sldChg chg="del">
        <pc:chgData name="Bokang Vumbukani-Lepolesa" userId="c59a7d47-6430-4746-a7b8-88cbb234f42b" providerId="ADAL" clId="{0DD435CB-95EE-4DF8-9369-2DE2C392FB3C}" dt="2025-09-23T11:18:48.163" v="108" actId="47"/>
        <pc:sldMkLst>
          <pc:docMk/>
          <pc:sldMk cId="4184260372" sldId="838"/>
        </pc:sldMkLst>
      </pc:sldChg>
      <pc:sldChg chg="del">
        <pc:chgData name="Bokang Vumbukani-Lepolesa" userId="c59a7d47-6430-4746-a7b8-88cbb234f42b" providerId="ADAL" clId="{0DD435CB-95EE-4DF8-9369-2DE2C392FB3C}" dt="2025-09-23T11:18:51.317" v="112" actId="47"/>
        <pc:sldMkLst>
          <pc:docMk/>
          <pc:sldMk cId="3618387018" sldId="839"/>
        </pc:sldMkLst>
      </pc:sldChg>
      <pc:sldChg chg="del">
        <pc:chgData name="Bokang Vumbukani-Lepolesa" userId="c59a7d47-6430-4746-a7b8-88cbb234f42b" providerId="ADAL" clId="{0DD435CB-95EE-4DF8-9369-2DE2C392FB3C}" dt="2025-09-23T11:18:48.904" v="109" actId="47"/>
        <pc:sldMkLst>
          <pc:docMk/>
          <pc:sldMk cId="2408985309" sldId="840"/>
        </pc:sldMkLst>
      </pc:sldChg>
      <pc:sldChg chg="del">
        <pc:chgData name="Bokang Vumbukani-Lepolesa" userId="c59a7d47-6430-4746-a7b8-88cbb234f42b" providerId="ADAL" clId="{0DD435CB-95EE-4DF8-9369-2DE2C392FB3C}" dt="2025-09-23T11:18:49.647" v="110" actId="47"/>
        <pc:sldMkLst>
          <pc:docMk/>
          <pc:sldMk cId="518960959" sldId="841"/>
        </pc:sldMkLst>
      </pc:sldChg>
      <pc:sldChg chg="del">
        <pc:chgData name="Bokang Vumbukani-Lepolesa" userId="c59a7d47-6430-4746-a7b8-88cbb234f42b" providerId="ADAL" clId="{0DD435CB-95EE-4DF8-9369-2DE2C392FB3C}" dt="2025-09-23T11:18:50.332" v="111" actId="47"/>
        <pc:sldMkLst>
          <pc:docMk/>
          <pc:sldMk cId="3855683571" sldId="842"/>
        </pc:sldMkLst>
      </pc:sldChg>
      <pc:sldChg chg="del">
        <pc:chgData name="Bokang Vumbukani-Lepolesa" userId="c59a7d47-6430-4746-a7b8-88cbb234f42b" providerId="ADAL" clId="{0DD435CB-95EE-4DF8-9369-2DE2C392FB3C}" dt="2025-09-23T11:18:52.678" v="113" actId="47"/>
        <pc:sldMkLst>
          <pc:docMk/>
          <pc:sldMk cId="1971792907" sldId="845"/>
        </pc:sldMkLst>
      </pc:sldChg>
      <pc:sldChg chg="del">
        <pc:chgData name="Bokang Vumbukani-Lepolesa" userId="c59a7d47-6430-4746-a7b8-88cbb234f42b" providerId="ADAL" clId="{0DD435CB-95EE-4DF8-9369-2DE2C392FB3C}" dt="2025-09-23T11:18:53.476" v="114" actId="47"/>
        <pc:sldMkLst>
          <pc:docMk/>
          <pc:sldMk cId="3697656132" sldId="846"/>
        </pc:sldMkLst>
      </pc:sldChg>
      <pc:sldChg chg="delSp modSp del mod">
        <pc:chgData name="Bokang Vumbukani-Lepolesa" userId="c59a7d47-6430-4746-a7b8-88cbb234f42b" providerId="ADAL" clId="{0DD435CB-95EE-4DF8-9369-2DE2C392FB3C}" dt="2025-09-23T11:22:21.107" v="241" actId="47"/>
        <pc:sldMkLst>
          <pc:docMk/>
          <pc:sldMk cId="1957228197" sldId="847"/>
        </pc:sldMkLst>
        <pc:spChg chg="del mod">
          <ac:chgData name="Bokang Vumbukani-Lepolesa" userId="c59a7d47-6430-4746-a7b8-88cbb234f42b" providerId="ADAL" clId="{0DD435CB-95EE-4DF8-9369-2DE2C392FB3C}" dt="2025-09-23T11:22:02.269" v="238" actId="21"/>
          <ac:spMkLst>
            <pc:docMk/>
            <pc:sldMk cId="1957228197" sldId="847"/>
            <ac:spMk id="2" creationId="{B473A576-967E-8580-9F41-A9AD9FE35C9B}"/>
          </ac:spMkLst>
        </pc:spChg>
      </pc:sldChg>
      <pc:sldChg chg="addSp modSp mod">
        <pc:chgData name="Bokang Vumbukani-Lepolesa" userId="c59a7d47-6430-4746-a7b8-88cbb234f42b" providerId="ADAL" clId="{0DD435CB-95EE-4DF8-9369-2DE2C392FB3C}" dt="2025-09-23T11:22:38.854" v="242" actId="108"/>
        <pc:sldMkLst>
          <pc:docMk/>
          <pc:sldMk cId="1121423282" sldId="866"/>
        </pc:sldMkLst>
        <pc:spChg chg="add mod">
          <ac:chgData name="Bokang Vumbukani-Lepolesa" userId="c59a7d47-6430-4746-a7b8-88cbb234f42b" providerId="ADAL" clId="{0DD435CB-95EE-4DF8-9369-2DE2C392FB3C}" dt="2025-09-23T11:22:38.854" v="242" actId="108"/>
          <ac:spMkLst>
            <pc:docMk/>
            <pc:sldMk cId="1121423282" sldId="866"/>
            <ac:spMk id="2" creationId="{B473A576-967E-8580-9F41-A9AD9FE35C9B}"/>
          </ac:spMkLst>
        </pc:spChg>
        <pc:spChg chg="mod">
          <ac:chgData name="Bokang Vumbukani-Lepolesa" userId="c59a7d47-6430-4746-a7b8-88cbb234f42b" providerId="ADAL" clId="{0DD435CB-95EE-4DF8-9369-2DE2C392FB3C}" dt="2025-09-23T11:21:27.832" v="230" actId="6549"/>
          <ac:spMkLst>
            <pc:docMk/>
            <pc:sldMk cId="1121423282" sldId="866"/>
            <ac:spMk id="14" creationId="{B473A576-967E-8580-9F41-A9AD9FE35C9B}"/>
          </ac:spMkLst>
        </pc:spChg>
        <pc:spChg chg="mod">
          <ac:chgData name="Bokang Vumbukani-Lepolesa" userId="c59a7d47-6430-4746-a7b8-88cbb234f42b" providerId="ADAL" clId="{0DD435CB-95EE-4DF8-9369-2DE2C392FB3C}" dt="2025-09-23T11:21:33.747" v="233"/>
          <ac:spMkLst>
            <pc:docMk/>
            <pc:sldMk cId="1121423282" sldId="866"/>
            <ac:spMk id="35" creationId="{A13B98CE-8952-A2FD-13EF-5877D16867D4}"/>
          </ac:spMkLst>
        </pc:spChg>
      </pc:sldChg>
      <pc:sldChg chg="modSp mod">
        <pc:chgData name="Bokang Vumbukani-Lepolesa" userId="c59a7d47-6430-4746-a7b8-88cbb234f42b" providerId="ADAL" clId="{0DD435CB-95EE-4DF8-9369-2DE2C392FB3C}" dt="2025-09-23T11:26:40.305" v="247" actId="6549"/>
        <pc:sldMkLst>
          <pc:docMk/>
          <pc:sldMk cId="3492899161" sldId="867"/>
        </pc:sldMkLst>
        <pc:spChg chg="mod">
          <ac:chgData name="Bokang Vumbukani-Lepolesa" userId="c59a7d47-6430-4746-a7b8-88cbb234f42b" providerId="ADAL" clId="{0DD435CB-95EE-4DF8-9369-2DE2C392FB3C}" dt="2025-09-23T11:26:40.305" v="247" actId="6549"/>
          <ac:spMkLst>
            <pc:docMk/>
            <pc:sldMk cId="3492899161" sldId="867"/>
            <ac:spMk id="9" creationId="{00000000-0000-0000-0000-000000000000}"/>
          </ac:spMkLst>
        </pc:spChg>
      </pc:sldChg>
      <pc:sldChg chg="modNotesTx">
        <pc:chgData name="Bokang Vumbukani-Lepolesa" userId="c59a7d47-6430-4746-a7b8-88cbb234f42b" providerId="ADAL" clId="{0DD435CB-95EE-4DF8-9369-2DE2C392FB3C}" dt="2025-09-23T12:41:54.476" v="7496" actId="6549"/>
        <pc:sldMkLst>
          <pc:docMk/>
          <pc:sldMk cId="2323926281" sldId="868"/>
        </pc:sldMkLst>
      </pc:sldChg>
      <pc:sldChg chg="modNotesTx">
        <pc:chgData name="Bokang Vumbukani-Lepolesa" userId="c59a7d47-6430-4746-a7b8-88cbb234f42b" providerId="ADAL" clId="{0DD435CB-95EE-4DF8-9369-2DE2C392FB3C}" dt="2025-09-23T11:27:53.827" v="798" actId="6549"/>
        <pc:sldMkLst>
          <pc:docMk/>
          <pc:sldMk cId="337963837" sldId="869"/>
        </pc:sldMkLst>
      </pc:sldChg>
      <pc:sldChg chg="modNotesTx">
        <pc:chgData name="Bokang Vumbukani-Lepolesa" userId="c59a7d47-6430-4746-a7b8-88cbb234f42b" providerId="ADAL" clId="{0DD435CB-95EE-4DF8-9369-2DE2C392FB3C}" dt="2025-09-23T11:28:33.908" v="1622" actId="6549"/>
        <pc:sldMkLst>
          <pc:docMk/>
          <pc:sldMk cId="857875730" sldId="870"/>
        </pc:sldMkLst>
      </pc:sldChg>
      <pc:sldChg chg="modSp mod">
        <pc:chgData name="Bokang Vumbukani-Lepolesa" userId="c59a7d47-6430-4746-a7b8-88cbb234f42b" providerId="ADAL" clId="{0DD435CB-95EE-4DF8-9369-2DE2C392FB3C}" dt="2025-09-23T11:29:38.461" v="1631" actId="6549"/>
        <pc:sldMkLst>
          <pc:docMk/>
          <pc:sldMk cId="3877492901" sldId="871"/>
        </pc:sldMkLst>
        <pc:spChg chg="mod">
          <ac:chgData name="Bokang Vumbukani-Lepolesa" userId="c59a7d47-6430-4746-a7b8-88cbb234f42b" providerId="ADAL" clId="{0DD435CB-95EE-4DF8-9369-2DE2C392FB3C}" dt="2025-09-23T11:29:23.844" v="1627" actId="20577"/>
          <ac:spMkLst>
            <pc:docMk/>
            <pc:sldMk cId="3877492901" sldId="871"/>
            <ac:spMk id="3" creationId="{00000000-0000-0000-0000-000000000000}"/>
          </ac:spMkLst>
        </pc:spChg>
        <pc:spChg chg="mod">
          <ac:chgData name="Bokang Vumbukani-Lepolesa" userId="c59a7d47-6430-4746-a7b8-88cbb234f42b" providerId="ADAL" clId="{0DD435CB-95EE-4DF8-9369-2DE2C392FB3C}" dt="2025-09-23T11:29:38.461" v="1631" actId="6549"/>
          <ac:spMkLst>
            <pc:docMk/>
            <pc:sldMk cId="3877492901" sldId="871"/>
            <ac:spMk id="6" creationId="{00000000-0000-0000-0000-000000000000}"/>
          </ac:spMkLst>
        </pc:spChg>
      </pc:sldChg>
      <pc:sldChg chg="modSp del mod">
        <pc:chgData name="Bokang Vumbukani-Lepolesa" userId="c59a7d47-6430-4746-a7b8-88cbb234f42b" providerId="ADAL" clId="{0DD435CB-95EE-4DF8-9369-2DE2C392FB3C}" dt="2025-09-23T12:42:25.490" v="7497" actId="47"/>
        <pc:sldMkLst>
          <pc:docMk/>
          <pc:sldMk cId="2803844981" sldId="872"/>
        </pc:sldMkLst>
        <pc:spChg chg="mod">
          <ac:chgData name="Bokang Vumbukani-Lepolesa" userId="c59a7d47-6430-4746-a7b8-88cbb234f42b" providerId="ADAL" clId="{0DD435CB-95EE-4DF8-9369-2DE2C392FB3C}" dt="2025-09-23T11:30:20.084" v="1632" actId="20577"/>
          <ac:spMkLst>
            <pc:docMk/>
            <pc:sldMk cId="2803844981" sldId="872"/>
            <ac:spMk id="9" creationId="{00000000-0000-0000-0000-000000000000}"/>
          </ac:spMkLst>
        </pc:spChg>
      </pc:sldChg>
      <pc:sldChg chg="modNotesTx">
        <pc:chgData name="Bokang Vumbukani-Lepolesa" userId="c59a7d47-6430-4746-a7b8-88cbb234f42b" providerId="ADAL" clId="{0DD435CB-95EE-4DF8-9369-2DE2C392FB3C}" dt="2025-09-23T11:34:41.149" v="2611" actId="6549"/>
        <pc:sldMkLst>
          <pc:docMk/>
          <pc:sldMk cId="1702625239" sldId="873"/>
        </pc:sldMkLst>
      </pc:sldChg>
      <pc:sldChg chg="modNotesTx">
        <pc:chgData name="Bokang Vumbukani-Lepolesa" userId="c59a7d47-6430-4746-a7b8-88cbb234f42b" providerId="ADAL" clId="{0DD435CB-95EE-4DF8-9369-2DE2C392FB3C}" dt="2025-09-23T11:36:32.709" v="3239" actId="6549"/>
        <pc:sldMkLst>
          <pc:docMk/>
          <pc:sldMk cId="1125556482" sldId="874"/>
        </pc:sldMkLst>
      </pc:sldChg>
      <pc:sldChg chg="modNotesTx">
        <pc:chgData name="Bokang Vumbukani-Lepolesa" userId="c59a7d47-6430-4746-a7b8-88cbb234f42b" providerId="ADAL" clId="{0DD435CB-95EE-4DF8-9369-2DE2C392FB3C}" dt="2025-09-23T11:38:53.653" v="4009" actId="6549"/>
        <pc:sldMkLst>
          <pc:docMk/>
          <pc:sldMk cId="2371344072" sldId="875"/>
        </pc:sldMkLst>
      </pc:sldChg>
      <pc:sldChg chg="modNotesTx">
        <pc:chgData name="Bokang Vumbukani-Lepolesa" userId="c59a7d47-6430-4746-a7b8-88cbb234f42b" providerId="ADAL" clId="{0DD435CB-95EE-4DF8-9369-2DE2C392FB3C}" dt="2025-09-23T11:40:21.554" v="4461" actId="6549"/>
        <pc:sldMkLst>
          <pc:docMk/>
          <pc:sldMk cId="3647652120" sldId="876"/>
        </pc:sldMkLst>
      </pc:sldChg>
      <pc:sldChg chg="modNotesTx">
        <pc:chgData name="Bokang Vumbukani-Lepolesa" userId="c59a7d47-6430-4746-a7b8-88cbb234f42b" providerId="ADAL" clId="{0DD435CB-95EE-4DF8-9369-2DE2C392FB3C}" dt="2025-09-23T11:42:35.265" v="5185" actId="6549"/>
        <pc:sldMkLst>
          <pc:docMk/>
          <pc:sldMk cId="2844389823" sldId="877"/>
        </pc:sldMkLst>
      </pc:sldChg>
      <pc:sldChg chg="modNotesTx">
        <pc:chgData name="Bokang Vumbukani-Lepolesa" userId="c59a7d47-6430-4746-a7b8-88cbb234f42b" providerId="ADAL" clId="{0DD435CB-95EE-4DF8-9369-2DE2C392FB3C}" dt="2025-09-23T11:44:48.789" v="6079" actId="6549"/>
        <pc:sldMkLst>
          <pc:docMk/>
          <pc:sldMk cId="2358333490" sldId="878"/>
        </pc:sldMkLst>
      </pc:sldChg>
      <pc:sldChg chg="modNotesTx">
        <pc:chgData name="Bokang Vumbukani-Lepolesa" userId="c59a7d47-6430-4746-a7b8-88cbb234f42b" providerId="ADAL" clId="{0DD435CB-95EE-4DF8-9369-2DE2C392FB3C}" dt="2025-09-23T11:45:42.068" v="7453" actId="6549"/>
        <pc:sldMkLst>
          <pc:docMk/>
          <pc:sldMk cId="4072573969" sldId="879"/>
        </pc:sldMkLst>
      </pc:sldChg>
      <pc:sldChg chg="modSp mod modNotesTx">
        <pc:chgData name="Bokang Vumbukani-Lepolesa" userId="c59a7d47-6430-4746-a7b8-88cbb234f42b" providerId="ADAL" clId="{0DD435CB-95EE-4DF8-9369-2DE2C392FB3C}" dt="2025-09-23T13:04:42.996" v="7525" actId="255"/>
        <pc:sldMkLst>
          <pc:docMk/>
          <pc:sldMk cId="2803393357" sldId="880"/>
        </pc:sldMkLst>
        <pc:spChg chg="mod">
          <ac:chgData name="Bokang Vumbukani-Lepolesa" userId="c59a7d47-6430-4746-a7b8-88cbb234f42b" providerId="ADAL" clId="{0DD435CB-95EE-4DF8-9369-2DE2C392FB3C}" dt="2025-09-23T13:04:42.996" v="7525" actId="255"/>
          <ac:spMkLst>
            <pc:docMk/>
            <pc:sldMk cId="2803393357" sldId="880"/>
            <ac:spMk id="182" creationId="{F469F2F2-F9B3-D05C-D96C-B90472BC9271}"/>
          </ac:spMkLst>
        </pc:spChg>
      </pc:sldChg>
      <pc:sldChg chg="modSp mod">
        <pc:chgData name="Bokang Vumbukani-Lepolesa" userId="c59a7d47-6430-4746-a7b8-88cbb234f42b" providerId="ADAL" clId="{0DD435CB-95EE-4DF8-9369-2DE2C392FB3C}" dt="2025-09-23T12:45:13.629" v="7517" actId="14100"/>
        <pc:sldMkLst>
          <pc:docMk/>
          <pc:sldMk cId="1909733667" sldId="881"/>
        </pc:sldMkLst>
        <pc:spChg chg="mod">
          <ac:chgData name="Bokang Vumbukani-Lepolesa" userId="c59a7d47-6430-4746-a7b8-88cbb234f42b" providerId="ADAL" clId="{0DD435CB-95EE-4DF8-9369-2DE2C392FB3C}" dt="2025-09-23T12:45:13.629" v="7517" actId="14100"/>
          <ac:spMkLst>
            <pc:docMk/>
            <pc:sldMk cId="1909733667" sldId="881"/>
            <ac:spMk id="2" creationId="{03C7A231-D217-0A4B-5059-94C644A5749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2627C6-4EDA-4D64-B131-C8B5A364C0A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7C40B6F5-AAC9-452F-8ADA-EB280B522FDF}">
      <dgm:prSet phldrT="[Text]" custT="1"/>
      <dgm:spPr>
        <a:solidFill>
          <a:schemeClr val="accent3">
            <a:lumMod val="75000"/>
          </a:schemeClr>
        </a:solidFill>
      </dgm:spPr>
      <dgm:t>
        <a:bodyPr/>
        <a:lstStyle/>
        <a:p>
          <a:r>
            <a:rPr lang="en-GB" sz="1200" dirty="0">
              <a:latin typeface="Arial" panose="020B0604020202020204" pitchFamily="34" charset="0"/>
              <a:cs typeface="Arial" panose="020B0604020202020204" pitchFamily="34" charset="0"/>
            </a:rPr>
            <a:t>National Parks</a:t>
          </a:r>
          <a:endParaRPr lang="en-US" sz="1200" b="0" dirty="0">
            <a:latin typeface="Arial" panose="020B0604020202020204" pitchFamily="34" charset="0"/>
            <a:cs typeface="Arial" panose="020B0604020202020204" pitchFamily="34" charset="0"/>
          </a:endParaRPr>
        </a:p>
      </dgm:t>
    </dgm:pt>
    <dgm:pt modelId="{E7C8D3BD-9D17-445E-9FF5-989567714FBD}" type="parTrans" cxnId="{782BEF55-3E8C-495F-83B4-85B3468D7279}">
      <dgm:prSet/>
      <dgm:spPr/>
      <dgm:t>
        <a:bodyPr/>
        <a:lstStyle/>
        <a:p>
          <a:endParaRPr lang="en-US" b="0"/>
        </a:p>
      </dgm:t>
    </dgm:pt>
    <dgm:pt modelId="{2FAA4F30-90FA-4B6C-94A3-CEBA16FEF270}" type="sibTrans" cxnId="{782BEF55-3E8C-495F-83B4-85B3468D7279}">
      <dgm:prSet/>
      <dgm:spPr>
        <a:ln w="25400">
          <a:solidFill>
            <a:schemeClr val="accent3"/>
          </a:solidFill>
        </a:ln>
      </dgm:spPr>
      <dgm:t>
        <a:bodyPr/>
        <a:lstStyle/>
        <a:p>
          <a:endParaRPr lang="en-US" b="0"/>
        </a:p>
      </dgm:t>
    </dgm:pt>
    <dgm:pt modelId="{7E3C8501-EEF2-4026-A328-F5108F66335E}">
      <dgm:prSet phldrT="[Text]" custT="1"/>
      <dgm:spPr>
        <a:solidFill>
          <a:schemeClr val="accent3">
            <a:lumMod val="75000"/>
          </a:schemeClr>
        </a:solidFill>
      </dgm:spPr>
      <dgm:t>
        <a:bodyPr/>
        <a:lstStyle/>
        <a:p>
          <a:r>
            <a:rPr lang="en-GB" sz="1200" dirty="0">
              <a:latin typeface="Arial" panose="020B0604020202020204" pitchFamily="34" charset="0"/>
              <a:cs typeface="Arial" panose="020B0604020202020204" pitchFamily="34" charset="0"/>
            </a:rPr>
            <a:t>Special Nature Reserves</a:t>
          </a:r>
          <a:endParaRPr lang="en-US" sz="1200" b="0" dirty="0">
            <a:latin typeface="Arial" panose="020B0604020202020204" pitchFamily="34" charset="0"/>
            <a:cs typeface="Arial" panose="020B0604020202020204" pitchFamily="34" charset="0"/>
          </a:endParaRPr>
        </a:p>
      </dgm:t>
    </dgm:pt>
    <dgm:pt modelId="{1330D3B3-A3DF-40B9-9D92-8D3101BCEFBB}" type="parTrans" cxnId="{F2461A8A-6567-4AE7-B316-75E2791A45F5}">
      <dgm:prSet/>
      <dgm:spPr/>
      <dgm:t>
        <a:bodyPr/>
        <a:lstStyle/>
        <a:p>
          <a:endParaRPr lang="en-US" b="0"/>
        </a:p>
      </dgm:t>
    </dgm:pt>
    <dgm:pt modelId="{6F664AF8-2A08-4921-B00C-3AA389C01046}" type="sibTrans" cxnId="{F2461A8A-6567-4AE7-B316-75E2791A45F5}">
      <dgm:prSet/>
      <dgm:spPr>
        <a:ln w="25400">
          <a:solidFill>
            <a:schemeClr val="accent3"/>
          </a:solidFill>
        </a:ln>
      </dgm:spPr>
      <dgm:t>
        <a:bodyPr/>
        <a:lstStyle/>
        <a:p>
          <a:endParaRPr lang="en-US" b="0"/>
        </a:p>
      </dgm:t>
    </dgm:pt>
    <dgm:pt modelId="{9A29B0E5-DE62-416E-9647-1885408416FB}">
      <dgm:prSet phldrT="[Text]" custT="1"/>
      <dgm:spPr>
        <a:solidFill>
          <a:schemeClr val="accent3">
            <a:lumMod val="75000"/>
          </a:schemeClr>
        </a:solidFill>
      </dgm:spPr>
      <dgm:t>
        <a:bodyPr/>
        <a:lstStyle/>
        <a:p>
          <a:r>
            <a:rPr lang="en-GB" sz="1200" dirty="0">
              <a:latin typeface="Arial" panose="020B0604020202020204" pitchFamily="34" charset="0"/>
              <a:cs typeface="Arial" panose="020B0604020202020204" pitchFamily="34" charset="0"/>
            </a:rPr>
            <a:t>World Heritage Sites</a:t>
          </a:r>
          <a:endParaRPr lang="en-US" sz="1200" b="0" dirty="0">
            <a:latin typeface="Arial" panose="020B0604020202020204" pitchFamily="34" charset="0"/>
            <a:cs typeface="Arial" panose="020B0604020202020204" pitchFamily="34" charset="0"/>
          </a:endParaRPr>
        </a:p>
      </dgm:t>
    </dgm:pt>
    <dgm:pt modelId="{8D2D5156-1E4F-4062-AA05-CFD5CDD7930A}" type="sibTrans" cxnId="{8B50B8F6-F27B-40CC-8E0B-A07F016B1BC9}">
      <dgm:prSet/>
      <dgm:spPr>
        <a:ln w="25400">
          <a:solidFill>
            <a:schemeClr val="accent3"/>
          </a:solidFill>
        </a:ln>
      </dgm:spPr>
      <dgm:t>
        <a:bodyPr/>
        <a:lstStyle/>
        <a:p>
          <a:endParaRPr lang="en-US" b="0"/>
        </a:p>
      </dgm:t>
    </dgm:pt>
    <dgm:pt modelId="{4A1BB86D-A796-4842-BE88-FC4C2D10646B}" type="parTrans" cxnId="{8B50B8F6-F27B-40CC-8E0B-A07F016B1BC9}">
      <dgm:prSet/>
      <dgm:spPr/>
      <dgm:t>
        <a:bodyPr/>
        <a:lstStyle/>
        <a:p>
          <a:endParaRPr lang="en-US" b="0"/>
        </a:p>
      </dgm:t>
    </dgm:pt>
    <dgm:pt modelId="{56A4143A-1841-4B8D-8FF6-8CBDCFB2F6A9}">
      <dgm:prSet custT="1"/>
      <dgm:spPr>
        <a:solidFill>
          <a:schemeClr val="accent3">
            <a:lumMod val="75000"/>
          </a:schemeClr>
        </a:solidFill>
      </dgm:spPr>
      <dgm:t>
        <a:bodyPr/>
        <a:lstStyle/>
        <a:p>
          <a:r>
            <a:rPr lang="en-GB" sz="1200" dirty="0">
              <a:latin typeface="Arial" panose="020B0604020202020204" pitchFamily="34" charset="0"/>
              <a:cs typeface="Arial" panose="020B0604020202020204" pitchFamily="34" charset="0"/>
            </a:rPr>
            <a:t>Nature Reserves</a:t>
          </a:r>
          <a:endParaRPr lang="en-US" sz="1200" dirty="0">
            <a:latin typeface="Arial" panose="020B0604020202020204" pitchFamily="34" charset="0"/>
            <a:cs typeface="Arial" panose="020B0604020202020204" pitchFamily="34" charset="0"/>
          </a:endParaRPr>
        </a:p>
      </dgm:t>
    </dgm:pt>
    <dgm:pt modelId="{7B840B10-BE40-440B-9C15-C3D4F2107BF0}" type="parTrans" cxnId="{56F4D410-602C-4D74-9C13-E5EEF274EF58}">
      <dgm:prSet/>
      <dgm:spPr/>
      <dgm:t>
        <a:bodyPr/>
        <a:lstStyle/>
        <a:p>
          <a:endParaRPr lang="en-US"/>
        </a:p>
      </dgm:t>
    </dgm:pt>
    <dgm:pt modelId="{32F516C5-1DBF-4911-BE39-4DEDD9A83647}" type="sibTrans" cxnId="{56F4D410-602C-4D74-9C13-E5EEF274EF58}">
      <dgm:prSet/>
      <dgm:spPr>
        <a:ln w="25400">
          <a:solidFill>
            <a:schemeClr val="accent3"/>
          </a:solidFill>
        </a:ln>
      </dgm:spPr>
      <dgm:t>
        <a:bodyPr/>
        <a:lstStyle/>
        <a:p>
          <a:endParaRPr lang="en-US"/>
        </a:p>
      </dgm:t>
    </dgm:pt>
    <dgm:pt modelId="{D5EC5BD5-B7E8-4F6A-BAFB-EED532AB6683}">
      <dgm:prSet custT="1"/>
      <dgm:spPr>
        <a:solidFill>
          <a:schemeClr val="accent3">
            <a:lumMod val="75000"/>
          </a:schemeClr>
        </a:solidFill>
      </dgm:spPr>
      <dgm:t>
        <a:bodyPr/>
        <a:lstStyle/>
        <a:p>
          <a:r>
            <a:rPr lang="en-GB" sz="1200" dirty="0">
              <a:latin typeface="Arial" panose="020B0604020202020204" pitchFamily="34" charset="0"/>
              <a:cs typeface="Arial" panose="020B0604020202020204" pitchFamily="34" charset="0"/>
            </a:rPr>
            <a:t>Mountain Catchment Areas</a:t>
          </a:r>
          <a:endParaRPr lang="en-US" sz="1200" dirty="0">
            <a:latin typeface="Arial" panose="020B0604020202020204" pitchFamily="34" charset="0"/>
            <a:cs typeface="Arial" panose="020B0604020202020204" pitchFamily="34" charset="0"/>
          </a:endParaRPr>
        </a:p>
      </dgm:t>
    </dgm:pt>
    <dgm:pt modelId="{B399021C-5CF8-4BAE-A75F-709684C72828}" type="parTrans" cxnId="{6357EB11-2C29-4372-80A5-CC306639DF16}">
      <dgm:prSet/>
      <dgm:spPr/>
      <dgm:t>
        <a:bodyPr/>
        <a:lstStyle/>
        <a:p>
          <a:endParaRPr lang="en-US"/>
        </a:p>
      </dgm:t>
    </dgm:pt>
    <dgm:pt modelId="{AF50F4F8-B351-4DF3-8351-58F5DE72A4AC}" type="sibTrans" cxnId="{6357EB11-2C29-4372-80A5-CC306639DF16}">
      <dgm:prSet/>
      <dgm:spPr>
        <a:ln w="25400">
          <a:solidFill>
            <a:schemeClr val="accent3"/>
          </a:solidFill>
        </a:ln>
      </dgm:spPr>
      <dgm:t>
        <a:bodyPr/>
        <a:lstStyle/>
        <a:p>
          <a:endParaRPr lang="en-US"/>
        </a:p>
      </dgm:t>
    </dgm:pt>
    <dgm:pt modelId="{37978332-AC94-47AB-9CBE-5C744DA79F4F}">
      <dgm:prSet custT="1"/>
      <dgm:spPr>
        <a:solidFill>
          <a:schemeClr val="accent3">
            <a:lumMod val="75000"/>
          </a:schemeClr>
        </a:solidFill>
      </dgm:spPr>
      <dgm:t>
        <a:bodyPr/>
        <a:lstStyle/>
        <a:p>
          <a:r>
            <a:rPr lang="en-GB" sz="1200" dirty="0">
              <a:latin typeface="Arial" panose="020B0604020202020204" pitchFamily="34" charset="0"/>
              <a:cs typeface="Arial" panose="020B0604020202020204" pitchFamily="34" charset="0"/>
            </a:rPr>
            <a:t>Forest Wilderness Areas</a:t>
          </a:r>
          <a:endParaRPr lang="en-US" sz="1200" dirty="0">
            <a:latin typeface="Arial" panose="020B0604020202020204" pitchFamily="34" charset="0"/>
            <a:cs typeface="Arial" panose="020B0604020202020204" pitchFamily="34" charset="0"/>
          </a:endParaRPr>
        </a:p>
      </dgm:t>
    </dgm:pt>
    <dgm:pt modelId="{4BF2F2C2-A839-46A5-A44A-C66D487CF6EC}" type="parTrans" cxnId="{04E5210A-C82B-4623-8B89-B678CCAF1EE2}">
      <dgm:prSet/>
      <dgm:spPr/>
      <dgm:t>
        <a:bodyPr/>
        <a:lstStyle/>
        <a:p>
          <a:endParaRPr lang="en-US"/>
        </a:p>
      </dgm:t>
    </dgm:pt>
    <dgm:pt modelId="{86A81922-DEA5-4335-BECF-7FB2B6237EA7}" type="sibTrans" cxnId="{04E5210A-C82B-4623-8B89-B678CCAF1EE2}">
      <dgm:prSet/>
      <dgm:spPr>
        <a:ln w="25400">
          <a:solidFill>
            <a:schemeClr val="accent3"/>
          </a:solidFill>
        </a:ln>
      </dgm:spPr>
      <dgm:t>
        <a:bodyPr/>
        <a:lstStyle/>
        <a:p>
          <a:endParaRPr lang="en-US"/>
        </a:p>
      </dgm:t>
    </dgm:pt>
    <dgm:pt modelId="{51B966FF-AC42-4114-BE86-99D6855A7B98}">
      <dgm:prSet custT="1"/>
      <dgm:spPr>
        <a:solidFill>
          <a:schemeClr val="accent3">
            <a:lumMod val="75000"/>
          </a:schemeClr>
        </a:solidFill>
      </dgm:spPr>
      <dgm:t>
        <a:bodyPr/>
        <a:lstStyle/>
        <a:p>
          <a:r>
            <a:rPr lang="en-GB" sz="1200" dirty="0">
              <a:latin typeface="Arial" panose="020B0604020202020204" pitchFamily="34" charset="0"/>
              <a:cs typeface="Arial" panose="020B0604020202020204" pitchFamily="34" charset="0"/>
            </a:rPr>
            <a:t>Forest Nature Reserves</a:t>
          </a:r>
          <a:endParaRPr lang="en-US" sz="1200" dirty="0">
            <a:latin typeface="Arial" panose="020B0604020202020204" pitchFamily="34" charset="0"/>
            <a:cs typeface="Arial" panose="020B0604020202020204" pitchFamily="34" charset="0"/>
          </a:endParaRPr>
        </a:p>
      </dgm:t>
    </dgm:pt>
    <dgm:pt modelId="{25BC0827-1B07-4ADE-8534-760444FDCD5B}" type="parTrans" cxnId="{B7DE73DF-1C28-4A08-8FA9-B3C2EBAFAD9D}">
      <dgm:prSet/>
      <dgm:spPr/>
      <dgm:t>
        <a:bodyPr/>
        <a:lstStyle/>
        <a:p>
          <a:endParaRPr lang="en-US"/>
        </a:p>
      </dgm:t>
    </dgm:pt>
    <dgm:pt modelId="{AF740423-1A2C-4CC0-BEFC-5CB714E1EAF2}" type="sibTrans" cxnId="{B7DE73DF-1C28-4A08-8FA9-B3C2EBAFAD9D}">
      <dgm:prSet/>
      <dgm:spPr>
        <a:ln w="25400">
          <a:solidFill>
            <a:schemeClr val="accent3"/>
          </a:solidFill>
        </a:ln>
      </dgm:spPr>
      <dgm:t>
        <a:bodyPr/>
        <a:lstStyle/>
        <a:p>
          <a:endParaRPr lang="en-US"/>
        </a:p>
      </dgm:t>
    </dgm:pt>
    <dgm:pt modelId="{691A58EA-61F7-4969-B696-D5A3F8C80062}">
      <dgm:prSet custT="1"/>
      <dgm:spPr>
        <a:solidFill>
          <a:schemeClr val="accent3">
            <a:lumMod val="75000"/>
          </a:schemeClr>
        </a:solidFill>
      </dgm:spPr>
      <dgm:t>
        <a:bodyPr/>
        <a:lstStyle/>
        <a:p>
          <a:r>
            <a:rPr lang="en-GB" sz="1200" dirty="0">
              <a:latin typeface="Arial" panose="020B0604020202020204" pitchFamily="34" charset="0"/>
              <a:cs typeface="Arial" panose="020B0604020202020204" pitchFamily="34" charset="0"/>
            </a:rPr>
            <a:t>Protected Environments</a:t>
          </a:r>
          <a:endParaRPr lang="en-US" sz="1200" dirty="0">
            <a:latin typeface="Arial" panose="020B0604020202020204" pitchFamily="34" charset="0"/>
            <a:cs typeface="Arial" panose="020B0604020202020204" pitchFamily="34" charset="0"/>
          </a:endParaRPr>
        </a:p>
      </dgm:t>
    </dgm:pt>
    <dgm:pt modelId="{B06E6E90-F524-4101-AD29-A04398D0EA5A}" type="parTrans" cxnId="{F29CBB1F-D8D0-4E3A-A90C-EE85F72E1C4C}">
      <dgm:prSet/>
      <dgm:spPr/>
      <dgm:t>
        <a:bodyPr/>
        <a:lstStyle/>
        <a:p>
          <a:endParaRPr lang="en-US"/>
        </a:p>
      </dgm:t>
    </dgm:pt>
    <dgm:pt modelId="{DB15C7F8-9AF1-45DE-8F7F-971C6D7B4E27}" type="sibTrans" cxnId="{F29CBB1F-D8D0-4E3A-A90C-EE85F72E1C4C}">
      <dgm:prSet/>
      <dgm:spPr>
        <a:ln w="25400">
          <a:solidFill>
            <a:schemeClr val="accent3"/>
          </a:solidFill>
        </a:ln>
      </dgm:spPr>
      <dgm:t>
        <a:bodyPr/>
        <a:lstStyle/>
        <a:p>
          <a:endParaRPr lang="en-US"/>
        </a:p>
      </dgm:t>
    </dgm:pt>
    <dgm:pt modelId="{5820848D-8BA3-4066-8CD7-E3F98889C96B}" type="pres">
      <dgm:prSet presAssocID="{112627C6-4EDA-4D64-B131-C8B5A364C0A1}" presName="cycle" presStyleCnt="0">
        <dgm:presLayoutVars>
          <dgm:dir/>
          <dgm:resizeHandles val="exact"/>
        </dgm:presLayoutVars>
      </dgm:prSet>
      <dgm:spPr/>
    </dgm:pt>
    <dgm:pt modelId="{B4256A79-696A-45F3-B4D4-577FCE4A9781}" type="pres">
      <dgm:prSet presAssocID="{7C40B6F5-AAC9-452F-8ADA-EB280B522FDF}" presName="node" presStyleLbl="node1" presStyleIdx="0" presStyleCnt="8" custScaleX="151464" custScaleY="123921">
        <dgm:presLayoutVars>
          <dgm:bulletEnabled val="1"/>
        </dgm:presLayoutVars>
      </dgm:prSet>
      <dgm:spPr/>
    </dgm:pt>
    <dgm:pt modelId="{9594EB3D-E167-4B20-B7BF-F2CF6C08449D}" type="pres">
      <dgm:prSet presAssocID="{7C40B6F5-AAC9-452F-8ADA-EB280B522FDF}" presName="spNode" presStyleCnt="0"/>
      <dgm:spPr/>
    </dgm:pt>
    <dgm:pt modelId="{886D916E-0831-40FB-A32C-D45DA6398BCD}" type="pres">
      <dgm:prSet presAssocID="{2FAA4F30-90FA-4B6C-94A3-CEBA16FEF270}" presName="sibTrans" presStyleLbl="sibTrans1D1" presStyleIdx="0" presStyleCnt="8"/>
      <dgm:spPr/>
    </dgm:pt>
    <dgm:pt modelId="{8F57CB99-BF73-4F30-A752-412378A276EE}" type="pres">
      <dgm:prSet presAssocID="{56A4143A-1841-4B8D-8FF6-8CBDCFB2F6A9}" presName="node" presStyleLbl="node1" presStyleIdx="1" presStyleCnt="8" custScaleX="151464" custScaleY="123921">
        <dgm:presLayoutVars>
          <dgm:bulletEnabled val="1"/>
        </dgm:presLayoutVars>
      </dgm:prSet>
      <dgm:spPr/>
    </dgm:pt>
    <dgm:pt modelId="{A2F190BB-63CE-4F03-8B27-3F5DB06D0AB9}" type="pres">
      <dgm:prSet presAssocID="{56A4143A-1841-4B8D-8FF6-8CBDCFB2F6A9}" presName="spNode" presStyleCnt="0"/>
      <dgm:spPr/>
    </dgm:pt>
    <dgm:pt modelId="{26772C6F-8FBE-40ED-9434-FD9F6E84150C}" type="pres">
      <dgm:prSet presAssocID="{32F516C5-1DBF-4911-BE39-4DEDD9A83647}" presName="sibTrans" presStyleLbl="sibTrans1D1" presStyleIdx="1" presStyleCnt="8"/>
      <dgm:spPr/>
    </dgm:pt>
    <dgm:pt modelId="{6C46211C-62CD-4CE0-8A98-A4FA2173A00E}" type="pres">
      <dgm:prSet presAssocID="{691A58EA-61F7-4969-B696-D5A3F8C80062}" presName="node" presStyleLbl="node1" presStyleIdx="2" presStyleCnt="8" custScaleX="151464" custScaleY="123921">
        <dgm:presLayoutVars>
          <dgm:bulletEnabled val="1"/>
        </dgm:presLayoutVars>
      </dgm:prSet>
      <dgm:spPr/>
    </dgm:pt>
    <dgm:pt modelId="{21B673ED-18E2-4AC7-83B4-EBD31B702BF0}" type="pres">
      <dgm:prSet presAssocID="{691A58EA-61F7-4969-B696-D5A3F8C80062}" presName="spNode" presStyleCnt="0"/>
      <dgm:spPr/>
    </dgm:pt>
    <dgm:pt modelId="{D39EA9A7-ADB3-4871-9136-C0F08E7AEB23}" type="pres">
      <dgm:prSet presAssocID="{DB15C7F8-9AF1-45DE-8F7F-971C6D7B4E27}" presName="sibTrans" presStyleLbl="sibTrans1D1" presStyleIdx="2" presStyleCnt="8"/>
      <dgm:spPr/>
    </dgm:pt>
    <dgm:pt modelId="{B1A6218A-01DB-49D4-83F8-490F68AE6787}" type="pres">
      <dgm:prSet presAssocID="{51B966FF-AC42-4114-BE86-99D6855A7B98}" presName="node" presStyleLbl="node1" presStyleIdx="3" presStyleCnt="8" custScaleX="151464" custScaleY="123921">
        <dgm:presLayoutVars>
          <dgm:bulletEnabled val="1"/>
        </dgm:presLayoutVars>
      </dgm:prSet>
      <dgm:spPr/>
    </dgm:pt>
    <dgm:pt modelId="{1FA14AD6-328E-4A21-844D-66AB4F4E96F5}" type="pres">
      <dgm:prSet presAssocID="{51B966FF-AC42-4114-BE86-99D6855A7B98}" presName="spNode" presStyleCnt="0"/>
      <dgm:spPr/>
    </dgm:pt>
    <dgm:pt modelId="{3B1B8C81-58A2-4FEC-A56C-82CE6D284690}" type="pres">
      <dgm:prSet presAssocID="{AF740423-1A2C-4CC0-BEFC-5CB714E1EAF2}" presName="sibTrans" presStyleLbl="sibTrans1D1" presStyleIdx="3" presStyleCnt="8"/>
      <dgm:spPr/>
    </dgm:pt>
    <dgm:pt modelId="{9E5C4B40-5F19-43CE-A84F-6F5554819704}" type="pres">
      <dgm:prSet presAssocID="{37978332-AC94-47AB-9CBE-5C744DA79F4F}" presName="node" presStyleLbl="node1" presStyleIdx="4" presStyleCnt="8" custScaleX="151464" custScaleY="123921">
        <dgm:presLayoutVars>
          <dgm:bulletEnabled val="1"/>
        </dgm:presLayoutVars>
      </dgm:prSet>
      <dgm:spPr/>
    </dgm:pt>
    <dgm:pt modelId="{5CF0670A-0FF4-4D7C-8FE9-E13B48F3E371}" type="pres">
      <dgm:prSet presAssocID="{37978332-AC94-47AB-9CBE-5C744DA79F4F}" presName="spNode" presStyleCnt="0"/>
      <dgm:spPr/>
    </dgm:pt>
    <dgm:pt modelId="{28E0F110-06B5-4B4F-9BE0-9297C58F62AF}" type="pres">
      <dgm:prSet presAssocID="{86A81922-DEA5-4335-BECF-7FB2B6237EA7}" presName="sibTrans" presStyleLbl="sibTrans1D1" presStyleIdx="4" presStyleCnt="8"/>
      <dgm:spPr/>
    </dgm:pt>
    <dgm:pt modelId="{9B824F5C-FC80-491D-8112-EB0DA59A5F7F}" type="pres">
      <dgm:prSet presAssocID="{D5EC5BD5-B7E8-4F6A-BAFB-EED532AB6683}" presName="node" presStyleLbl="node1" presStyleIdx="5" presStyleCnt="8" custScaleX="151464" custScaleY="123921">
        <dgm:presLayoutVars>
          <dgm:bulletEnabled val="1"/>
        </dgm:presLayoutVars>
      </dgm:prSet>
      <dgm:spPr/>
    </dgm:pt>
    <dgm:pt modelId="{08296272-7661-436F-9D9E-CE07FE4E306A}" type="pres">
      <dgm:prSet presAssocID="{D5EC5BD5-B7E8-4F6A-BAFB-EED532AB6683}" presName="spNode" presStyleCnt="0"/>
      <dgm:spPr/>
    </dgm:pt>
    <dgm:pt modelId="{A3251D0C-5610-4D7E-8206-7021E2C3CBBA}" type="pres">
      <dgm:prSet presAssocID="{AF50F4F8-B351-4DF3-8351-58F5DE72A4AC}" presName="sibTrans" presStyleLbl="sibTrans1D1" presStyleIdx="5" presStyleCnt="8"/>
      <dgm:spPr/>
    </dgm:pt>
    <dgm:pt modelId="{1F816E40-D237-43F7-96EC-94F36416C877}" type="pres">
      <dgm:prSet presAssocID="{9A29B0E5-DE62-416E-9647-1885408416FB}" presName="node" presStyleLbl="node1" presStyleIdx="6" presStyleCnt="8" custScaleX="151464" custScaleY="123921">
        <dgm:presLayoutVars>
          <dgm:bulletEnabled val="1"/>
        </dgm:presLayoutVars>
      </dgm:prSet>
      <dgm:spPr/>
    </dgm:pt>
    <dgm:pt modelId="{862D5BE0-A24A-4D6C-A115-82CA0EBB2528}" type="pres">
      <dgm:prSet presAssocID="{9A29B0E5-DE62-416E-9647-1885408416FB}" presName="spNode" presStyleCnt="0"/>
      <dgm:spPr/>
    </dgm:pt>
    <dgm:pt modelId="{C334467E-6D29-4595-9FF0-9D6215542743}" type="pres">
      <dgm:prSet presAssocID="{8D2D5156-1E4F-4062-AA05-CFD5CDD7930A}" presName="sibTrans" presStyleLbl="sibTrans1D1" presStyleIdx="6" presStyleCnt="8"/>
      <dgm:spPr/>
    </dgm:pt>
    <dgm:pt modelId="{6F2E2100-ACEA-48A2-9F47-7C3C3E33077D}" type="pres">
      <dgm:prSet presAssocID="{7E3C8501-EEF2-4026-A328-F5108F66335E}" presName="node" presStyleLbl="node1" presStyleIdx="7" presStyleCnt="8" custScaleX="151464" custScaleY="123921">
        <dgm:presLayoutVars>
          <dgm:bulletEnabled val="1"/>
        </dgm:presLayoutVars>
      </dgm:prSet>
      <dgm:spPr/>
    </dgm:pt>
    <dgm:pt modelId="{48A3A91B-3CCE-4A9B-8FE1-5A090802D961}" type="pres">
      <dgm:prSet presAssocID="{7E3C8501-EEF2-4026-A328-F5108F66335E}" presName="spNode" presStyleCnt="0"/>
      <dgm:spPr/>
    </dgm:pt>
    <dgm:pt modelId="{6D6CD32E-EA1D-404F-AB0D-2B9F1173959F}" type="pres">
      <dgm:prSet presAssocID="{6F664AF8-2A08-4921-B00C-3AA389C01046}" presName="sibTrans" presStyleLbl="sibTrans1D1" presStyleIdx="7" presStyleCnt="8"/>
      <dgm:spPr/>
    </dgm:pt>
  </dgm:ptLst>
  <dgm:cxnLst>
    <dgm:cxn modelId="{04E5210A-C82B-4623-8B89-B678CCAF1EE2}" srcId="{112627C6-4EDA-4D64-B131-C8B5A364C0A1}" destId="{37978332-AC94-47AB-9CBE-5C744DA79F4F}" srcOrd="4" destOrd="0" parTransId="{4BF2F2C2-A839-46A5-A44A-C66D487CF6EC}" sibTransId="{86A81922-DEA5-4335-BECF-7FB2B6237EA7}"/>
    <dgm:cxn modelId="{325C8D0D-CE63-4AD1-8D15-87C3DADE3DC7}" type="presOf" srcId="{112627C6-4EDA-4D64-B131-C8B5A364C0A1}" destId="{5820848D-8BA3-4066-8CD7-E3F98889C96B}" srcOrd="0" destOrd="0" presId="urn:microsoft.com/office/officeart/2005/8/layout/cycle6"/>
    <dgm:cxn modelId="{97D32110-EC9E-4DC4-82C5-496D32AE0755}" type="presOf" srcId="{DB15C7F8-9AF1-45DE-8F7F-971C6D7B4E27}" destId="{D39EA9A7-ADB3-4871-9136-C0F08E7AEB23}" srcOrd="0" destOrd="0" presId="urn:microsoft.com/office/officeart/2005/8/layout/cycle6"/>
    <dgm:cxn modelId="{56F4D410-602C-4D74-9C13-E5EEF274EF58}" srcId="{112627C6-4EDA-4D64-B131-C8B5A364C0A1}" destId="{56A4143A-1841-4B8D-8FF6-8CBDCFB2F6A9}" srcOrd="1" destOrd="0" parTransId="{7B840B10-BE40-440B-9C15-C3D4F2107BF0}" sibTransId="{32F516C5-1DBF-4911-BE39-4DEDD9A83647}"/>
    <dgm:cxn modelId="{6357EB11-2C29-4372-80A5-CC306639DF16}" srcId="{112627C6-4EDA-4D64-B131-C8B5A364C0A1}" destId="{D5EC5BD5-B7E8-4F6A-BAFB-EED532AB6683}" srcOrd="5" destOrd="0" parTransId="{B399021C-5CF8-4BAE-A75F-709684C72828}" sibTransId="{AF50F4F8-B351-4DF3-8351-58F5DE72A4AC}"/>
    <dgm:cxn modelId="{F29CBB1F-D8D0-4E3A-A90C-EE85F72E1C4C}" srcId="{112627C6-4EDA-4D64-B131-C8B5A364C0A1}" destId="{691A58EA-61F7-4969-B696-D5A3F8C80062}" srcOrd="2" destOrd="0" parTransId="{B06E6E90-F524-4101-AD29-A04398D0EA5A}" sibTransId="{DB15C7F8-9AF1-45DE-8F7F-971C6D7B4E27}"/>
    <dgm:cxn modelId="{07C46920-4E35-438C-B2DF-15D9BA7E393A}" type="presOf" srcId="{AF50F4F8-B351-4DF3-8351-58F5DE72A4AC}" destId="{A3251D0C-5610-4D7E-8206-7021E2C3CBBA}" srcOrd="0" destOrd="0" presId="urn:microsoft.com/office/officeart/2005/8/layout/cycle6"/>
    <dgm:cxn modelId="{9D275E26-FB1F-437E-8DFD-550FF74C2080}" type="presOf" srcId="{691A58EA-61F7-4969-B696-D5A3F8C80062}" destId="{6C46211C-62CD-4CE0-8A98-A4FA2173A00E}" srcOrd="0" destOrd="0" presId="urn:microsoft.com/office/officeart/2005/8/layout/cycle6"/>
    <dgm:cxn modelId="{7865803A-3B4D-4B09-9F5F-1B289D5741E2}" type="presOf" srcId="{56A4143A-1841-4B8D-8FF6-8CBDCFB2F6A9}" destId="{8F57CB99-BF73-4F30-A752-412378A276EE}" srcOrd="0" destOrd="0" presId="urn:microsoft.com/office/officeart/2005/8/layout/cycle6"/>
    <dgm:cxn modelId="{D221E03D-A394-4CAA-A941-CC68E8C78917}" type="presOf" srcId="{8D2D5156-1E4F-4062-AA05-CFD5CDD7930A}" destId="{C334467E-6D29-4595-9FF0-9D6215542743}" srcOrd="0" destOrd="0" presId="urn:microsoft.com/office/officeart/2005/8/layout/cycle6"/>
    <dgm:cxn modelId="{8855273F-C3F5-4FE4-90A2-B6702C5C82A3}" type="presOf" srcId="{32F516C5-1DBF-4911-BE39-4DEDD9A83647}" destId="{26772C6F-8FBE-40ED-9434-FD9F6E84150C}" srcOrd="0" destOrd="0" presId="urn:microsoft.com/office/officeart/2005/8/layout/cycle6"/>
    <dgm:cxn modelId="{50047C73-9769-40B9-8399-FC7B257B2A13}" type="presOf" srcId="{51B966FF-AC42-4114-BE86-99D6855A7B98}" destId="{B1A6218A-01DB-49D4-83F8-490F68AE6787}" srcOrd="0" destOrd="0" presId="urn:microsoft.com/office/officeart/2005/8/layout/cycle6"/>
    <dgm:cxn modelId="{1367D473-DAB4-4A8E-B1E3-422179404407}" type="presOf" srcId="{2FAA4F30-90FA-4B6C-94A3-CEBA16FEF270}" destId="{886D916E-0831-40FB-A32C-D45DA6398BCD}" srcOrd="0" destOrd="0" presId="urn:microsoft.com/office/officeart/2005/8/layout/cycle6"/>
    <dgm:cxn modelId="{782BEF55-3E8C-495F-83B4-85B3468D7279}" srcId="{112627C6-4EDA-4D64-B131-C8B5A364C0A1}" destId="{7C40B6F5-AAC9-452F-8ADA-EB280B522FDF}" srcOrd="0" destOrd="0" parTransId="{E7C8D3BD-9D17-445E-9FF5-989567714FBD}" sibTransId="{2FAA4F30-90FA-4B6C-94A3-CEBA16FEF270}"/>
    <dgm:cxn modelId="{707DC386-AACE-4593-A3D7-6300038C1C9D}" type="presOf" srcId="{6F664AF8-2A08-4921-B00C-3AA389C01046}" destId="{6D6CD32E-EA1D-404F-AB0D-2B9F1173959F}" srcOrd="0" destOrd="0" presId="urn:microsoft.com/office/officeart/2005/8/layout/cycle6"/>
    <dgm:cxn modelId="{F2461A8A-6567-4AE7-B316-75E2791A45F5}" srcId="{112627C6-4EDA-4D64-B131-C8B5A364C0A1}" destId="{7E3C8501-EEF2-4026-A328-F5108F66335E}" srcOrd="7" destOrd="0" parTransId="{1330D3B3-A3DF-40B9-9D92-8D3101BCEFBB}" sibTransId="{6F664AF8-2A08-4921-B00C-3AA389C01046}"/>
    <dgm:cxn modelId="{8EBC4591-E095-4E14-945B-85079E77616A}" type="presOf" srcId="{86A81922-DEA5-4335-BECF-7FB2B6237EA7}" destId="{28E0F110-06B5-4B4F-9BE0-9297C58F62AF}" srcOrd="0" destOrd="0" presId="urn:microsoft.com/office/officeart/2005/8/layout/cycle6"/>
    <dgm:cxn modelId="{B8DDD0AD-0B8E-4F8E-8571-367F7844455F}" type="presOf" srcId="{AF740423-1A2C-4CC0-BEFC-5CB714E1EAF2}" destId="{3B1B8C81-58A2-4FEC-A56C-82CE6D284690}" srcOrd="0" destOrd="0" presId="urn:microsoft.com/office/officeart/2005/8/layout/cycle6"/>
    <dgm:cxn modelId="{3BFED6AF-1195-4397-85B1-AC9DAE26EE3E}" type="presOf" srcId="{7E3C8501-EEF2-4026-A328-F5108F66335E}" destId="{6F2E2100-ACEA-48A2-9F47-7C3C3E33077D}" srcOrd="0" destOrd="0" presId="urn:microsoft.com/office/officeart/2005/8/layout/cycle6"/>
    <dgm:cxn modelId="{6883ADB1-A479-455C-A366-869900619EE6}" type="presOf" srcId="{9A29B0E5-DE62-416E-9647-1885408416FB}" destId="{1F816E40-D237-43F7-96EC-94F36416C877}" srcOrd="0" destOrd="0" presId="urn:microsoft.com/office/officeart/2005/8/layout/cycle6"/>
    <dgm:cxn modelId="{0BDED8B1-A8D5-458C-ADE8-58C1CCF61253}" type="presOf" srcId="{37978332-AC94-47AB-9CBE-5C744DA79F4F}" destId="{9E5C4B40-5F19-43CE-A84F-6F5554819704}" srcOrd="0" destOrd="0" presId="urn:microsoft.com/office/officeart/2005/8/layout/cycle6"/>
    <dgm:cxn modelId="{ECF86BC7-A7A3-4C36-B8F5-DDAC35EA2BD5}" type="presOf" srcId="{7C40B6F5-AAC9-452F-8ADA-EB280B522FDF}" destId="{B4256A79-696A-45F3-B4D4-577FCE4A9781}" srcOrd="0" destOrd="0" presId="urn:microsoft.com/office/officeart/2005/8/layout/cycle6"/>
    <dgm:cxn modelId="{B7DE73DF-1C28-4A08-8FA9-B3C2EBAFAD9D}" srcId="{112627C6-4EDA-4D64-B131-C8B5A364C0A1}" destId="{51B966FF-AC42-4114-BE86-99D6855A7B98}" srcOrd="3" destOrd="0" parTransId="{25BC0827-1B07-4ADE-8534-760444FDCD5B}" sibTransId="{AF740423-1A2C-4CC0-BEFC-5CB714E1EAF2}"/>
    <dgm:cxn modelId="{57319DF1-39DB-4A84-9469-5736D18D73FD}" type="presOf" srcId="{D5EC5BD5-B7E8-4F6A-BAFB-EED532AB6683}" destId="{9B824F5C-FC80-491D-8112-EB0DA59A5F7F}" srcOrd="0" destOrd="0" presId="urn:microsoft.com/office/officeart/2005/8/layout/cycle6"/>
    <dgm:cxn modelId="{8B50B8F6-F27B-40CC-8E0B-A07F016B1BC9}" srcId="{112627C6-4EDA-4D64-B131-C8B5A364C0A1}" destId="{9A29B0E5-DE62-416E-9647-1885408416FB}" srcOrd="6" destOrd="0" parTransId="{4A1BB86D-A796-4842-BE88-FC4C2D10646B}" sibTransId="{8D2D5156-1E4F-4062-AA05-CFD5CDD7930A}"/>
    <dgm:cxn modelId="{2A0F62A4-9E74-446E-A86F-83C9591664CC}" type="presParOf" srcId="{5820848D-8BA3-4066-8CD7-E3F98889C96B}" destId="{B4256A79-696A-45F3-B4D4-577FCE4A9781}" srcOrd="0" destOrd="0" presId="urn:microsoft.com/office/officeart/2005/8/layout/cycle6"/>
    <dgm:cxn modelId="{C4C87C74-D25B-4208-84C9-39F1440FF36D}" type="presParOf" srcId="{5820848D-8BA3-4066-8CD7-E3F98889C96B}" destId="{9594EB3D-E167-4B20-B7BF-F2CF6C08449D}" srcOrd="1" destOrd="0" presId="urn:microsoft.com/office/officeart/2005/8/layout/cycle6"/>
    <dgm:cxn modelId="{728AA1DA-A4AD-4C38-A32C-76B8E15299EB}" type="presParOf" srcId="{5820848D-8BA3-4066-8CD7-E3F98889C96B}" destId="{886D916E-0831-40FB-A32C-D45DA6398BCD}" srcOrd="2" destOrd="0" presId="urn:microsoft.com/office/officeart/2005/8/layout/cycle6"/>
    <dgm:cxn modelId="{B79B0AEE-AED8-49F2-B507-26C46C232D84}" type="presParOf" srcId="{5820848D-8BA3-4066-8CD7-E3F98889C96B}" destId="{8F57CB99-BF73-4F30-A752-412378A276EE}" srcOrd="3" destOrd="0" presId="urn:microsoft.com/office/officeart/2005/8/layout/cycle6"/>
    <dgm:cxn modelId="{448B535B-2C84-4BBA-B88A-B94DF97988E5}" type="presParOf" srcId="{5820848D-8BA3-4066-8CD7-E3F98889C96B}" destId="{A2F190BB-63CE-4F03-8B27-3F5DB06D0AB9}" srcOrd="4" destOrd="0" presId="urn:microsoft.com/office/officeart/2005/8/layout/cycle6"/>
    <dgm:cxn modelId="{8ADA2C99-CE78-47C0-B261-360A87121BEE}" type="presParOf" srcId="{5820848D-8BA3-4066-8CD7-E3F98889C96B}" destId="{26772C6F-8FBE-40ED-9434-FD9F6E84150C}" srcOrd="5" destOrd="0" presId="urn:microsoft.com/office/officeart/2005/8/layout/cycle6"/>
    <dgm:cxn modelId="{CA5CCD84-1318-41B6-AE73-F4322D14415C}" type="presParOf" srcId="{5820848D-8BA3-4066-8CD7-E3F98889C96B}" destId="{6C46211C-62CD-4CE0-8A98-A4FA2173A00E}" srcOrd="6" destOrd="0" presId="urn:microsoft.com/office/officeart/2005/8/layout/cycle6"/>
    <dgm:cxn modelId="{E397EA52-9ABC-4FEA-8C39-5632BC657AA7}" type="presParOf" srcId="{5820848D-8BA3-4066-8CD7-E3F98889C96B}" destId="{21B673ED-18E2-4AC7-83B4-EBD31B702BF0}" srcOrd="7" destOrd="0" presId="urn:microsoft.com/office/officeart/2005/8/layout/cycle6"/>
    <dgm:cxn modelId="{9A720ED8-3A61-4A18-B0F2-FA2A09F3488F}" type="presParOf" srcId="{5820848D-8BA3-4066-8CD7-E3F98889C96B}" destId="{D39EA9A7-ADB3-4871-9136-C0F08E7AEB23}" srcOrd="8" destOrd="0" presId="urn:microsoft.com/office/officeart/2005/8/layout/cycle6"/>
    <dgm:cxn modelId="{27DB660D-9764-45BB-A92D-3072B27BF7ED}" type="presParOf" srcId="{5820848D-8BA3-4066-8CD7-E3F98889C96B}" destId="{B1A6218A-01DB-49D4-83F8-490F68AE6787}" srcOrd="9" destOrd="0" presId="urn:microsoft.com/office/officeart/2005/8/layout/cycle6"/>
    <dgm:cxn modelId="{F7F9A408-0B5E-4A4C-BA4E-7CD7B75E874C}" type="presParOf" srcId="{5820848D-8BA3-4066-8CD7-E3F98889C96B}" destId="{1FA14AD6-328E-4A21-844D-66AB4F4E96F5}" srcOrd="10" destOrd="0" presId="urn:microsoft.com/office/officeart/2005/8/layout/cycle6"/>
    <dgm:cxn modelId="{F51E7A0C-FB90-455C-A3E3-50F2A6BD1663}" type="presParOf" srcId="{5820848D-8BA3-4066-8CD7-E3F98889C96B}" destId="{3B1B8C81-58A2-4FEC-A56C-82CE6D284690}" srcOrd="11" destOrd="0" presId="urn:microsoft.com/office/officeart/2005/8/layout/cycle6"/>
    <dgm:cxn modelId="{EE550A7B-490A-4B8B-8A09-E09C425F7D24}" type="presParOf" srcId="{5820848D-8BA3-4066-8CD7-E3F98889C96B}" destId="{9E5C4B40-5F19-43CE-A84F-6F5554819704}" srcOrd="12" destOrd="0" presId="urn:microsoft.com/office/officeart/2005/8/layout/cycle6"/>
    <dgm:cxn modelId="{31DF481E-C797-4BCA-9A7C-74D204BF029F}" type="presParOf" srcId="{5820848D-8BA3-4066-8CD7-E3F98889C96B}" destId="{5CF0670A-0FF4-4D7C-8FE9-E13B48F3E371}" srcOrd="13" destOrd="0" presId="urn:microsoft.com/office/officeart/2005/8/layout/cycle6"/>
    <dgm:cxn modelId="{A189AC02-6AEE-420A-9B3A-51EAAE6780E8}" type="presParOf" srcId="{5820848D-8BA3-4066-8CD7-E3F98889C96B}" destId="{28E0F110-06B5-4B4F-9BE0-9297C58F62AF}" srcOrd="14" destOrd="0" presId="urn:microsoft.com/office/officeart/2005/8/layout/cycle6"/>
    <dgm:cxn modelId="{688CDF04-0216-4BEB-BD47-85DD28CBF6DB}" type="presParOf" srcId="{5820848D-8BA3-4066-8CD7-E3F98889C96B}" destId="{9B824F5C-FC80-491D-8112-EB0DA59A5F7F}" srcOrd="15" destOrd="0" presId="urn:microsoft.com/office/officeart/2005/8/layout/cycle6"/>
    <dgm:cxn modelId="{CB6D571C-015C-430D-8AF5-1FE14AF851D1}" type="presParOf" srcId="{5820848D-8BA3-4066-8CD7-E3F98889C96B}" destId="{08296272-7661-436F-9D9E-CE07FE4E306A}" srcOrd="16" destOrd="0" presId="urn:microsoft.com/office/officeart/2005/8/layout/cycle6"/>
    <dgm:cxn modelId="{C0775861-A6E8-4B93-8AF8-175A60F76D11}" type="presParOf" srcId="{5820848D-8BA3-4066-8CD7-E3F98889C96B}" destId="{A3251D0C-5610-4D7E-8206-7021E2C3CBBA}" srcOrd="17" destOrd="0" presId="urn:microsoft.com/office/officeart/2005/8/layout/cycle6"/>
    <dgm:cxn modelId="{591957A6-C163-4D07-A4F7-DB5C1BEA79F3}" type="presParOf" srcId="{5820848D-8BA3-4066-8CD7-E3F98889C96B}" destId="{1F816E40-D237-43F7-96EC-94F36416C877}" srcOrd="18" destOrd="0" presId="urn:microsoft.com/office/officeart/2005/8/layout/cycle6"/>
    <dgm:cxn modelId="{3E711A21-BE28-4315-9551-A38863CA5360}" type="presParOf" srcId="{5820848D-8BA3-4066-8CD7-E3F98889C96B}" destId="{862D5BE0-A24A-4D6C-A115-82CA0EBB2528}" srcOrd="19" destOrd="0" presId="urn:microsoft.com/office/officeart/2005/8/layout/cycle6"/>
    <dgm:cxn modelId="{1B6CBB2A-3C8F-4F94-95C6-42D8996786B4}" type="presParOf" srcId="{5820848D-8BA3-4066-8CD7-E3F98889C96B}" destId="{C334467E-6D29-4595-9FF0-9D6215542743}" srcOrd="20" destOrd="0" presId="urn:microsoft.com/office/officeart/2005/8/layout/cycle6"/>
    <dgm:cxn modelId="{CBE54FA5-2715-46CF-BA88-EEE6F956D84E}" type="presParOf" srcId="{5820848D-8BA3-4066-8CD7-E3F98889C96B}" destId="{6F2E2100-ACEA-48A2-9F47-7C3C3E33077D}" srcOrd="21" destOrd="0" presId="urn:microsoft.com/office/officeart/2005/8/layout/cycle6"/>
    <dgm:cxn modelId="{76242BEE-422E-4E47-BAF3-C00334F6A190}" type="presParOf" srcId="{5820848D-8BA3-4066-8CD7-E3F98889C96B}" destId="{48A3A91B-3CCE-4A9B-8FE1-5A090802D961}" srcOrd="22" destOrd="0" presId="urn:microsoft.com/office/officeart/2005/8/layout/cycle6"/>
    <dgm:cxn modelId="{0B1047F0-525C-4412-BC48-14EF56B354DE}" type="presParOf" srcId="{5820848D-8BA3-4066-8CD7-E3F98889C96B}" destId="{6D6CD32E-EA1D-404F-AB0D-2B9F1173959F}" srcOrd="23"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0510C8-05B8-4613-A3C9-E60FA3430909}" type="doc">
      <dgm:prSet loTypeId="urn:microsoft.com/office/officeart/2005/8/layout/venn1" loCatId="relationship" qsTypeId="urn:microsoft.com/office/officeart/2005/8/quickstyle/3d4" qsCatId="3D" csTypeId="urn:microsoft.com/office/officeart/2005/8/colors/colorful5" csCatId="colorful" phldr="1"/>
      <dgm:spPr/>
    </dgm:pt>
    <dgm:pt modelId="{7A110DF3-E520-41D4-96F2-135E24A30F6E}">
      <dgm:prSet phldrT="[Text]" custT="1"/>
      <dgm:spPr/>
      <dgm:t>
        <a:bodyPr/>
        <a:lstStyle/>
        <a:p>
          <a:r>
            <a:rPr lang="en-US" sz="2800" dirty="0"/>
            <a:t> </a:t>
          </a:r>
          <a:endParaRPr lang="en-ZA" sz="2800" dirty="0"/>
        </a:p>
      </dgm:t>
    </dgm:pt>
    <dgm:pt modelId="{B3B53BD4-F107-4F5F-A0B3-D1D85FDA9905}" type="parTrans" cxnId="{AD6CD1AF-6F4A-48EE-9759-0169BA0E609D}">
      <dgm:prSet/>
      <dgm:spPr/>
      <dgm:t>
        <a:bodyPr/>
        <a:lstStyle/>
        <a:p>
          <a:endParaRPr lang="en-ZA" sz="2400"/>
        </a:p>
      </dgm:t>
    </dgm:pt>
    <dgm:pt modelId="{771CEECB-CE0F-4FB6-ACF1-8345D5AAA5FB}" type="sibTrans" cxnId="{AD6CD1AF-6F4A-48EE-9759-0169BA0E609D}">
      <dgm:prSet/>
      <dgm:spPr/>
      <dgm:t>
        <a:bodyPr/>
        <a:lstStyle/>
        <a:p>
          <a:endParaRPr lang="en-ZA" sz="2400"/>
        </a:p>
      </dgm:t>
    </dgm:pt>
    <dgm:pt modelId="{DF21261C-50E7-4596-9970-0571D4262047}">
      <dgm:prSet phldrT="[Text]" custT="1"/>
      <dgm:spPr/>
      <dgm:t>
        <a:bodyPr/>
        <a:lstStyle/>
        <a:p>
          <a:r>
            <a:rPr lang="en-US" sz="2800" dirty="0"/>
            <a:t> </a:t>
          </a:r>
          <a:endParaRPr lang="en-ZA" sz="2800" dirty="0"/>
        </a:p>
      </dgm:t>
    </dgm:pt>
    <dgm:pt modelId="{6743CA6C-5786-4C80-BA4B-DBE43EEFAC65}" type="parTrans" cxnId="{6B1AE38A-0917-41F6-A6D7-F17AA16DEEF4}">
      <dgm:prSet/>
      <dgm:spPr/>
      <dgm:t>
        <a:bodyPr/>
        <a:lstStyle/>
        <a:p>
          <a:endParaRPr lang="en-ZA" sz="2400"/>
        </a:p>
      </dgm:t>
    </dgm:pt>
    <dgm:pt modelId="{306133D6-EE6E-44BA-8E47-52EF2E4C621B}" type="sibTrans" cxnId="{6B1AE38A-0917-41F6-A6D7-F17AA16DEEF4}">
      <dgm:prSet/>
      <dgm:spPr/>
      <dgm:t>
        <a:bodyPr/>
        <a:lstStyle/>
        <a:p>
          <a:endParaRPr lang="en-ZA" sz="2400"/>
        </a:p>
      </dgm:t>
    </dgm:pt>
    <dgm:pt modelId="{24E8126A-3C0D-45C3-ADE6-D90C680179E7}">
      <dgm:prSet phldrT="[Text]" custT="1"/>
      <dgm:spPr/>
      <dgm:t>
        <a:bodyPr/>
        <a:lstStyle/>
        <a:p>
          <a:r>
            <a:rPr lang="en-US" sz="2800" dirty="0"/>
            <a:t> </a:t>
          </a:r>
          <a:endParaRPr lang="en-ZA" sz="2800" dirty="0"/>
        </a:p>
      </dgm:t>
    </dgm:pt>
    <dgm:pt modelId="{F4EF8632-0C5A-45CE-9C40-173B919B93C1}" type="parTrans" cxnId="{7E9FB684-6A39-4FAE-BA21-B3E5AECCE853}">
      <dgm:prSet/>
      <dgm:spPr/>
      <dgm:t>
        <a:bodyPr/>
        <a:lstStyle/>
        <a:p>
          <a:endParaRPr lang="en-ZA" sz="2400"/>
        </a:p>
      </dgm:t>
    </dgm:pt>
    <dgm:pt modelId="{239043FA-9E36-43E9-91FF-F0EF81EE35EF}" type="sibTrans" cxnId="{7E9FB684-6A39-4FAE-BA21-B3E5AECCE853}">
      <dgm:prSet/>
      <dgm:spPr/>
      <dgm:t>
        <a:bodyPr/>
        <a:lstStyle/>
        <a:p>
          <a:endParaRPr lang="en-ZA" sz="2400"/>
        </a:p>
      </dgm:t>
    </dgm:pt>
    <dgm:pt modelId="{ED6D8A4E-5D34-40F0-B9FB-1DB8B13D2424}">
      <dgm:prSet phldrT="[Text]" custT="1"/>
      <dgm:spPr/>
      <dgm:t>
        <a:bodyPr/>
        <a:lstStyle/>
        <a:p>
          <a:r>
            <a:rPr lang="en-US" sz="2800" dirty="0"/>
            <a:t> </a:t>
          </a:r>
          <a:endParaRPr lang="en-ZA" sz="2800" dirty="0"/>
        </a:p>
      </dgm:t>
    </dgm:pt>
    <dgm:pt modelId="{30DD3766-F808-436C-B8B5-8761F755DA87}" type="parTrans" cxnId="{2F889584-9FC5-4FAF-BF2E-002619060B4C}">
      <dgm:prSet/>
      <dgm:spPr/>
      <dgm:t>
        <a:bodyPr/>
        <a:lstStyle/>
        <a:p>
          <a:endParaRPr lang="en-ZA" sz="2400"/>
        </a:p>
      </dgm:t>
    </dgm:pt>
    <dgm:pt modelId="{3F922109-B40E-4E78-9EE0-4DA0C26A8F20}" type="sibTrans" cxnId="{2F889584-9FC5-4FAF-BF2E-002619060B4C}">
      <dgm:prSet/>
      <dgm:spPr/>
      <dgm:t>
        <a:bodyPr/>
        <a:lstStyle/>
        <a:p>
          <a:endParaRPr lang="en-ZA" sz="2400"/>
        </a:p>
      </dgm:t>
    </dgm:pt>
    <dgm:pt modelId="{1A534324-5935-42F4-80E6-086808072FFD}" type="pres">
      <dgm:prSet presAssocID="{380510C8-05B8-4613-A3C9-E60FA3430909}" presName="compositeShape" presStyleCnt="0">
        <dgm:presLayoutVars>
          <dgm:chMax val="7"/>
          <dgm:dir/>
          <dgm:resizeHandles val="exact"/>
        </dgm:presLayoutVars>
      </dgm:prSet>
      <dgm:spPr/>
    </dgm:pt>
    <dgm:pt modelId="{485136D1-79A0-4F21-944C-ABA63FD14392}" type="pres">
      <dgm:prSet presAssocID="{7A110DF3-E520-41D4-96F2-135E24A30F6E}" presName="circ1" presStyleLbl="vennNode1" presStyleIdx="0" presStyleCnt="4"/>
      <dgm:spPr/>
    </dgm:pt>
    <dgm:pt modelId="{8FFA1E7B-6A12-4CCC-B365-58FD8C15BC83}" type="pres">
      <dgm:prSet presAssocID="{7A110DF3-E520-41D4-96F2-135E24A30F6E}" presName="circ1Tx" presStyleLbl="revTx" presStyleIdx="0" presStyleCnt="0">
        <dgm:presLayoutVars>
          <dgm:chMax val="0"/>
          <dgm:chPref val="0"/>
          <dgm:bulletEnabled val="1"/>
        </dgm:presLayoutVars>
      </dgm:prSet>
      <dgm:spPr/>
    </dgm:pt>
    <dgm:pt modelId="{BFD112EC-8EF7-4B7F-B403-A90358A40131}" type="pres">
      <dgm:prSet presAssocID="{DF21261C-50E7-4596-9970-0571D4262047}" presName="circ2" presStyleLbl="vennNode1" presStyleIdx="1" presStyleCnt="4"/>
      <dgm:spPr/>
    </dgm:pt>
    <dgm:pt modelId="{F2B01F2A-FDE0-43E6-A038-C2E0AC97351B}" type="pres">
      <dgm:prSet presAssocID="{DF21261C-50E7-4596-9970-0571D4262047}" presName="circ2Tx" presStyleLbl="revTx" presStyleIdx="0" presStyleCnt="0">
        <dgm:presLayoutVars>
          <dgm:chMax val="0"/>
          <dgm:chPref val="0"/>
          <dgm:bulletEnabled val="1"/>
        </dgm:presLayoutVars>
      </dgm:prSet>
      <dgm:spPr/>
    </dgm:pt>
    <dgm:pt modelId="{12300C07-6864-4869-8DA7-CF7202EE0258}" type="pres">
      <dgm:prSet presAssocID="{24E8126A-3C0D-45C3-ADE6-D90C680179E7}" presName="circ3" presStyleLbl="vennNode1" presStyleIdx="2" presStyleCnt="4"/>
      <dgm:spPr/>
    </dgm:pt>
    <dgm:pt modelId="{22F2114F-391F-4301-8BD4-D2099DD97AC2}" type="pres">
      <dgm:prSet presAssocID="{24E8126A-3C0D-45C3-ADE6-D90C680179E7}" presName="circ3Tx" presStyleLbl="revTx" presStyleIdx="0" presStyleCnt="0">
        <dgm:presLayoutVars>
          <dgm:chMax val="0"/>
          <dgm:chPref val="0"/>
          <dgm:bulletEnabled val="1"/>
        </dgm:presLayoutVars>
      </dgm:prSet>
      <dgm:spPr/>
    </dgm:pt>
    <dgm:pt modelId="{CAA97F85-3DE1-48CC-BC20-6697EC3F6605}" type="pres">
      <dgm:prSet presAssocID="{ED6D8A4E-5D34-40F0-B9FB-1DB8B13D2424}" presName="circ4" presStyleLbl="vennNode1" presStyleIdx="3" presStyleCnt="4"/>
      <dgm:spPr/>
    </dgm:pt>
    <dgm:pt modelId="{85CF8938-BCDA-4104-B5C6-088CFC32A3E1}" type="pres">
      <dgm:prSet presAssocID="{ED6D8A4E-5D34-40F0-B9FB-1DB8B13D2424}" presName="circ4Tx" presStyleLbl="revTx" presStyleIdx="0" presStyleCnt="0">
        <dgm:presLayoutVars>
          <dgm:chMax val="0"/>
          <dgm:chPref val="0"/>
          <dgm:bulletEnabled val="1"/>
        </dgm:presLayoutVars>
      </dgm:prSet>
      <dgm:spPr/>
    </dgm:pt>
  </dgm:ptLst>
  <dgm:cxnLst>
    <dgm:cxn modelId="{7EE75700-DDCE-45AF-BB78-FC8BACE289B3}" type="presOf" srcId="{380510C8-05B8-4613-A3C9-E60FA3430909}" destId="{1A534324-5935-42F4-80E6-086808072FFD}" srcOrd="0" destOrd="0" presId="urn:microsoft.com/office/officeart/2005/8/layout/venn1"/>
    <dgm:cxn modelId="{697F2326-98DE-4F1A-B2E5-FFE9BA5BB259}" type="presOf" srcId="{ED6D8A4E-5D34-40F0-B9FB-1DB8B13D2424}" destId="{CAA97F85-3DE1-48CC-BC20-6697EC3F6605}" srcOrd="0" destOrd="0" presId="urn:microsoft.com/office/officeart/2005/8/layout/venn1"/>
    <dgm:cxn modelId="{7FA9E35B-B9FA-4F53-91D7-2BABECEEC52B}" type="presOf" srcId="{ED6D8A4E-5D34-40F0-B9FB-1DB8B13D2424}" destId="{85CF8938-BCDA-4104-B5C6-088CFC32A3E1}" srcOrd="1" destOrd="0" presId="urn:microsoft.com/office/officeart/2005/8/layout/venn1"/>
    <dgm:cxn modelId="{6CB5065D-F14D-4E21-A159-9D669768BB54}" type="presOf" srcId="{DF21261C-50E7-4596-9970-0571D4262047}" destId="{F2B01F2A-FDE0-43E6-A038-C2E0AC97351B}" srcOrd="1" destOrd="0" presId="urn:microsoft.com/office/officeart/2005/8/layout/venn1"/>
    <dgm:cxn modelId="{3A507256-E750-4E0C-A282-B054BA30120C}" type="presOf" srcId="{7A110DF3-E520-41D4-96F2-135E24A30F6E}" destId="{8FFA1E7B-6A12-4CCC-B365-58FD8C15BC83}" srcOrd="1" destOrd="0" presId="urn:microsoft.com/office/officeart/2005/8/layout/venn1"/>
    <dgm:cxn modelId="{2F889584-9FC5-4FAF-BF2E-002619060B4C}" srcId="{380510C8-05B8-4613-A3C9-E60FA3430909}" destId="{ED6D8A4E-5D34-40F0-B9FB-1DB8B13D2424}" srcOrd="3" destOrd="0" parTransId="{30DD3766-F808-436C-B8B5-8761F755DA87}" sibTransId="{3F922109-B40E-4E78-9EE0-4DA0C26A8F20}"/>
    <dgm:cxn modelId="{7E9FB684-6A39-4FAE-BA21-B3E5AECCE853}" srcId="{380510C8-05B8-4613-A3C9-E60FA3430909}" destId="{24E8126A-3C0D-45C3-ADE6-D90C680179E7}" srcOrd="2" destOrd="0" parTransId="{F4EF8632-0C5A-45CE-9C40-173B919B93C1}" sibTransId="{239043FA-9E36-43E9-91FF-F0EF81EE35EF}"/>
    <dgm:cxn modelId="{6B1AE38A-0917-41F6-A6D7-F17AA16DEEF4}" srcId="{380510C8-05B8-4613-A3C9-E60FA3430909}" destId="{DF21261C-50E7-4596-9970-0571D4262047}" srcOrd="1" destOrd="0" parTransId="{6743CA6C-5786-4C80-BA4B-DBE43EEFAC65}" sibTransId="{306133D6-EE6E-44BA-8E47-52EF2E4C621B}"/>
    <dgm:cxn modelId="{73E25090-74B1-47C5-B6C8-94658052CF61}" type="presOf" srcId="{24E8126A-3C0D-45C3-ADE6-D90C680179E7}" destId="{22F2114F-391F-4301-8BD4-D2099DD97AC2}" srcOrd="1" destOrd="0" presId="urn:microsoft.com/office/officeart/2005/8/layout/venn1"/>
    <dgm:cxn modelId="{7F2B9F94-812D-45B6-9950-6D09F3684B8A}" type="presOf" srcId="{24E8126A-3C0D-45C3-ADE6-D90C680179E7}" destId="{12300C07-6864-4869-8DA7-CF7202EE0258}" srcOrd="0" destOrd="0" presId="urn:microsoft.com/office/officeart/2005/8/layout/venn1"/>
    <dgm:cxn modelId="{AD6CD1AF-6F4A-48EE-9759-0169BA0E609D}" srcId="{380510C8-05B8-4613-A3C9-E60FA3430909}" destId="{7A110DF3-E520-41D4-96F2-135E24A30F6E}" srcOrd="0" destOrd="0" parTransId="{B3B53BD4-F107-4F5F-A0B3-D1D85FDA9905}" sibTransId="{771CEECB-CE0F-4FB6-ACF1-8345D5AAA5FB}"/>
    <dgm:cxn modelId="{EB8D3CB0-86ED-4F52-BDB8-7622DA3A607D}" type="presOf" srcId="{7A110DF3-E520-41D4-96F2-135E24A30F6E}" destId="{485136D1-79A0-4F21-944C-ABA63FD14392}" srcOrd="0" destOrd="0" presId="urn:microsoft.com/office/officeart/2005/8/layout/venn1"/>
    <dgm:cxn modelId="{A41A82D3-4D17-4B59-816B-F763DEFAA814}" type="presOf" srcId="{DF21261C-50E7-4596-9970-0571D4262047}" destId="{BFD112EC-8EF7-4B7F-B403-A90358A40131}" srcOrd="0" destOrd="0" presId="urn:microsoft.com/office/officeart/2005/8/layout/venn1"/>
    <dgm:cxn modelId="{0D870E90-8C27-4E1C-8B06-B48951551C54}" type="presParOf" srcId="{1A534324-5935-42F4-80E6-086808072FFD}" destId="{485136D1-79A0-4F21-944C-ABA63FD14392}" srcOrd="0" destOrd="0" presId="urn:microsoft.com/office/officeart/2005/8/layout/venn1"/>
    <dgm:cxn modelId="{3B3668BA-F13C-41AE-804A-883AFC535CF2}" type="presParOf" srcId="{1A534324-5935-42F4-80E6-086808072FFD}" destId="{8FFA1E7B-6A12-4CCC-B365-58FD8C15BC83}" srcOrd="1" destOrd="0" presId="urn:microsoft.com/office/officeart/2005/8/layout/venn1"/>
    <dgm:cxn modelId="{4FCA4BE1-E260-4234-A47A-67DE5CC1CC9A}" type="presParOf" srcId="{1A534324-5935-42F4-80E6-086808072FFD}" destId="{BFD112EC-8EF7-4B7F-B403-A90358A40131}" srcOrd="2" destOrd="0" presId="urn:microsoft.com/office/officeart/2005/8/layout/venn1"/>
    <dgm:cxn modelId="{3C8FE532-9D64-4C0E-A768-A9054D0EAA73}" type="presParOf" srcId="{1A534324-5935-42F4-80E6-086808072FFD}" destId="{F2B01F2A-FDE0-43E6-A038-C2E0AC97351B}" srcOrd="3" destOrd="0" presId="urn:microsoft.com/office/officeart/2005/8/layout/venn1"/>
    <dgm:cxn modelId="{10701BFA-DAEE-4E97-83EE-17A6453B4C49}" type="presParOf" srcId="{1A534324-5935-42F4-80E6-086808072FFD}" destId="{12300C07-6864-4869-8DA7-CF7202EE0258}" srcOrd="4" destOrd="0" presId="urn:microsoft.com/office/officeart/2005/8/layout/venn1"/>
    <dgm:cxn modelId="{7FE81F2E-4BA3-40C0-8FCA-75806279B5F5}" type="presParOf" srcId="{1A534324-5935-42F4-80E6-086808072FFD}" destId="{22F2114F-391F-4301-8BD4-D2099DD97AC2}" srcOrd="5" destOrd="0" presId="urn:microsoft.com/office/officeart/2005/8/layout/venn1"/>
    <dgm:cxn modelId="{77D171AB-ACCB-4972-BD95-8F941B2DD6B1}" type="presParOf" srcId="{1A534324-5935-42F4-80E6-086808072FFD}" destId="{CAA97F85-3DE1-48CC-BC20-6697EC3F6605}" srcOrd="6" destOrd="0" presId="urn:microsoft.com/office/officeart/2005/8/layout/venn1"/>
    <dgm:cxn modelId="{403E9652-C1A4-414E-8FCE-D1872D6D4982}" type="presParOf" srcId="{1A534324-5935-42F4-80E6-086808072FFD}" destId="{85CF8938-BCDA-4104-B5C6-088CFC32A3E1}" srcOrd="7" destOrd="0" presId="urn:microsoft.com/office/officeart/2005/8/layout/ven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56A79-696A-45F3-B4D4-577FCE4A9781}">
      <dsp:nvSpPr>
        <dsp:cNvPr id="0" name=""/>
        <dsp:cNvSpPr/>
      </dsp:nvSpPr>
      <dsp:spPr>
        <a:xfrm>
          <a:off x="2892064" y="-71770"/>
          <a:ext cx="1416560" cy="753327"/>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National Parks</a:t>
          </a:r>
          <a:endParaRPr lang="en-US" sz="1200" b="0" kern="1200" dirty="0">
            <a:latin typeface="Arial" panose="020B0604020202020204" pitchFamily="34" charset="0"/>
            <a:cs typeface="Arial" panose="020B0604020202020204" pitchFamily="34" charset="0"/>
          </a:endParaRPr>
        </a:p>
      </dsp:txBody>
      <dsp:txXfrm>
        <a:off x="2928838" y="-34996"/>
        <a:ext cx="1343012" cy="679779"/>
      </dsp:txXfrm>
    </dsp:sp>
    <dsp:sp modelId="{886D916E-0831-40FB-A32C-D45DA6398BCD}">
      <dsp:nvSpPr>
        <dsp:cNvPr id="0" name=""/>
        <dsp:cNvSpPr/>
      </dsp:nvSpPr>
      <dsp:spPr>
        <a:xfrm>
          <a:off x="1492223" y="304893"/>
          <a:ext cx="4216241" cy="4216241"/>
        </a:xfrm>
        <a:custGeom>
          <a:avLst/>
          <a:gdLst/>
          <a:ahLst/>
          <a:cxnLst/>
          <a:rect l="0" t="0" r="0" b="0"/>
          <a:pathLst>
            <a:path>
              <a:moveTo>
                <a:pt x="2819177" y="123537"/>
              </a:moveTo>
              <a:arcTo wR="2108120" hR="2108120" stAng="17382726" swAng="471608"/>
            </a:path>
          </a:pathLst>
        </a:custGeom>
        <a:noFill/>
        <a:ln w="25400"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 modelId="{8F57CB99-BF73-4F30-A752-412378A276EE}">
      <dsp:nvSpPr>
        <dsp:cNvPr id="0" name=""/>
        <dsp:cNvSpPr/>
      </dsp:nvSpPr>
      <dsp:spPr>
        <a:xfrm>
          <a:off x="4382730" y="545683"/>
          <a:ext cx="1416560" cy="753327"/>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Nature Reserves</a:t>
          </a:r>
          <a:endParaRPr lang="en-US" sz="1200" kern="1200" dirty="0">
            <a:latin typeface="Arial" panose="020B0604020202020204" pitchFamily="34" charset="0"/>
            <a:cs typeface="Arial" panose="020B0604020202020204" pitchFamily="34" charset="0"/>
          </a:endParaRPr>
        </a:p>
      </dsp:txBody>
      <dsp:txXfrm>
        <a:off x="4419504" y="582457"/>
        <a:ext cx="1343012" cy="679779"/>
      </dsp:txXfrm>
    </dsp:sp>
    <dsp:sp modelId="{26772C6F-8FBE-40ED-9434-FD9F6E84150C}">
      <dsp:nvSpPr>
        <dsp:cNvPr id="0" name=""/>
        <dsp:cNvSpPr/>
      </dsp:nvSpPr>
      <dsp:spPr>
        <a:xfrm>
          <a:off x="1492223" y="304893"/>
          <a:ext cx="4216241" cy="4216241"/>
        </a:xfrm>
        <a:custGeom>
          <a:avLst/>
          <a:gdLst/>
          <a:ahLst/>
          <a:cxnLst/>
          <a:rect l="0" t="0" r="0" b="0"/>
          <a:pathLst>
            <a:path>
              <a:moveTo>
                <a:pt x="3902024" y="1000835"/>
              </a:moveTo>
              <a:arcTo wR="2108120" hR="2108120" stAng="19698905" swAng="1270659"/>
            </a:path>
          </a:pathLst>
        </a:custGeom>
        <a:noFill/>
        <a:ln w="25400"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 modelId="{6C46211C-62CD-4CE0-8A98-A4FA2173A00E}">
      <dsp:nvSpPr>
        <dsp:cNvPr id="0" name=""/>
        <dsp:cNvSpPr/>
      </dsp:nvSpPr>
      <dsp:spPr>
        <a:xfrm>
          <a:off x="5000184" y="2036350"/>
          <a:ext cx="1416560" cy="753327"/>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Protected Environments</a:t>
          </a:r>
          <a:endParaRPr lang="en-US" sz="1200" kern="1200" dirty="0">
            <a:latin typeface="Arial" panose="020B0604020202020204" pitchFamily="34" charset="0"/>
            <a:cs typeface="Arial" panose="020B0604020202020204" pitchFamily="34" charset="0"/>
          </a:endParaRPr>
        </a:p>
      </dsp:txBody>
      <dsp:txXfrm>
        <a:off x="5036958" y="2073124"/>
        <a:ext cx="1343012" cy="679779"/>
      </dsp:txXfrm>
    </dsp:sp>
    <dsp:sp modelId="{D39EA9A7-ADB3-4871-9136-C0F08E7AEB23}">
      <dsp:nvSpPr>
        <dsp:cNvPr id="0" name=""/>
        <dsp:cNvSpPr/>
      </dsp:nvSpPr>
      <dsp:spPr>
        <a:xfrm>
          <a:off x="1492223" y="304893"/>
          <a:ext cx="4216241" cy="4216241"/>
        </a:xfrm>
        <a:custGeom>
          <a:avLst/>
          <a:gdLst/>
          <a:ahLst/>
          <a:cxnLst/>
          <a:rect l="0" t="0" r="0" b="0"/>
          <a:pathLst>
            <a:path>
              <a:moveTo>
                <a:pt x="4180891" y="2492557"/>
              </a:moveTo>
              <a:arcTo wR="2108120" hR="2108120" stAng="630436" swAng="1270659"/>
            </a:path>
          </a:pathLst>
        </a:custGeom>
        <a:noFill/>
        <a:ln w="25400"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 modelId="{B1A6218A-01DB-49D4-83F8-490F68AE6787}">
      <dsp:nvSpPr>
        <dsp:cNvPr id="0" name=""/>
        <dsp:cNvSpPr/>
      </dsp:nvSpPr>
      <dsp:spPr>
        <a:xfrm>
          <a:off x="4382730" y="3527016"/>
          <a:ext cx="1416560" cy="753327"/>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Forest Nature Reserves</a:t>
          </a:r>
          <a:endParaRPr lang="en-US" sz="1200" kern="1200" dirty="0">
            <a:latin typeface="Arial" panose="020B0604020202020204" pitchFamily="34" charset="0"/>
            <a:cs typeface="Arial" panose="020B0604020202020204" pitchFamily="34" charset="0"/>
          </a:endParaRPr>
        </a:p>
      </dsp:txBody>
      <dsp:txXfrm>
        <a:off x="4419504" y="3563790"/>
        <a:ext cx="1343012" cy="679779"/>
      </dsp:txXfrm>
    </dsp:sp>
    <dsp:sp modelId="{3B1B8C81-58A2-4FEC-A56C-82CE6D284690}">
      <dsp:nvSpPr>
        <dsp:cNvPr id="0" name=""/>
        <dsp:cNvSpPr/>
      </dsp:nvSpPr>
      <dsp:spPr>
        <a:xfrm>
          <a:off x="1492223" y="304893"/>
          <a:ext cx="4216241" cy="4216241"/>
        </a:xfrm>
        <a:custGeom>
          <a:avLst/>
          <a:gdLst/>
          <a:ahLst/>
          <a:cxnLst/>
          <a:rect l="0" t="0" r="0" b="0"/>
          <a:pathLst>
            <a:path>
              <a:moveTo>
                <a:pt x="3083899" y="3976817"/>
              </a:moveTo>
              <a:arcTo wR="2108120" hR="2108120" stAng="3745665" swAng="471608"/>
            </a:path>
          </a:pathLst>
        </a:custGeom>
        <a:noFill/>
        <a:ln w="25400"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 modelId="{9E5C4B40-5F19-43CE-A84F-6F5554819704}">
      <dsp:nvSpPr>
        <dsp:cNvPr id="0" name=""/>
        <dsp:cNvSpPr/>
      </dsp:nvSpPr>
      <dsp:spPr>
        <a:xfrm>
          <a:off x="2892064" y="4144470"/>
          <a:ext cx="1416560" cy="753327"/>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Forest Wilderness Areas</a:t>
          </a:r>
          <a:endParaRPr lang="en-US" sz="1200" kern="1200" dirty="0">
            <a:latin typeface="Arial" panose="020B0604020202020204" pitchFamily="34" charset="0"/>
            <a:cs typeface="Arial" panose="020B0604020202020204" pitchFamily="34" charset="0"/>
          </a:endParaRPr>
        </a:p>
      </dsp:txBody>
      <dsp:txXfrm>
        <a:off x="2928838" y="4181244"/>
        <a:ext cx="1343012" cy="679779"/>
      </dsp:txXfrm>
    </dsp:sp>
    <dsp:sp modelId="{28E0F110-06B5-4B4F-9BE0-9297C58F62AF}">
      <dsp:nvSpPr>
        <dsp:cNvPr id="0" name=""/>
        <dsp:cNvSpPr/>
      </dsp:nvSpPr>
      <dsp:spPr>
        <a:xfrm>
          <a:off x="1492223" y="304893"/>
          <a:ext cx="4216241" cy="4216241"/>
        </a:xfrm>
        <a:custGeom>
          <a:avLst/>
          <a:gdLst/>
          <a:ahLst/>
          <a:cxnLst/>
          <a:rect l="0" t="0" r="0" b="0"/>
          <a:pathLst>
            <a:path>
              <a:moveTo>
                <a:pt x="1397063" y="4092704"/>
              </a:moveTo>
              <a:arcTo wR="2108120" hR="2108120" stAng="6582726" swAng="471608"/>
            </a:path>
          </a:pathLst>
        </a:custGeom>
        <a:noFill/>
        <a:ln w="25400"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 modelId="{9B824F5C-FC80-491D-8112-EB0DA59A5F7F}">
      <dsp:nvSpPr>
        <dsp:cNvPr id="0" name=""/>
        <dsp:cNvSpPr/>
      </dsp:nvSpPr>
      <dsp:spPr>
        <a:xfrm>
          <a:off x="1401397" y="3527016"/>
          <a:ext cx="1416560" cy="753327"/>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Mountain Catchment Areas</a:t>
          </a:r>
          <a:endParaRPr lang="en-US" sz="1200" kern="1200" dirty="0">
            <a:latin typeface="Arial" panose="020B0604020202020204" pitchFamily="34" charset="0"/>
            <a:cs typeface="Arial" panose="020B0604020202020204" pitchFamily="34" charset="0"/>
          </a:endParaRPr>
        </a:p>
      </dsp:txBody>
      <dsp:txXfrm>
        <a:off x="1438171" y="3563790"/>
        <a:ext cx="1343012" cy="679779"/>
      </dsp:txXfrm>
    </dsp:sp>
    <dsp:sp modelId="{A3251D0C-5610-4D7E-8206-7021E2C3CBBA}">
      <dsp:nvSpPr>
        <dsp:cNvPr id="0" name=""/>
        <dsp:cNvSpPr/>
      </dsp:nvSpPr>
      <dsp:spPr>
        <a:xfrm>
          <a:off x="1492223" y="304893"/>
          <a:ext cx="4216241" cy="4216241"/>
        </a:xfrm>
        <a:custGeom>
          <a:avLst/>
          <a:gdLst/>
          <a:ahLst/>
          <a:cxnLst/>
          <a:rect l="0" t="0" r="0" b="0"/>
          <a:pathLst>
            <a:path>
              <a:moveTo>
                <a:pt x="314216" y="3215405"/>
              </a:moveTo>
              <a:arcTo wR="2108120" hR="2108120" stAng="8898905" swAng="1270659"/>
            </a:path>
          </a:pathLst>
        </a:custGeom>
        <a:noFill/>
        <a:ln w="25400"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 modelId="{1F816E40-D237-43F7-96EC-94F36416C877}">
      <dsp:nvSpPr>
        <dsp:cNvPr id="0" name=""/>
        <dsp:cNvSpPr/>
      </dsp:nvSpPr>
      <dsp:spPr>
        <a:xfrm>
          <a:off x="783943" y="2036350"/>
          <a:ext cx="1416560" cy="753327"/>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World Heritage Sites</a:t>
          </a:r>
          <a:endParaRPr lang="en-US" sz="1200" b="0" kern="1200" dirty="0">
            <a:latin typeface="Arial" panose="020B0604020202020204" pitchFamily="34" charset="0"/>
            <a:cs typeface="Arial" panose="020B0604020202020204" pitchFamily="34" charset="0"/>
          </a:endParaRPr>
        </a:p>
      </dsp:txBody>
      <dsp:txXfrm>
        <a:off x="820717" y="2073124"/>
        <a:ext cx="1343012" cy="679779"/>
      </dsp:txXfrm>
    </dsp:sp>
    <dsp:sp modelId="{C334467E-6D29-4595-9FF0-9D6215542743}">
      <dsp:nvSpPr>
        <dsp:cNvPr id="0" name=""/>
        <dsp:cNvSpPr/>
      </dsp:nvSpPr>
      <dsp:spPr>
        <a:xfrm>
          <a:off x="1492223" y="304893"/>
          <a:ext cx="4216241" cy="4216241"/>
        </a:xfrm>
        <a:custGeom>
          <a:avLst/>
          <a:gdLst/>
          <a:ahLst/>
          <a:cxnLst/>
          <a:rect l="0" t="0" r="0" b="0"/>
          <a:pathLst>
            <a:path>
              <a:moveTo>
                <a:pt x="35349" y="1723683"/>
              </a:moveTo>
              <a:arcTo wR="2108120" hR="2108120" stAng="11430436" swAng="1270659"/>
            </a:path>
          </a:pathLst>
        </a:custGeom>
        <a:noFill/>
        <a:ln w="25400"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 modelId="{6F2E2100-ACEA-48A2-9F47-7C3C3E33077D}">
      <dsp:nvSpPr>
        <dsp:cNvPr id="0" name=""/>
        <dsp:cNvSpPr/>
      </dsp:nvSpPr>
      <dsp:spPr>
        <a:xfrm>
          <a:off x="1401397" y="545683"/>
          <a:ext cx="1416560" cy="753327"/>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Special Nature Reserves</a:t>
          </a:r>
          <a:endParaRPr lang="en-US" sz="1200" b="0" kern="1200" dirty="0">
            <a:latin typeface="Arial" panose="020B0604020202020204" pitchFamily="34" charset="0"/>
            <a:cs typeface="Arial" panose="020B0604020202020204" pitchFamily="34" charset="0"/>
          </a:endParaRPr>
        </a:p>
      </dsp:txBody>
      <dsp:txXfrm>
        <a:off x="1438171" y="582457"/>
        <a:ext cx="1343012" cy="679779"/>
      </dsp:txXfrm>
    </dsp:sp>
    <dsp:sp modelId="{6D6CD32E-EA1D-404F-AB0D-2B9F1173959F}">
      <dsp:nvSpPr>
        <dsp:cNvPr id="0" name=""/>
        <dsp:cNvSpPr/>
      </dsp:nvSpPr>
      <dsp:spPr>
        <a:xfrm>
          <a:off x="1492223" y="304893"/>
          <a:ext cx="4216241" cy="4216241"/>
        </a:xfrm>
        <a:custGeom>
          <a:avLst/>
          <a:gdLst/>
          <a:ahLst/>
          <a:cxnLst/>
          <a:rect l="0" t="0" r="0" b="0"/>
          <a:pathLst>
            <a:path>
              <a:moveTo>
                <a:pt x="1132341" y="239423"/>
              </a:moveTo>
              <a:arcTo wR="2108120" hR="2108120" stAng="14545665" swAng="471608"/>
            </a:path>
          </a:pathLst>
        </a:custGeom>
        <a:noFill/>
        <a:ln w="25400" cap="flat" cmpd="sng" algn="ctr">
          <a:solidFill>
            <a:schemeClr val="accent3"/>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136D1-79A0-4F21-944C-ABA63FD14392}">
      <dsp:nvSpPr>
        <dsp:cNvPr id="0" name=""/>
        <dsp:cNvSpPr/>
      </dsp:nvSpPr>
      <dsp:spPr>
        <a:xfrm>
          <a:off x="3043791" y="62483"/>
          <a:ext cx="3249167" cy="3249167"/>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 </a:t>
          </a:r>
          <a:endParaRPr lang="en-ZA" sz="2800" kern="1200" dirty="0"/>
        </a:p>
      </dsp:txBody>
      <dsp:txXfrm>
        <a:off x="3418695" y="499871"/>
        <a:ext cx="2499359" cy="1030985"/>
      </dsp:txXfrm>
    </dsp:sp>
    <dsp:sp modelId="{BFD112EC-8EF7-4B7F-B403-A90358A40131}">
      <dsp:nvSpPr>
        <dsp:cNvPr id="0" name=""/>
        <dsp:cNvSpPr/>
      </dsp:nvSpPr>
      <dsp:spPr>
        <a:xfrm>
          <a:off x="4480923" y="1499615"/>
          <a:ext cx="3249167" cy="3249167"/>
        </a:xfrm>
        <a:prstGeom prst="ellipse">
          <a:avLst/>
        </a:prstGeom>
        <a:solidFill>
          <a:schemeClr val="accent5">
            <a:alpha val="50000"/>
            <a:hueOff val="-3311292"/>
            <a:satOff val="13270"/>
            <a:lumOff val="287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 </a:t>
          </a:r>
          <a:endParaRPr lang="en-ZA" sz="2800" kern="1200" dirty="0"/>
        </a:p>
      </dsp:txBody>
      <dsp:txXfrm>
        <a:off x="6230474" y="1874519"/>
        <a:ext cx="1249679" cy="2499359"/>
      </dsp:txXfrm>
    </dsp:sp>
    <dsp:sp modelId="{12300C07-6864-4869-8DA7-CF7202EE0258}">
      <dsp:nvSpPr>
        <dsp:cNvPr id="0" name=""/>
        <dsp:cNvSpPr/>
      </dsp:nvSpPr>
      <dsp:spPr>
        <a:xfrm>
          <a:off x="3043791" y="2936747"/>
          <a:ext cx="3249167" cy="3249167"/>
        </a:xfrm>
        <a:prstGeom prst="ellipse">
          <a:avLst/>
        </a:prstGeom>
        <a:solidFill>
          <a:schemeClr val="accent5">
            <a:alpha val="50000"/>
            <a:hueOff val="-6622584"/>
            <a:satOff val="26541"/>
            <a:lumOff val="57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 </a:t>
          </a:r>
          <a:endParaRPr lang="en-ZA" sz="2800" kern="1200" dirty="0"/>
        </a:p>
      </dsp:txBody>
      <dsp:txXfrm>
        <a:off x="3418695" y="4717541"/>
        <a:ext cx="2499359" cy="1030985"/>
      </dsp:txXfrm>
    </dsp:sp>
    <dsp:sp modelId="{CAA97F85-3DE1-48CC-BC20-6697EC3F6605}">
      <dsp:nvSpPr>
        <dsp:cNvPr id="0" name=""/>
        <dsp:cNvSpPr/>
      </dsp:nvSpPr>
      <dsp:spPr>
        <a:xfrm>
          <a:off x="1606659" y="1499615"/>
          <a:ext cx="3249167" cy="3249167"/>
        </a:xfrm>
        <a:prstGeom prst="ellipse">
          <a:avLst/>
        </a:prstGeom>
        <a:solidFill>
          <a:schemeClr val="accent5">
            <a:alpha val="50000"/>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 </a:t>
          </a:r>
          <a:endParaRPr lang="en-ZA" sz="2800" kern="1200" dirty="0"/>
        </a:p>
      </dsp:txBody>
      <dsp:txXfrm>
        <a:off x="1856595" y="1874519"/>
        <a:ext cx="1249679" cy="2499359"/>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4A9BB1A-9718-4477-9EBD-96E4B94E9DC6}" type="datetimeFigureOut">
              <a:rPr lang="en-ZA" smtClean="0"/>
              <a:t>2025/09/23</a:t>
            </a:fld>
            <a:endParaRPr lang="en-ZA"/>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C4BA265-0E10-45FF-AC7B-8B363C092074}" type="slidenum">
              <a:rPr lang="en-ZA" smtClean="0"/>
              <a:t>‹#›</a:t>
            </a:fld>
            <a:endParaRPr lang="en-ZA"/>
          </a:p>
        </p:txBody>
      </p:sp>
    </p:spTree>
    <p:extLst>
      <p:ext uri="{BB962C8B-B14F-4D97-AF65-F5344CB8AC3E}">
        <p14:creationId xmlns:p14="http://schemas.microsoft.com/office/powerpoint/2010/main" val="3221146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Arial" panose="020B0604020202020204" pitchFamily="34" charset="0"/>
              </a:defRPr>
            </a:lvl1pPr>
          </a:lstStyle>
          <a:p>
            <a:fld id="{F34F58AC-54F0-2C4B-855E-B807E075B727}" type="datetimeFigureOut">
              <a:rPr lang="en-US" smtClean="0"/>
              <a:pPr/>
              <a:t>9/23/2025</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Arial" panose="020B0604020202020204" pitchFamily="34" charset="0"/>
              </a:defRPr>
            </a:lvl1pPr>
          </a:lstStyle>
          <a:p>
            <a:fld id="{101FB13A-0561-AE44-A9B0-6F97817E16A9}" type="slidenum">
              <a:rPr lang="en-US" smtClean="0"/>
              <a:pPr/>
              <a:t>‹#›</a:t>
            </a:fld>
            <a:endParaRPr lang="en-US" dirty="0"/>
          </a:p>
        </p:txBody>
      </p:sp>
    </p:spTree>
    <p:extLst>
      <p:ext uri="{BB962C8B-B14F-4D97-AF65-F5344CB8AC3E}">
        <p14:creationId xmlns:p14="http://schemas.microsoft.com/office/powerpoint/2010/main" val="3992963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D722E-5C04-0AE0-45B9-A2144D809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91C3B-CF54-812F-9836-C9F80CDCA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9022D-91E9-DFC1-69BB-99360048C5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9F3629-E9DB-3B23-E481-53BD89B8D98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21581-DED6-4D96-B54F-0E86EE75EC9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101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1FB13A-0561-AE44-A9B0-6F97817E16A9}" type="slidenum">
              <a:rPr lang="en-US" smtClean="0"/>
              <a:pPr/>
              <a:t>11</a:t>
            </a:fld>
            <a:endParaRPr lang="en-US" dirty="0"/>
          </a:p>
        </p:txBody>
      </p:sp>
    </p:spTree>
    <p:extLst>
      <p:ext uri="{BB962C8B-B14F-4D97-AF65-F5344CB8AC3E}">
        <p14:creationId xmlns:p14="http://schemas.microsoft.com/office/powerpoint/2010/main" val="298074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1FB13A-0561-AE44-A9B0-6F97817E16A9}" type="slidenum">
              <a:rPr lang="en-US" smtClean="0"/>
              <a:pPr/>
              <a:t>12</a:t>
            </a:fld>
            <a:endParaRPr lang="en-US" dirty="0"/>
          </a:p>
        </p:txBody>
      </p:sp>
    </p:spTree>
    <p:extLst>
      <p:ext uri="{BB962C8B-B14F-4D97-AF65-F5344CB8AC3E}">
        <p14:creationId xmlns:p14="http://schemas.microsoft.com/office/powerpoint/2010/main" val="4226956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1FB13A-0561-AE44-A9B0-6F97817E16A9}" type="slidenum">
              <a:rPr lang="en-US" smtClean="0"/>
              <a:pPr/>
              <a:t>13</a:t>
            </a:fld>
            <a:endParaRPr lang="en-US" dirty="0"/>
          </a:p>
        </p:txBody>
      </p:sp>
    </p:spTree>
    <p:extLst>
      <p:ext uri="{BB962C8B-B14F-4D97-AF65-F5344CB8AC3E}">
        <p14:creationId xmlns:p14="http://schemas.microsoft.com/office/powerpoint/2010/main" val="2846564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1FB13A-0561-AE44-A9B0-6F97817E16A9}" type="slidenum">
              <a:rPr lang="en-US" smtClean="0"/>
              <a:t>14</a:t>
            </a:fld>
            <a:endParaRPr lang="en-US"/>
          </a:p>
        </p:txBody>
      </p:sp>
    </p:spTree>
    <p:extLst>
      <p:ext uri="{BB962C8B-B14F-4D97-AF65-F5344CB8AC3E}">
        <p14:creationId xmlns:p14="http://schemas.microsoft.com/office/powerpoint/2010/main" val="3291917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1FB13A-0561-AE44-A9B0-6F97817E16A9}" type="slidenum">
              <a:rPr lang="en-US" smtClean="0"/>
              <a:pPr/>
              <a:t>15</a:t>
            </a:fld>
            <a:endParaRPr lang="en-US" dirty="0"/>
          </a:p>
        </p:txBody>
      </p:sp>
    </p:spTree>
    <p:extLst>
      <p:ext uri="{BB962C8B-B14F-4D97-AF65-F5344CB8AC3E}">
        <p14:creationId xmlns:p14="http://schemas.microsoft.com/office/powerpoint/2010/main" val="662984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1FB13A-0561-AE44-A9B0-6F97817E16A9}" type="slidenum">
              <a:rPr lang="en-US" smtClean="0"/>
              <a:pPr/>
              <a:t>16</a:t>
            </a:fld>
            <a:endParaRPr lang="en-US" dirty="0"/>
          </a:p>
        </p:txBody>
      </p:sp>
    </p:spTree>
    <p:extLst>
      <p:ext uri="{BB962C8B-B14F-4D97-AF65-F5344CB8AC3E}">
        <p14:creationId xmlns:p14="http://schemas.microsoft.com/office/powerpoint/2010/main" val="3385253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1FB13A-0561-AE44-A9B0-6F97817E16A9}" type="slidenum">
              <a:rPr lang="en-US" smtClean="0"/>
              <a:pPr/>
              <a:t>17</a:t>
            </a:fld>
            <a:endParaRPr lang="en-US" dirty="0"/>
          </a:p>
        </p:txBody>
      </p:sp>
    </p:spTree>
    <p:extLst>
      <p:ext uri="{BB962C8B-B14F-4D97-AF65-F5344CB8AC3E}">
        <p14:creationId xmlns:p14="http://schemas.microsoft.com/office/powerpoint/2010/main" val="4230511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1FB13A-0561-AE44-A9B0-6F97817E16A9}" type="slidenum">
              <a:rPr lang="en-US" smtClean="0"/>
              <a:pPr/>
              <a:t>18</a:t>
            </a:fld>
            <a:endParaRPr lang="en-US" dirty="0"/>
          </a:p>
        </p:txBody>
      </p:sp>
    </p:spTree>
    <p:extLst>
      <p:ext uri="{BB962C8B-B14F-4D97-AF65-F5344CB8AC3E}">
        <p14:creationId xmlns:p14="http://schemas.microsoft.com/office/powerpoint/2010/main" val="1616571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1FB13A-0561-AE44-A9B0-6F97817E16A9}" type="slidenum">
              <a:rPr lang="en-US" smtClean="0"/>
              <a:pPr/>
              <a:t>19</a:t>
            </a:fld>
            <a:endParaRPr lang="en-US" dirty="0"/>
          </a:p>
        </p:txBody>
      </p:sp>
    </p:spTree>
    <p:extLst>
      <p:ext uri="{BB962C8B-B14F-4D97-AF65-F5344CB8AC3E}">
        <p14:creationId xmlns:p14="http://schemas.microsoft.com/office/powerpoint/2010/main" val="254020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1FB13A-0561-AE44-A9B0-6F97817E16A9}" type="slidenum">
              <a:rPr lang="en-US" smtClean="0"/>
              <a:pPr/>
              <a:t>20</a:t>
            </a:fld>
            <a:endParaRPr lang="en-US" dirty="0"/>
          </a:p>
        </p:txBody>
      </p:sp>
    </p:spTree>
    <p:extLst>
      <p:ext uri="{BB962C8B-B14F-4D97-AF65-F5344CB8AC3E}">
        <p14:creationId xmlns:p14="http://schemas.microsoft.com/office/powerpoint/2010/main" val="4122131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ZA" dirty="0"/>
          </a:p>
        </p:txBody>
      </p:sp>
      <p:sp>
        <p:nvSpPr>
          <p:cNvPr id="4" name="Slide Number Placeholder 3"/>
          <p:cNvSpPr>
            <a:spLocks noGrp="1"/>
          </p:cNvSpPr>
          <p:nvPr>
            <p:ph type="sldNum" sz="quarter" idx="10"/>
          </p:nvPr>
        </p:nvSpPr>
        <p:spPr/>
        <p:txBody>
          <a:bodyPr/>
          <a:lstStyle/>
          <a:p>
            <a:fld id="{E68BC3B1-5850-43E0-A584-BDEA715F959F}" type="slidenum">
              <a:rPr lang="en-ZA" smtClean="0"/>
              <a:t>2</a:t>
            </a:fld>
            <a:endParaRPr lang="en-ZA"/>
          </a:p>
        </p:txBody>
      </p:sp>
    </p:spTree>
    <p:extLst>
      <p:ext uri="{BB962C8B-B14F-4D97-AF65-F5344CB8AC3E}">
        <p14:creationId xmlns:p14="http://schemas.microsoft.com/office/powerpoint/2010/main" val="813125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1FB13A-0561-AE44-A9B0-6F97817E16A9}" type="slidenum">
              <a:rPr lang="en-US" smtClean="0"/>
              <a:pPr/>
              <a:t>21</a:t>
            </a:fld>
            <a:endParaRPr lang="en-US" dirty="0"/>
          </a:p>
        </p:txBody>
      </p:sp>
    </p:spTree>
    <p:extLst>
      <p:ext uri="{BB962C8B-B14F-4D97-AF65-F5344CB8AC3E}">
        <p14:creationId xmlns:p14="http://schemas.microsoft.com/office/powerpoint/2010/main" val="1161331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4426E-0BAC-F726-B64D-CEBF574AE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08574-146A-5C5F-A47A-FC22C1078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E4273-E95B-4670-4866-B3D58A92C97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0EC46E6-85DF-598A-9368-EB2E782C12B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21581-DED6-4D96-B54F-0E86EE75EC9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796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D94F3-4ADD-4120-9D63-31A1D2F43AAF}"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362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ZA" dirty="0"/>
          </a:p>
        </p:txBody>
      </p:sp>
      <p:sp>
        <p:nvSpPr>
          <p:cNvPr id="4" name="Slide Number Placeholder 3"/>
          <p:cNvSpPr>
            <a:spLocks noGrp="1"/>
          </p:cNvSpPr>
          <p:nvPr>
            <p:ph type="sldNum" sz="quarter" idx="10"/>
          </p:nvPr>
        </p:nvSpPr>
        <p:spPr/>
        <p:txBody>
          <a:bodyPr/>
          <a:lstStyle/>
          <a:p>
            <a:fld id="{E68BC3B1-5850-43E0-A584-BDEA715F959F}" type="slidenum">
              <a:rPr lang="en-ZA" smtClean="0"/>
              <a:t>24</a:t>
            </a:fld>
            <a:endParaRPr lang="en-ZA"/>
          </a:p>
        </p:txBody>
      </p:sp>
    </p:spTree>
    <p:extLst>
      <p:ext uri="{BB962C8B-B14F-4D97-AF65-F5344CB8AC3E}">
        <p14:creationId xmlns:p14="http://schemas.microsoft.com/office/powerpoint/2010/main" val="1101640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ZA" dirty="0"/>
          </a:p>
        </p:txBody>
      </p:sp>
      <p:sp>
        <p:nvSpPr>
          <p:cNvPr id="4" name="Slide Number Placeholder 3"/>
          <p:cNvSpPr>
            <a:spLocks noGrp="1"/>
          </p:cNvSpPr>
          <p:nvPr>
            <p:ph type="sldNum" sz="quarter" idx="10"/>
          </p:nvPr>
        </p:nvSpPr>
        <p:spPr/>
        <p:txBody>
          <a:bodyPr/>
          <a:lstStyle/>
          <a:p>
            <a:fld id="{E68BC3B1-5850-43E0-A584-BDEA715F959F}" type="slidenum">
              <a:rPr lang="en-ZA" smtClean="0"/>
              <a:t>25</a:t>
            </a:fld>
            <a:endParaRPr lang="en-ZA"/>
          </a:p>
        </p:txBody>
      </p:sp>
    </p:spTree>
    <p:extLst>
      <p:ext uri="{BB962C8B-B14F-4D97-AF65-F5344CB8AC3E}">
        <p14:creationId xmlns:p14="http://schemas.microsoft.com/office/powerpoint/2010/main" val="1571698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D722E-5C04-0AE0-45B9-A2144D809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91C3B-CF54-812F-9836-C9F80CDCA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9022D-91E9-DFC1-69BB-99360048C5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9F3629-E9DB-3B23-E481-53BD89B8D98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21581-DED6-4D96-B54F-0E86EE75EC9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9404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D722E-5C04-0AE0-45B9-A2144D809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91C3B-CF54-812F-9836-C9F80CDCA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9022D-91E9-DFC1-69BB-99360048C5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9F3629-E9DB-3B23-E481-53BD89B8D98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21581-DED6-4D96-B54F-0E86EE75EC9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0488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21581-DED6-4D96-B54F-0E86EE75EC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30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ZA" sz="11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336D9-96C4-4AE2-8A06-8F1D2AF5106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500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54B59-867E-F8A0-AA65-DF1C3FF2DD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B6455-A4A2-EEB2-3193-758A3D4B1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C9474-FA86-F233-7F69-E640DC528897}"/>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FBAF920E-E0DE-6EEA-F2C0-CD521AE878E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21581-DED6-4D96-B54F-0E86EE75EC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03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8903B98-6785-C846-BCF4-61691FE0B048}" type="slidenum">
              <a:rPr lang="en-US" smtClean="0"/>
              <a:t>7</a:t>
            </a:fld>
            <a:endParaRPr lang="en-US"/>
          </a:p>
        </p:txBody>
      </p:sp>
      <p:sp>
        <p:nvSpPr>
          <p:cNvPr id="5" name="TextBox 4"/>
          <p:cNvSpPr txBox="1"/>
          <p:nvPr/>
        </p:nvSpPr>
        <p:spPr>
          <a:xfrm>
            <a:off x="465427" y="4976734"/>
            <a:ext cx="6160775" cy="4247317"/>
          </a:xfrm>
          <a:prstGeom prst="rect">
            <a:avLst/>
          </a:prstGeom>
          <a:noFill/>
        </p:spPr>
        <p:txBody>
          <a:bodyPr wrap="square" rtlCol="0">
            <a:spAutoFit/>
          </a:bodyPr>
          <a:lstStyle/>
          <a:p>
            <a:pPr lvl="0"/>
            <a:r>
              <a:rPr lang="en-GB" dirty="0">
                <a:latin typeface="Arial" panose="020B0604020202020204" pitchFamily="34" charset="0"/>
              </a:rPr>
              <a:t>Stats SA is proud to have launched a new Natural Capital series, dedicated to natural capital accounts.</a:t>
            </a:r>
            <a:endParaRPr lang="en-ZA" dirty="0">
              <a:latin typeface="Arial" panose="020B0604020202020204" pitchFamily="34" charset="0"/>
            </a:endParaRPr>
          </a:p>
          <a:p>
            <a:pPr lvl="0"/>
            <a:r>
              <a:rPr lang="en-GB" dirty="0">
                <a:latin typeface="Arial" panose="020B0604020202020204" pitchFamily="34" charset="0"/>
              </a:rPr>
              <a:t>The new Natural Capital series was launched in December 2020 with the first national Land and Terrestrial Ecosystem Accounts, 1990 to 2014</a:t>
            </a:r>
            <a:endParaRPr lang="en-ZA" dirty="0">
              <a:latin typeface="Arial" panose="020B0604020202020204" pitchFamily="34" charset="0"/>
            </a:endParaRPr>
          </a:p>
          <a:p>
            <a:pPr lvl="0"/>
            <a:r>
              <a:rPr lang="en-GB" dirty="0">
                <a:latin typeface="Arial" panose="020B0604020202020204" pitchFamily="34" charset="0"/>
              </a:rPr>
              <a:t>The Accounts for Protected Areas, 1900 to 2020 was the second publication in the Natural Capital series (released in October 2021).</a:t>
            </a:r>
          </a:p>
          <a:p>
            <a:pPr lvl="0"/>
            <a:r>
              <a:rPr lang="en-GB" dirty="0">
                <a:latin typeface="Arial" panose="020B0604020202020204" pitchFamily="34" charset="0"/>
              </a:rPr>
              <a:t>Key indicators are identified in each account, with consideration of the relevance of the information likely to support evidence-based policy and decision-making</a:t>
            </a:r>
            <a:endParaRPr lang="en-ZA" dirty="0">
              <a:latin typeface="Arial" panose="020B0604020202020204" pitchFamily="34" charset="0"/>
            </a:endParaRPr>
          </a:p>
          <a:p>
            <a:pPr lvl="0"/>
            <a:r>
              <a:rPr lang="en-GB" dirty="0">
                <a:latin typeface="Arial" panose="020B0604020202020204" pitchFamily="34" charset="0"/>
              </a:rPr>
              <a:t>We anticipate that the series will go from strength to strength in the years to come, providing credible information to support government and civil society in meeting South Africa’s development challenges</a:t>
            </a:r>
            <a:endParaRPr lang="en-ZA" dirty="0">
              <a:latin typeface="Arial" panose="020B0604020202020204" pitchFamily="34" charset="0"/>
            </a:endParaRPr>
          </a:p>
        </p:txBody>
      </p:sp>
    </p:spTree>
    <p:extLst>
      <p:ext uri="{BB962C8B-B14F-4D97-AF65-F5344CB8AC3E}">
        <p14:creationId xmlns:p14="http://schemas.microsoft.com/office/powerpoint/2010/main" val="1370821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03B98-6785-C846-BCF4-61691FE0B048}" type="slidenum">
              <a:rPr lang="en-US" smtClean="0"/>
              <a:t>8</a:t>
            </a:fld>
            <a:endParaRPr lang="en-US"/>
          </a:p>
        </p:txBody>
      </p:sp>
      <p:sp>
        <p:nvSpPr>
          <p:cNvPr id="5" name="TextBox 4"/>
          <p:cNvSpPr txBox="1"/>
          <p:nvPr/>
        </p:nvSpPr>
        <p:spPr>
          <a:xfrm>
            <a:off x="465427" y="4976734"/>
            <a:ext cx="6160775" cy="4247317"/>
          </a:xfrm>
          <a:prstGeom prst="rect">
            <a:avLst/>
          </a:prstGeom>
          <a:noFill/>
        </p:spPr>
        <p:txBody>
          <a:bodyPr wrap="square" rtlCol="0">
            <a:spAutoFit/>
          </a:bodyPr>
          <a:lstStyle/>
          <a:p>
            <a:pPr lvl="0"/>
            <a:r>
              <a:rPr lang="en-GB" dirty="0">
                <a:latin typeface="Arial" panose="020B0604020202020204" pitchFamily="34" charset="0"/>
              </a:rPr>
              <a:t>Stats SA is proud to have launched a new Natural Capital series, dedicated to natural capital accounts.</a:t>
            </a:r>
            <a:endParaRPr lang="en-ZA" dirty="0">
              <a:latin typeface="Arial" panose="020B0604020202020204" pitchFamily="34" charset="0"/>
            </a:endParaRPr>
          </a:p>
          <a:p>
            <a:pPr lvl="0"/>
            <a:r>
              <a:rPr lang="en-GB" dirty="0">
                <a:latin typeface="Arial" panose="020B0604020202020204" pitchFamily="34" charset="0"/>
              </a:rPr>
              <a:t>The new Natural Capital series was launched in December 2020 with the first national Land and Terrestrial Ecosystem Accounts, 1990 to 2014</a:t>
            </a:r>
            <a:endParaRPr lang="en-ZA" dirty="0">
              <a:latin typeface="Arial" panose="020B0604020202020204" pitchFamily="34" charset="0"/>
            </a:endParaRPr>
          </a:p>
          <a:p>
            <a:pPr lvl="0"/>
            <a:r>
              <a:rPr lang="en-GB" dirty="0">
                <a:latin typeface="Arial" panose="020B0604020202020204" pitchFamily="34" charset="0"/>
              </a:rPr>
              <a:t>The Accounts for Protected Areas, 1900 to 2020 was the second publication in the Natural Capital series (released in October 2021).</a:t>
            </a:r>
          </a:p>
          <a:p>
            <a:pPr lvl="0"/>
            <a:r>
              <a:rPr lang="en-GB" dirty="0">
                <a:latin typeface="Arial" panose="020B0604020202020204" pitchFamily="34" charset="0"/>
              </a:rPr>
              <a:t>Key indicators are identified in each account, with consideration of the relevance of the information likely to support evidence-based policy and decision-making</a:t>
            </a:r>
            <a:endParaRPr lang="en-ZA" dirty="0">
              <a:latin typeface="Arial" panose="020B0604020202020204" pitchFamily="34" charset="0"/>
            </a:endParaRPr>
          </a:p>
          <a:p>
            <a:pPr lvl="0"/>
            <a:r>
              <a:rPr lang="en-GB" dirty="0">
                <a:latin typeface="Arial" panose="020B0604020202020204" pitchFamily="34" charset="0"/>
              </a:rPr>
              <a:t>We anticipate that the series will go from strength to strength in the years to come, providing credible information to support government and civil society in meeting South Africa’s development challenges</a:t>
            </a:r>
            <a:endParaRPr lang="en-ZA" dirty="0">
              <a:latin typeface="Arial" panose="020B0604020202020204" pitchFamily="34" charset="0"/>
            </a:endParaRPr>
          </a:p>
        </p:txBody>
      </p:sp>
    </p:spTree>
    <p:extLst>
      <p:ext uri="{BB962C8B-B14F-4D97-AF65-F5344CB8AC3E}">
        <p14:creationId xmlns:p14="http://schemas.microsoft.com/office/powerpoint/2010/main" val="1466271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D722E-5C04-0AE0-45B9-A2144D809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91C3B-CF54-812F-9836-C9F80CDCA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19022D-91E9-DFC1-69BB-99360048C5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9F3629-E9DB-3B23-E481-53BD89B8D98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21581-DED6-4D96-B54F-0E86EE75EC9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60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ZA"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C41134-1C6F-4284-B12F-30CD73917DE7}" type="datetimeFigureOut">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2025/09/23</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284DE6-A14E-450E-9204-FF7EB28CD8E9}" type="slidenum">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4528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panose="020B0604020202020204" pitchFamily="34" charset="0"/>
              </a:defRPr>
            </a:lvl1pPr>
          </a:lstStyle>
          <a:p>
            <a:r>
              <a:rPr lang="en-US" dirty="0"/>
              <a:t>Click to edit Master title style</a:t>
            </a:r>
            <a:endParaRPr lang="en-ZA" dirty="0"/>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C41134-1C6F-4284-B12F-30CD73917DE7}" type="datetimeFigureOut">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2025/09/23</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284DE6-A14E-450E-9204-FF7EB28CD8E9}" type="slidenum">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2769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C41134-1C6F-4284-B12F-30CD73917DE7}" type="datetimeFigureOut">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2025/09/23</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284DE6-A14E-450E-9204-FF7EB28CD8E9}" type="slidenum">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099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lvl1pPr>
              <a:defRPr>
                <a:latin typeface="Arial" panose="020B0604020202020204" pitchFamily="34" charset="0"/>
              </a:defRPr>
            </a:lvl1pPr>
          </a:lstStyle>
          <a:p>
            <a:r>
              <a:rPr lang="en-US" dirty="0"/>
              <a:t>Click to edit Master title style</a:t>
            </a:r>
            <a:endParaRPr lang="en-ZA" dirty="0"/>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C41134-1C6F-4284-B12F-30CD73917DE7}" type="datetimeFigureOut">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2025/09/23</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284DE6-A14E-450E-9204-FF7EB28CD8E9}" type="slidenum">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8536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ZA"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8CC41134-1C6F-4284-B12F-30CD73917DE7}" type="datetimeFigureOut">
              <a:rPr lang="en-ZA" smtClean="0"/>
              <a:pPr/>
              <a:t>2025/09/23</a:t>
            </a:fld>
            <a:endParaRPr lang="en-ZA"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en-ZA"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F3284DE6-A14E-450E-9204-FF7EB28CD8E9}" type="slidenum">
              <a:rPr lang="en-ZA" smtClean="0"/>
              <a:pPr/>
              <a:t>‹#›</a:t>
            </a:fld>
            <a:endParaRPr lang="en-ZA" dirty="0"/>
          </a:p>
        </p:txBody>
      </p:sp>
    </p:spTree>
    <p:extLst>
      <p:ext uri="{BB962C8B-B14F-4D97-AF65-F5344CB8AC3E}">
        <p14:creationId xmlns:p14="http://schemas.microsoft.com/office/powerpoint/2010/main" val="2108850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ZA"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8CC41134-1C6F-4284-B12F-30CD73917DE7}" type="datetimeFigureOut">
              <a:rPr lang="en-ZA" smtClean="0"/>
              <a:pPr/>
              <a:t>2025/09/23</a:t>
            </a:fld>
            <a:endParaRPr lang="en-ZA"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en-ZA"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F3284DE6-A14E-450E-9204-FF7EB28CD8E9}" type="slidenum">
              <a:rPr lang="en-ZA" smtClean="0"/>
              <a:pPr/>
              <a:t>‹#›</a:t>
            </a:fld>
            <a:endParaRPr lang="en-ZA" dirty="0"/>
          </a:p>
        </p:txBody>
      </p:sp>
    </p:spTree>
    <p:extLst>
      <p:ext uri="{BB962C8B-B14F-4D97-AF65-F5344CB8AC3E}">
        <p14:creationId xmlns:p14="http://schemas.microsoft.com/office/powerpoint/2010/main" val="3090114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8CC41134-1C6F-4284-B12F-30CD73917DE7}" type="datetimeFigureOut">
              <a:rPr lang="en-ZA" smtClean="0"/>
              <a:pPr/>
              <a:t>2025/09/23</a:t>
            </a:fld>
            <a:endParaRPr lang="en-ZA"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en-ZA"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F3284DE6-A14E-450E-9204-FF7EB28CD8E9}" type="slidenum">
              <a:rPr lang="en-ZA" smtClean="0"/>
              <a:pPr/>
              <a:t>‹#›</a:t>
            </a:fld>
            <a:endParaRPr lang="en-ZA" dirty="0"/>
          </a:p>
        </p:txBody>
      </p:sp>
    </p:spTree>
    <p:extLst>
      <p:ext uri="{BB962C8B-B14F-4D97-AF65-F5344CB8AC3E}">
        <p14:creationId xmlns:p14="http://schemas.microsoft.com/office/powerpoint/2010/main" val="1539833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atin typeface="Arial" panose="020B0604020202020204" pitchFamily="34" charset="0"/>
              </a:defRPr>
            </a:lvl1pPr>
          </a:lstStyle>
          <a:p>
            <a:r>
              <a:rPr lang="en-US" dirty="0"/>
              <a:t>Click to edit Master title style</a:t>
            </a:r>
            <a:endParaRPr lang="en-ZA"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8CC41134-1C6F-4284-B12F-30CD73917DE7}" type="datetimeFigureOut">
              <a:rPr lang="en-ZA" smtClean="0"/>
              <a:pPr/>
              <a:t>2025/09/23</a:t>
            </a:fld>
            <a:endParaRPr lang="en-ZA"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en-ZA"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F3284DE6-A14E-450E-9204-FF7EB28CD8E9}" type="slidenum">
              <a:rPr lang="en-ZA" smtClean="0"/>
              <a:pPr/>
              <a:t>‹#›</a:t>
            </a:fld>
            <a:endParaRPr lang="en-ZA" dirty="0"/>
          </a:p>
        </p:txBody>
      </p:sp>
    </p:spTree>
    <p:extLst>
      <p:ext uri="{BB962C8B-B14F-4D97-AF65-F5344CB8AC3E}">
        <p14:creationId xmlns:p14="http://schemas.microsoft.com/office/powerpoint/2010/main" val="1231337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8CC41134-1C6F-4284-B12F-30CD73917DE7}" type="datetimeFigureOut">
              <a:rPr lang="en-ZA" smtClean="0"/>
              <a:pPr/>
              <a:t>2025/09/23</a:t>
            </a:fld>
            <a:endParaRPr lang="en-ZA"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en-ZA"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F3284DE6-A14E-450E-9204-FF7EB28CD8E9}" type="slidenum">
              <a:rPr lang="en-ZA" smtClean="0"/>
              <a:pPr/>
              <a:t>‹#›</a:t>
            </a:fld>
            <a:endParaRPr lang="en-ZA" dirty="0"/>
          </a:p>
        </p:txBody>
      </p:sp>
    </p:spTree>
    <p:extLst>
      <p:ext uri="{BB962C8B-B14F-4D97-AF65-F5344CB8AC3E}">
        <p14:creationId xmlns:p14="http://schemas.microsoft.com/office/powerpoint/2010/main" val="960092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Date Placeholder 6"/>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8CC41134-1C6F-4284-B12F-30CD73917DE7}" type="datetimeFigureOut">
              <a:rPr lang="en-ZA" smtClean="0"/>
              <a:pPr/>
              <a:t>2025/09/23</a:t>
            </a:fld>
            <a:endParaRPr lang="en-ZA"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en-ZA"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F3284DE6-A14E-450E-9204-FF7EB28CD8E9}" type="slidenum">
              <a:rPr lang="en-ZA" smtClean="0"/>
              <a:pPr/>
              <a:t>‹#›</a:t>
            </a:fld>
            <a:endParaRPr lang="en-ZA" dirty="0"/>
          </a:p>
        </p:txBody>
      </p:sp>
    </p:spTree>
    <p:extLst>
      <p:ext uri="{BB962C8B-B14F-4D97-AF65-F5344CB8AC3E}">
        <p14:creationId xmlns:p14="http://schemas.microsoft.com/office/powerpoint/2010/main" val="1188997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8CC41134-1C6F-4284-B12F-30CD73917DE7}" type="datetimeFigureOut">
              <a:rPr lang="en-ZA" smtClean="0"/>
              <a:pPr/>
              <a:t>2025/09/23</a:t>
            </a:fld>
            <a:endParaRPr lang="en-ZA"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en-ZA"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F3284DE6-A14E-450E-9204-FF7EB28CD8E9}" type="slidenum">
              <a:rPr lang="en-ZA" smtClean="0"/>
              <a:pPr/>
              <a:t>‹#›</a:t>
            </a:fld>
            <a:endParaRPr lang="en-ZA" dirty="0"/>
          </a:p>
        </p:txBody>
      </p:sp>
    </p:spTree>
    <p:extLst>
      <p:ext uri="{BB962C8B-B14F-4D97-AF65-F5344CB8AC3E}">
        <p14:creationId xmlns:p14="http://schemas.microsoft.com/office/powerpoint/2010/main" val="1255096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ZA"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C41134-1C6F-4284-B12F-30CD73917DE7}" type="datetimeFigureOut">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2025/09/23</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284DE6-A14E-450E-9204-FF7EB28CD8E9}" type="slidenum">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9977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8CC41134-1C6F-4284-B12F-30CD73917DE7}" type="datetimeFigureOut">
              <a:rPr lang="en-ZA" smtClean="0"/>
              <a:pPr/>
              <a:t>2025/09/23</a:t>
            </a:fld>
            <a:endParaRPr lang="en-ZA"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en-ZA"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F3284DE6-A14E-450E-9204-FF7EB28CD8E9}" type="slidenum">
              <a:rPr lang="en-ZA" smtClean="0"/>
              <a:pPr/>
              <a:t>‹#›</a:t>
            </a:fld>
            <a:endParaRPr lang="en-ZA" dirty="0"/>
          </a:p>
        </p:txBody>
      </p:sp>
    </p:spTree>
    <p:extLst>
      <p:ext uri="{BB962C8B-B14F-4D97-AF65-F5344CB8AC3E}">
        <p14:creationId xmlns:p14="http://schemas.microsoft.com/office/powerpoint/2010/main" val="2933192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panose="020B0604020202020204" pitchFamily="34" charset="0"/>
              </a:defRPr>
            </a:lvl1pPr>
          </a:lstStyle>
          <a:p>
            <a:r>
              <a:rPr lang="en-US" dirty="0"/>
              <a:t>Click to edit Master title style</a:t>
            </a:r>
            <a:endParaRPr lang="en-ZA" dirty="0"/>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8CC41134-1C6F-4284-B12F-30CD73917DE7}" type="datetimeFigureOut">
              <a:rPr lang="en-ZA" smtClean="0"/>
              <a:pPr/>
              <a:t>2025/09/23</a:t>
            </a:fld>
            <a:endParaRPr lang="en-ZA"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en-ZA"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F3284DE6-A14E-450E-9204-FF7EB28CD8E9}" type="slidenum">
              <a:rPr lang="en-ZA" smtClean="0"/>
              <a:pPr/>
              <a:t>‹#›</a:t>
            </a:fld>
            <a:endParaRPr lang="en-ZA" dirty="0"/>
          </a:p>
        </p:txBody>
      </p:sp>
    </p:spTree>
    <p:extLst>
      <p:ext uri="{BB962C8B-B14F-4D97-AF65-F5344CB8AC3E}">
        <p14:creationId xmlns:p14="http://schemas.microsoft.com/office/powerpoint/2010/main" val="64722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panose="020B0604020202020204" pitchFamily="34" charset="0"/>
              </a:defRPr>
            </a:lvl1pPr>
          </a:lstStyle>
          <a:p>
            <a:r>
              <a:rPr lang="en-US" dirty="0"/>
              <a:t>Click to edit Master title style</a:t>
            </a:r>
            <a:endParaRPr lang="en-ZA" dirty="0"/>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8CC41134-1C6F-4284-B12F-30CD73917DE7}" type="datetimeFigureOut">
              <a:rPr lang="en-ZA" smtClean="0"/>
              <a:pPr/>
              <a:t>2025/09/23</a:t>
            </a:fld>
            <a:endParaRPr lang="en-ZA"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en-ZA"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F3284DE6-A14E-450E-9204-FF7EB28CD8E9}" type="slidenum">
              <a:rPr lang="en-ZA" smtClean="0"/>
              <a:pPr/>
              <a:t>‹#›</a:t>
            </a:fld>
            <a:endParaRPr lang="en-ZA" dirty="0"/>
          </a:p>
        </p:txBody>
      </p:sp>
    </p:spTree>
    <p:extLst>
      <p:ext uri="{BB962C8B-B14F-4D97-AF65-F5344CB8AC3E}">
        <p14:creationId xmlns:p14="http://schemas.microsoft.com/office/powerpoint/2010/main" val="3874236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8CC41134-1C6F-4284-B12F-30CD73917DE7}" type="datetimeFigureOut">
              <a:rPr lang="en-ZA" smtClean="0"/>
              <a:pPr/>
              <a:t>2025/09/23</a:t>
            </a:fld>
            <a:endParaRPr lang="en-ZA"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en-ZA"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F3284DE6-A14E-450E-9204-FF7EB28CD8E9}" type="slidenum">
              <a:rPr lang="en-ZA" smtClean="0"/>
              <a:pPr/>
              <a:t>‹#›</a:t>
            </a:fld>
            <a:endParaRPr lang="en-ZA" dirty="0"/>
          </a:p>
        </p:txBody>
      </p:sp>
    </p:spTree>
    <p:extLst>
      <p:ext uri="{BB962C8B-B14F-4D97-AF65-F5344CB8AC3E}">
        <p14:creationId xmlns:p14="http://schemas.microsoft.com/office/powerpoint/2010/main" val="4188953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lvl1pPr>
              <a:defRPr>
                <a:latin typeface="Arial" panose="020B0604020202020204" pitchFamily="34" charset="0"/>
              </a:defRPr>
            </a:lvl1pPr>
          </a:lstStyle>
          <a:p>
            <a:r>
              <a:rPr lang="en-US" dirty="0"/>
              <a:t>Click to edit Master title style</a:t>
            </a:r>
            <a:endParaRPr lang="en-ZA" dirty="0"/>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fld id="{8CC41134-1C6F-4284-B12F-30CD73917DE7}" type="datetimeFigureOut">
              <a:rPr lang="en-ZA" smtClean="0"/>
              <a:pPr/>
              <a:t>2025/09/23</a:t>
            </a:fld>
            <a:endParaRPr lang="en-ZA"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endParaRPr lang="en-ZA"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fld id="{F3284DE6-A14E-450E-9204-FF7EB28CD8E9}" type="slidenum">
              <a:rPr lang="en-ZA" smtClean="0"/>
              <a:pPr/>
              <a:t>‹#›</a:t>
            </a:fld>
            <a:endParaRPr lang="en-ZA" dirty="0"/>
          </a:p>
        </p:txBody>
      </p:sp>
    </p:spTree>
    <p:extLst>
      <p:ext uri="{BB962C8B-B14F-4D97-AF65-F5344CB8AC3E}">
        <p14:creationId xmlns:p14="http://schemas.microsoft.com/office/powerpoint/2010/main" val="2922641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C41134-1C6F-4284-B12F-30CD73917DE7}" type="datetimeFigureOut">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2025/09/23</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284DE6-A14E-450E-9204-FF7EB28CD8E9}" type="slidenum">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3576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atin typeface="Arial" panose="020B0604020202020204" pitchFamily="34" charset="0"/>
              </a:defRPr>
            </a:lvl1pPr>
          </a:lstStyle>
          <a:p>
            <a:r>
              <a:rPr lang="en-US" dirty="0"/>
              <a:t>Click to edit Master title style</a:t>
            </a:r>
            <a:endParaRPr lang="en-ZA"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C41134-1C6F-4284-B12F-30CD73917DE7}" type="datetimeFigureOut">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2025/09/23</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284DE6-A14E-450E-9204-FF7EB28CD8E9}" type="slidenum">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003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C41134-1C6F-4284-B12F-30CD73917DE7}" type="datetimeFigureOut">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2025/09/23</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284DE6-A14E-450E-9204-FF7EB28CD8E9}" type="slidenum">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309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7" name="Date Placeholder 6"/>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C41134-1C6F-4284-B12F-30CD73917DE7}" type="datetimeFigureOut">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2025/09/23</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284DE6-A14E-450E-9204-FF7EB28CD8E9}" type="slidenum">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329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anose="020B0604020202020204" pitchFamily="34" charset="0"/>
              </a:defRPr>
            </a:lvl1pPr>
          </a:lstStyle>
          <a:p>
            <a:r>
              <a:rPr lang="en-US" dirty="0"/>
              <a:t>Click to edit Master title style</a:t>
            </a:r>
            <a:endParaRPr lang="en-ZA"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C41134-1C6F-4284-B12F-30CD73917DE7}" type="datetimeFigureOut">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2025/09/23</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284DE6-A14E-450E-9204-FF7EB28CD8E9}" type="slidenum">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558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C41134-1C6F-4284-B12F-30CD73917DE7}" type="datetimeFigureOut">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2025/09/23</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284DE6-A14E-450E-9204-FF7EB28CD8E9}" type="slidenum">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3939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panose="020B0604020202020204" pitchFamily="34" charset="0"/>
              </a:defRPr>
            </a:lvl1pPr>
          </a:lstStyle>
          <a:p>
            <a:r>
              <a:rPr lang="en-US" dirty="0"/>
              <a:t>Click to edit Master title style</a:t>
            </a:r>
            <a:endParaRPr lang="en-ZA" dirty="0"/>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C41134-1C6F-4284-B12F-30CD73917DE7}" type="datetimeFigureOut">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2025/09/23</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a:defRPr>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3284DE6-A14E-450E-9204-FF7EB28CD8E9}" type="slidenum">
              <a:rPr kumimoji="0" lang="en-ZA"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8415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5.jpeg"/><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483B4F-CDA9-3C4F-BB9F-37CCFFF76521}"/>
              </a:ext>
            </a:extLst>
          </p:cNvPr>
          <p:cNvPicPr>
            <a:picLocks noChangeAspect="1"/>
          </p:cNvPicPr>
          <p:nvPr userDrawn="1"/>
        </p:nvPicPr>
        <p:blipFill>
          <a:blip r:embed="rId14"/>
          <a:srcRect l="78"/>
          <a:stretch/>
        </p:blipFill>
        <p:spPr>
          <a:xfrm>
            <a:off x="0" y="5932397"/>
            <a:ext cx="12192000" cy="947140"/>
          </a:xfrm>
          <a:prstGeom prst="rect">
            <a:avLst/>
          </a:prstGeom>
        </p:spPr>
      </p:pic>
      <p:sp>
        <p:nvSpPr>
          <p:cNvPr id="9" name="Straight Connector 8">
            <a:extLst>
              <a:ext uri="{FF2B5EF4-FFF2-40B4-BE49-F238E27FC236}">
                <a16:creationId xmlns:a16="http://schemas.microsoft.com/office/drawing/2014/main" id="{11F9EA73-6E4C-CD02-1D29-E03C69F0D321}"/>
              </a:ext>
            </a:extLst>
          </p:cNvPr>
          <p:cNvSpPr/>
          <p:nvPr userDrawn="1"/>
        </p:nvSpPr>
        <p:spPr>
          <a:xfrm>
            <a:off x="0" y="5925240"/>
            <a:ext cx="12191760" cy="360"/>
          </a:xfrm>
          <a:prstGeom prst="line">
            <a:avLst/>
          </a:prstGeom>
          <a:ln>
            <a:solidFill>
              <a:srgbClr val="FFFFFF">
                <a:lumMod val="75000"/>
              </a:srgbClr>
            </a:solidFill>
          </a:ln>
        </p:spPr>
        <p:style>
          <a:lnRef idx="1">
            <a:schemeClr val="accent1"/>
          </a:lnRef>
          <a:fillRef idx="0">
            <a:schemeClr val="accent1"/>
          </a:fillRef>
          <a:effectRef idx="0">
            <a:schemeClr val="accent1"/>
          </a:effectRef>
          <a:fontRef idx="minor"/>
        </p:style>
        <p:txBody>
          <a:bodyPr/>
          <a:lstStyle/>
          <a:p>
            <a:endParaRPr lang="en-ZA"/>
          </a:p>
        </p:txBody>
      </p:sp>
    </p:spTree>
    <p:extLst>
      <p:ext uri="{BB962C8B-B14F-4D97-AF65-F5344CB8AC3E}">
        <p14:creationId xmlns:p14="http://schemas.microsoft.com/office/powerpoint/2010/main" val="375411051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ABFB3708-F609-534C-2A2C-0D5F1DAFB574}"/>
              </a:ext>
            </a:extLst>
          </p:cNvPr>
          <p:cNvSpPr/>
          <p:nvPr userDrawn="1"/>
        </p:nvSpPr>
        <p:spPr>
          <a:xfrm>
            <a:off x="0" y="5925600"/>
            <a:ext cx="12191760" cy="932040"/>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p:style>
        <p:txBody>
          <a:bodyPr/>
          <a:lstStyle/>
          <a:p>
            <a:endParaRPr lang="en-ZA"/>
          </a:p>
        </p:txBody>
      </p:sp>
      <p:pic>
        <p:nvPicPr>
          <p:cNvPr id="4" name="Picture 3" descr="A logo of a state&#10;&#10;Description automatically generated with medium confidence">
            <a:extLst>
              <a:ext uri="{FF2B5EF4-FFF2-40B4-BE49-F238E27FC236}">
                <a16:creationId xmlns:a16="http://schemas.microsoft.com/office/drawing/2014/main" id="{FEA920FD-E2B5-0D97-577D-5E022F6B305F}"/>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584468" y="5971816"/>
            <a:ext cx="2035321" cy="869040"/>
          </a:xfrm>
          <a:prstGeom prst="rect">
            <a:avLst/>
          </a:prstGeom>
        </p:spPr>
      </p:pic>
      <p:sp>
        <p:nvSpPr>
          <p:cNvPr id="9" name="Straight Connector 8">
            <a:extLst>
              <a:ext uri="{FF2B5EF4-FFF2-40B4-BE49-F238E27FC236}">
                <a16:creationId xmlns:a16="http://schemas.microsoft.com/office/drawing/2014/main" id="{11F9EA73-6E4C-CD02-1D29-E03C69F0D321}"/>
              </a:ext>
            </a:extLst>
          </p:cNvPr>
          <p:cNvSpPr/>
          <p:nvPr userDrawn="1"/>
        </p:nvSpPr>
        <p:spPr>
          <a:xfrm>
            <a:off x="0" y="5925240"/>
            <a:ext cx="12191760" cy="360"/>
          </a:xfrm>
          <a:prstGeom prst="line">
            <a:avLst/>
          </a:prstGeom>
          <a:ln>
            <a:solidFill>
              <a:srgbClr val="FFFFFF">
                <a:lumMod val="75000"/>
              </a:srgbClr>
            </a:solidFill>
          </a:ln>
        </p:spPr>
        <p:style>
          <a:lnRef idx="1">
            <a:schemeClr val="accent1"/>
          </a:lnRef>
          <a:fillRef idx="0">
            <a:schemeClr val="accent1"/>
          </a:fillRef>
          <a:effectRef idx="0">
            <a:schemeClr val="accent1"/>
          </a:effectRef>
          <a:fontRef idx="minor"/>
        </p:style>
        <p:txBody>
          <a:bodyPr/>
          <a:lstStyle/>
          <a:p>
            <a:endParaRPr lang="en-ZA"/>
          </a:p>
        </p:txBody>
      </p:sp>
      <p:sp>
        <p:nvSpPr>
          <p:cNvPr id="13" name="Rectangle 9">
            <a:extLst>
              <a:ext uri="{FF2B5EF4-FFF2-40B4-BE49-F238E27FC236}">
                <a16:creationId xmlns:a16="http://schemas.microsoft.com/office/drawing/2014/main" id="{46D52DBA-ECBA-DE79-5159-C4B4D8444FC0}"/>
              </a:ext>
            </a:extLst>
          </p:cNvPr>
          <p:cNvSpPr/>
          <p:nvPr userDrawn="1"/>
        </p:nvSpPr>
        <p:spPr>
          <a:xfrm>
            <a:off x="11125800" y="6073920"/>
            <a:ext cx="884880" cy="6948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p:style>
        <p:txBody>
          <a:bodyPr/>
          <a:lstStyle/>
          <a:p>
            <a:endParaRPr lang="en-ZA"/>
          </a:p>
        </p:txBody>
      </p:sp>
      <p:pic>
        <p:nvPicPr>
          <p:cNvPr id="14" name="Picture 10" descr="A black numbers with a flag and a number with a couple of people&#10;&#10;Description automatically generated with medium confidence">
            <a:extLst>
              <a:ext uri="{FF2B5EF4-FFF2-40B4-BE49-F238E27FC236}">
                <a16:creationId xmlns:a16="http://schemas.microsoft.com/office/drawing/2014/main" id="{086A816F-99F1-4B41-1768-9A1E1BCB23E1}"/>
              </a:ext>
            </a:extLst>
          </p:cNvPr>
          <p:cNvPicPr/>
          <p:nvPr userDrawn="1"/>
        </p:nvPicPr>
        <p:blipFill>
          <a:blip r:embed="rId15"/>
          <a:stretch/>
        </p:blipFill>
        <p:spPr>
          <a:xfrm>
            <a:off x="10663920" y="6189840"/>
            <a:ext cx="801000" cy="567720"/>
          </a:xfrm>
          <a:prstGeom prst="rect">
            <a:avLst/>
          </a:prstGeom>
          <a:ln w="0">
            <a:noFill/>
          </a:ln>
        </p:spPr>
      </p:pic>
      <p:pic>
        <p:nvPicPr>
          <p:cNvPr id="15" name="Picture 11">
            <a:extLst>
              <a:ext uri="{FF2B5EF4-FFF2-40B4-BE49-F238E27FC236}">
                <a16:creationId xmlns:a16="http://schemas.microsoft.com/office/drawing/2014/main" id="{B668B57D-DD6D-855C-C281-4459DEEEBC0C}"/>
              </a:ext>
            </a:extLst>
          </p:cNvPr>
          <p:cNvPicPr/>
          <p:nvPr userDrawn="1"/>
        </p:nvPicPr>
        <p:blipFill>
          <a:blip r:embed="rId16"/>
          <a:stretch/>
        </p:blipFill>
        <p:spPr>
          <a:xfrm>
            <a:off x="9421200" y="6041160"/>
            <a:ext cx="2103840" cy="105840"/>
          </a:xfrm>
          <a:prstGeom prst="rect">
            <a:avLst/>
          </a:prstGeom>
          <a:ln w="0">
            <a:noFill/>
          </a:ln>
        </p:spPr>
      </p:pic>
      <p:pic>
        <p:nvPicPr>
          <p:cNvPr id="2" name="Picture 1" descr="An elephant crossing a road&#10;&#10;Description automatically generated">
            <a:extLst>
              <a:ext uri="{FF2B5EF4-FFF2-40B4-BE49-F238E27FC236}">
                <a16:creationId xmlns:a16="http://schemas.microsoft.com/office/drawing/2014/main" id="{A566F651-3E18-6FB6-48C0-8652DF3DB506}"/>
              </a:ext>
            </a:extLst>
          </p:cNvPr>
          <p:cNvPicPr>
            <a:picLocks noChangeAspect="1"/>
          </p:cNvPicPr>
          <p:nvPr userDrawn="1"/>
        </p:nvPicPr>
        <p:blipFill rotWithShape="1">
          <a:blip r:embed="rId17" cstate="email">
            <a:grayscl/>
            <a:extLst>
              <a:ext uri="{28A0092B-C50C-407E-A947-70E740481C1C}">
                <a14:useLocalDpi xmlns:a14="http://schemas.microsoft.com/office/drawing/2010/main"/>
              </a:ext>
            </a:extLst>
          </a:blip>
          <a:srcRect/>
          <a:stretch/>
        </p:blipFill>
        <p:spPr>
          <a:xfrm flipH="1">
            <a:off x="0" y="0"/>
            <a:ext cx="12191998" cy="5941080"/>
          </a:xfrm>
          <a:prstGeom prst="rect">
            <a:avLst/>
          </a:prstGeom>
        </p:spPr>
      </p:pic>
      <p:sp>
        <p:nvSpPr>
          <p:cNvPr id="5" name="Rectangle 4">
            <a:extLst>
              <a:ext uri="{FF2B5EF4-FFF2-40B4-BE49-F238E27FC236}">
                <a16:creationId xmlns:a16="http://schemas.microsoft.com/office/drawing/2014/main" id="{37D3D8C6-34A7-8B80-B1E4-621571063CA6}"/>
              </a:ext>
            </a:extLst>
          </p:cNvPr>
          <p:cNvSpPr/>
          <p:nvPr userDrawn="1"/>
        </p:nvSpPr>
        <p:spPr>
          <a:xfrm>
            <a:off x="-240" y="0"/>
            <a:ext cx="12192000" cy="5960656"/>
          </a:xfrm>
          <a:prstGeom prst="rect">
            <a:avLst/>
          </a:prstGeom>
          <a:solidFill>
            <a:schemeClr val="bg1">
              <a:lumMod val="9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389728860"/>
      </p:ext>
    </p:extLst>
  </p:cSld>
  <p:clrMap bg1="lt1" tx1="dk1" bg2="lt2" tx2="dk2" accent1="accent1" accent2="accent2" accent3="accent3" accent4="accent4" accent5="accent5" accent6="accent6" hlink="hlink" folHlink="folHlink"/>
  <p:sldLayoutIdLst>
    <p:sldLayoutId id="2147483732"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https://seea.un.org/sites/seea.un.org/files/styles/panopoly_image_full/public/general/eea_training_pretoria_group_picture.jpg?itok=70RWudqt" TargetMode="External"/><Relationship Id="rId18" Type="http://schemas.openxmlformats.org/officeDocument/2006/relationships/diagramData" Target="../diagrams/data2.xml"/><Relationship Id="rId3" Type="http://schemas.openxmlformats.org/officeDocument/2006/relationships/image" Target="../media/image52.jpeg"/><Relationship Id="rId21" Type="http://schemas.openxmlformats.org/officeDocument/2006/relationships/diagramColors" Target="../diagrams/colors2.xml"/><Relationship Id="rId7" Type="http://schemas.openxmlformats.org/officeDocument/2006/relationships/image" Target="../media/image56.jpeg"/><Relationship Id="rId12" Type="http://schemas.openxmlformats.org/officeDocument/2006/relationships/image" Target="../media/image61.jpeg"/><Relationship Id="rId17" Type="http://schemas.microsoft.com/office/2007/relationships/hdphoto" Target="../media/hdphoto1.wdp"/><Relationship Id="rId2" Type="http://schemas.openxmlformats.org/officeDocument/2006/relationships/notesSlide" Target="../notesSlides/notesSlide22.xml"/><Relationship Id="rId16" Type="http://schemas.openxmlformats.org/officeDocument/2006/relationships/image" Target="../media/image63.png"/><Relationship Id="rId20" Type="http://schemas.openxmlformats.org/officeDocument/2006/relationships/diagramQuickStyle" Target="../diagrams/quickStyle2.xml"/><Relationship Id="rId1" Type="http://schemas.openxmlformats.org/officeDocument/2006/relationships/slideLayout" Target="../slideLayouts/slideLayout3.xml"/><Relationship Id="rId6" Type="http://schemas.openxmlformats.org/officeDocument/2006/relationships/image" Target="../media/image55.emf"/><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https://seea.un.org/sites/seea.un.org/files/styles/panopoly_image_original/public/images/img_4459.jpg?itok=3a0V6UZj" TargetMode="External"/><Relationship Id="rId10" Type="http://schemas.openxmlformats.org/officeDocument/2006/relationships/image" Target="../media/image59.jpeg"/><Relationship Id="rId19" Type="http://schemas.openxmlformats.org/officeDocument/2006/relationships/diagramLayout" Target="../diagrams/layout2.xml"/><Relationship Id="rId4" Type="http://schemas.openxmlformats.org/officeDocument/2006/relationships/image" Target="../media/image53.jpeg"/><Relationship Id="rId9" Type="http://schemas.openxmlformats.org/officeDocument/2006/relationships/image" Target="../media/image58.png"/><Relationship Id="rId14" Type="http://schemas.openxmlformats.org/officeDocument/2006/relationships/image" Target="../media/image62.jpeg"/><Relationship Id="rId22" Type="http://schemas.microsoft.com/office/2007/relationships/diagramDrawing" Target="../diagrams/drawing2.xml"/></Relationships>
</file>

<file path=ppt/slides/_rels/slide2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gif"/><Relationship Id="rId9" Type="http://schemas.openxmlformats.org/officeDocument/2006/relationships/image" Target="../media/image21.emf"/></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jp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jpg"/><Relationship Id="rId5" Type="http://schemas.openxmlformats.org/officeDocument/2006/relationships/image" Target="../media/image25.png"/><Relationship Id="rId15" Type="http://schemas.openxmlformats.org/officeDocument/2006/relationships/image" Target="../media/image35.gif"/><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08412-CFD6-D7D9-1203-9830C3E705AF}"/>
            </a:ext>
          </a:extLst>
        </p:cNvPr>
        <p:cNvGrpSpPr/>
        <p:nvPr/>
      </p:nvGrpSpPr>
      <p:grpSpPr>
        <a:xfrm>
          <a:off x="0" y="0"/>
          <a:ext cx="0" cy="0"/>
          <a:chOff x="0" y="0"/>
          <a:chExt cx="0" cy="0"/>
        </a:xfrm>
      </p:grpSpPr>
      <p:pic>
        <p:nvPicPr>
          <p:cNvPr id="21" name="Picture 20" descr="An elephant crossing a road&#10;&#10;Description automatically generated">
            <a:extLst>
              <a:ext uri="{FF2B5EF4-FFF2-40B4-BE49-F238E27FC236}">
                <a16:creationId xmlns:a16="http://schemas.microsoft.com/office/drawing/2014/main" id="{327887C4-1A08-882D-D947-A39E926585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12191998" cy="5814731"/>
          </a:xfrm>
          <a:prstGeom prst="rect">
            <a:avLst/>
          </a:prstGeom>
        </p:spPr>
      </p:pic>
      <p:sp>
        <p:nvSpPr>
          <p:cNvPr id="35" name="Rectangle 34">
            <a:extLst>
              <a:ext uri="{FF2B5EF4-FFF2-40B4-BE49-F238E27FC236}">
                <a16:creationId xmlns:a16="http://schemas.microsoft.com/office/drawing/2014/main" id="{A13B98CE-8952-A2FD-13EF-5877D16867D4}"/>
              </a:ext>
            </a:extLst>
          </p:cNvPr>
          <p:cNvSpPr/>
          <p:nvPr/>
        </p:nvSpPr>
        <p:spPr>
          <a:xfrm>
            <a:off x="5682343" y="0"/>
            <a:ext cx="6509655" cy="5814731"/>
          </a:xfrm>
          <a:prstGeom prst="rect">
            <a:avLst/>
          </a:prstGeom>
          <a:solidFill>
            <a:schemeClr val="tx1">
              <a:lumMod val="75000"/>
              <a:lumOff val="25000"/>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Free-form: Shape 31">
            <a:extLst>
              <a:ext uri="{FF2B5EF4-FFF2-40B4-BE49-F238E27FC236}">
                <a16:creationId xmlns:a16="http://schemas.microsoft.com/office/drawing/2014/main" id="{E96C3001-B9C4-B146-6EFE-802EB5CB77C6}"/>
              </a:ext>
            </a:extLst>
          </p:cNvPr>
          <p:cNvSpPr/>
          <p:nvPr/>
        </p:nvSpPr>
        <p:spPr>
          <a:xfrm rot="544199">
            <a:off x="580759" y="-422904"/>
            <a:ext cx="6551789" cy="5776762"/>
          </a:xfrm>
          <a:custGeom>
            <a:avLst/>
            <a:gdLst>
              <a:gd name="connsiteX0" fmla="*/ 0 w 6551789"/>
              <a:gd name="connsiteY0" fmla="*/ 5441776 h 5796177"/>
              <a:gd name="connsiteX1" fmla="*/ 31240 w 6551789"/>
              <a:gd name="connsiteY1" fmla="*/ 5796177 h 5796177"/>
              <a:gd name="connsiteX2" fmla="*/ 0 w 6551789"/>
              <a:gd name="connsiteY2" fmla="*/ 5796177 h 5796177"/>
              <a:gd name="connsiteX3" fmla="*/ 5277785 w 6551789"/>
              <a:gd name="connsiteY3" fmla="*/ 72112 h 5796177"/>
              <a:gd name="connsiteX4" fmla="*/ 5729509 w 6551789"/>
              <a:gd name="connsiteY4" fmla="*/ 0 h 5796177"/>
              <a:gd name="connsiteX5" fmla="*/ 5742353 w 6551789"/>
              <a:gd name="connsiteY5" fmla="*/ 270466 h 5796177"/>
              <a:gd name="connsiteX6" fmla="*/ 6346465 w 6551789"/>
              <a:gd name="connsiteY6" fmla="*/ 4922464 h 5796177"/>
              <a:gd name="connsiteX7" fmla="*/ 6343706 w 6551789"/>
              <a:gd name="connsiteY7" fmla="*/ 4928115 h 5796177"/>
              <a:gd name="connsiteX8" fmla="*/ 6383698 w 6551789"/>
              <a:gd name="connsiteY8" fmla="*/ 4790419 h 5796177"/>
              <a:gd name="connsiteX9" fmla="*/ 5314156 w 6551789"/>
              <a:gd name="connsiteY9" fmla="*/ 343289 h 57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51789" h="5796177">
                <a:moveTo>
                  <a:pt x="0" y="5441776"/>
                </a:moveTo>
                <a:lnTo>
                  <a:pt x="31240" y="5796177"/>
                </a:lnTo>
                <a:lnTo>
                  <a:pt x="0" y="5796177"/>
                </a:lnTo>
                <a:close/>
                <a:moveTo>
                  <a:pt x="5277785" y="72112"/>
                </a:moveTo>
                <a:lnTo>
                  <a:pt x="5729509" y="0"/>
                </a:lnTo>
                <a:lnTo>
                  <a:pt x="5742353" y="270466"/>
                </a:lnTo>
                <a:cubicBezTo>
                  <a:pt x="5884808" y="1817524"/>
                  <a:pt x="7003903" y="3424389"/>
                  <a:pt x="6346465" y="4922464"/>
                </a:cubicBezTo>
                <a:lnTo>
                  <a:pt x="6343706" y="4928115"/>
                </a:lnTo>
                <a:lnTo>
                  <a:pt x="6383698" y="4790419"/>
                </a:lnTo>
                <a:cubicBezTo>
                  <a:pt x="6755347" y="3288934"/>
                  <a:pt x="5578070" y="1828096"/>
                  <a:pt x="5314156" y="343289"/>
                </a:cubicBezTo>
                <a:close/>
              </a:path>
            </a:pathLst>
          </a:custGeom>
          <a:solidFill>
            <a:srgbClr val="CBF959">
              <a:alpha val="47000"/>
            </a:srgbClr>
          </a:solidFill>
          <a:ln>
            <a:noFill/>
          </a:ln>
          <a:effectLst>
            <a:outerShdw blurRad="635000" dist="38100" algn="l" rotWithShape="0">
              <a:prstClr val="black">
                <a:alpha val="49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30" name="Free-form: Shape 29">
            <a:extLst>
              <a:ext uri="{FF2B5EF4-FFF2-40B4-BE49-F238E27FC236}">
                <a16:creationId xmlns:a16="http://schemas.microsoft.com/office/drawing/2014/main" id="{EE9F31E6-0CBA-631F-74B5-B000BBA9AB83}"/>
              </a:ext>
            </a:extLst>
          </p:cNvPr>
          <p:cNvSpPr/>
          <p:nvPr/>
        </p:nvSpPr>
        <p:spPr>
          <a:xfrm rot="241949">
            <a:off x="5430500" y="1595"/>
            <a:ext cx="1399494" cy="5841117"/>
          </a:xfrm>
          <a:custGeom>
            <a:avLst/>
            <a:gdLst>
              <a:gd name="connsiteX0" fmla="*/ 0 w 1397355"/>
              <a:gd name="connsiteY0" fmla="*/ 40484 h 5848921"/>
              <a:gd name="connsiteX1" fmla="*/ 574278 w 1397355"/>
              <a:gd name="connsiteY1" fmla="*/ 0 h 5848921"/>
              <a:gd name="connsiteX2" fmla="*/ 578529 w 1397355"/>
              <a:gd name="connsiteY2" fmla="*/ 148831 h 5848921"/>
              <a:gd name="connsiteX3" fmla="*/ 573267 w 1397355"/>
              <a:gd name="connsiteY3" fmla="*/ 5848921 h 5848921"/>
              <a:gd name="connsiteX4" fmla="*/ 413014 w 1397355"/>
              <a:gd name="connsiteY4" fmla="*/ 5848921 h 5848921"/>
              <a:gd name="connsiteX5" fmla="*/ 560182 w 1397355"/>
              <a:gd name="connsiteY5" fmla="*/ 5669740 h 5848921"/>
              <a:gd name="connsiteX6" fmla="*/ 16663 w 1397355"/>
              <a:gd name="connsiteY6" fmla="*/ 209427 h 5848921"/>
              <a:gd name="connsiteX0" fmla="*/ 0 w 1399494"/>
              <a:gd name="connsiteY0" fmla="*/ 40484 h 5848921"/>
              <a:gd name="connsiteX1" fmla="*/ 574278 w 1399494"/>
              <a:gd name="connsiteY1" fmla="*/ 0 h 5848921"/>
              <a:gd name="connsiteX2" fmla="*/ 578529 w 1399494"/>
              <a:gd name="connsiteY2" fmla="*/ 148831 h 5848921"/>
              <a:gd name="connsiteX3" fmla="*/ 576211 w 1399494"/>
              <a:gd name="connsiteY3" fmla="*/ 5845533 h 5848921"/>
              <a:gd name="connsiteX4" fmla="*/ 413014 w 1399494"/>
              <a:gd name="connsiteY4" fmla="*/ 5848921 h 5848921"/>
              <a:gd name="connsiteX5" fmla="*/ 560182 w 1399494"/>
              <a:gd name="connsiteY5" fmla="*/ 5669740 h 5848921"/>
              <a:gd name="connsiteX6" fmla="*/ 16663 w 1399494"/>
              <a:gd name="connsiteY6" fmla="*/ 209427 h 5848921"/>
              <a:gd name="connsiteX7" fmla="*/ 0 w 1399494"/>
              <a:gd name="connsiteY7" fmla="*/ 40484 h 5848921"/>
              <a:gd name="connsiteX0" fmla="*/ 0 w 1399494"/>
              <a:gd name="connsiteY0" fmla="*/ 40484 h 5856610"/>
              <a:gd name="connsiteX1" fmla="*/ 574278 w 1399494"/>
              <a:gd name="connsiteY1" fmla="*/ 0 h 5856610"/>
              <a:gd name="connsiteX2" fmla="*/ 578529 w 1399494"/>
              <a:gd name="connsiteY2" fmla="*/ 148831 h 5856610"/>
              <a:gd name="connsiteX3" fmla="*/ 576211 w 1399494"/>
              <a:gd name="connsiteY3" fmla="*/ 5845533 h 5856610"/>
              <a:gd name="connsiteX4" fmla="*/ 416739 w 1399494"/>
              <a:gd name="connsiteY4" fmla="*/ 5856610 h 5856610"/>
              <a:gd name="connsiteX5" fmla="*/ 560182 w 1399494"/>
              <a:gd name="connsiteY5" fmla="*/ 5669740 h 5856610"/>
              <a:gd name="connsiteX6" fmla="*/ 16663 w 1399494"/>
              <a:gd name="connsiteY6" fmla="*/ 209427 h 5856610"/>
              <a:gd name="connsiteX7" fmla="*/ 0 w 1399494"/>
              <a:gd name="connsiteY7" fmla="*/ 40484 h 58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9494" h="5856610">
                <a:moveTo>
                  <a:pt x="0" y="40484"/>
                </a:moveTo>
                <a:lnTo>
                  <a:pt x="574278" y="0"/>
                </a:lnTo>
                <a:lnTo>
                  <a:pt x="578529" y="148831"/>
                </a:lnTo>
                <a:cubicBezTo>
                  <a:pt x="685533" y="2055579"/>
                  <a:pt x="2372467" y="4056338"/>
                  <a:pt x="576211" y="5845533"/>
                </a:cubicBezTo>
                <a:lnTo>
                  <a:pt x="416739" y="5856610"/>
                </a:lnTo>
                <a:lnTo>
                  <a:pt x="560182" y="5669740"/>
                </a:lnTo>
                <a:cubicBezTo>
                  <a:pt x="1962339" y="3835040"/>
                  <a:pt x="245767" y="2029089"/>
                  <a:pt x="16663" y="209427"/>
                </a:cubicBezTo>
                <a:lnTo>
                  <a:pt x="0" y="40484"/>
                </a:lnTo>
                <a:close/>
              </a:path>
            </a:pathLst>
          </a:custGeom>
          <a:solidFill>
            <a:srgbClr val="DEE3E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2" name="Title 1">
            <a:extLst>
              <a:ext uri="{FF2B5EF4-FFF2-40B4-BE49-F238E27FC236}">
                <a16:creationId xmlns:a16="http://schemas.microsoft.com/office/drawing/2014/main" id="{B473A576-967E-8580-9F41-A9AD9FE35C9B}"/>
              </a:ext>
            </a:extLst>
          </p:cNvPr>
          <p:cNvSpPr txBox="1">
            <a:spLocks/>
          </p:cNvSpPr>
          <p:nvPr/>
        </p:nvSpPr>
        <p:spPr>
          <a:xfrm>
            <a:off x="7033642" y="491729"/>
            <a:ext cx="4757865" cy="148592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lumMod val="95000"/>
                  </a:schemeClr>
                </a:solidFill>
                <a:latin typeface="Arial" panose="020B0604020202020204" pitchFamily="34" charset="0"/>
                <a:cs typeface="Arial" panose="020B0604020202020204" pitchFamily="34" charset="0"/>
              </a:rPr>
              <a:t>Sub-national environmental accounts in South Africa: Accounts for Protected Areas</a:t>
            </a:r>
            <a:endParaRPr lang="en-GB" sz="2000" b="1" i="1" dirty="0">
              <a:solidFill>
                <a:schemeClr val="bg1">
                  <a:lumMod val="85000"/>
                </a:schemeClr>
              </a:solidFill>
              <a:latin typeface="Arial" panose="020B0604020202020204" pitchFamily="34" charset="0"/>
              <a:cs typeface="Arial" panose="020B0604020202020204" pitchFamily="34" charset="0"/>
            </a:endParaRPr>
          </a:p>
        </p:txBody>
      </p:sp>
      <p:sp>
        <p:nvSpPr>
          <p:cNvPr id="6" name="Subtitle 2">
            <a:extLst>
              <a:ext uri="{FF2B5EF4-FFF2-40B4-BE49-F238E27FC236}">
                <a16:creationId xmlns:a16="http://schemas.microsoft.com/office/drawing/2014/main" id="{26989602-8FB8-0422-DECE-6FBE642F8146}"/>
              </a:ext>
            </a:extLst>
          </p:cNvPr>
          <p:cNvSpPr txBox="1">
            <a:spLocks/>
          </p:cNvSpPr>
          <p:nvPr/>
        </p:nvSpPr>
        <p:spPr>
          <a:xfrm>
            <a:off x="7044320" y="2571358"/>
            <a:ext cx="4911733" cy="273428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000" dirty="0">
                <a:solidFill>
                  <a:schemeClr val="accent3">
                    <a:lumMod val="60000"/>
                    <a:lumOff val="40000"/>
                  </a:schemeClr>
                </a:solidFill>
                <a:latin typeface="Arial" panose="020B0604020202020204" pitchFamily="34" charset="0"/>
                <a:cs typeface="Arial" panose="020B0604020202020204" pitchFamily="34" charset="0"/>
              </a:rPr>
              <a:t>Sub-national Statistics Sprint</a:t>
            </a:r>
          </a:p>
          <a:p>
            <a:pPr marL="0" indent="0" algn="ctr">
              <a:buNone/>
            </a:pPr>
            <a:r>
              <a:rPr lang="fr-FR" sz="2000" dirty="0">
                <a:solidFill>
                  <a:schemeClr val="accent3">
                    <a:lumMod val="60000"/>
                    <a:lumOff val="40000"/>
                  </a:schemeClr>
                </a:solidFill>
                <a:latin typeface="Arial" panose="020B0604020202020204" pitchFamily="34" charset="0"/>
                <a:cs typeface="Arial" panose="020B0604020202020204" pitchFamily="34" charset="0"/>
              </a:rPr>
              <a:t>1 October 2015</a:t>
            </a:r>
          </a:p>
          <a:p>
            <a:pPr marL="0" indent="0" algn="ctr">
              <a:buNone/>
            </a:pPr>
            <a:endParaRPr lang="fr-FR" sz="2000" dirty="0">
              <a:solidFill>
                <a:schemeClr val="accent3">
                  <a:lumMod val="60000"/>
                  <a:lumOff val="40000"/>
                </a:schemeClr>
              </a:solidFill>
              <a:latin typeface="Arial" panose="020B0604020202020204" pitchFamily="34" charset="0"/>
              <a:cs typeface="Arial" panose="020B0604020202020204" pitchFamily="34" charset="0"/>
            </a:endParaRPr>
          </a:p>
          <a:p>
            <a:pPr marL="0" indent="0" algn="ctr">
              <a:buNone/>
            </a:pPr>
            <a:endParaRPr lang="fr-FR" sz="2000" dirty="0">
              <a:solidFill>
                <a:schemeClr val="accent3">
                  <a:lumMod val="60000"/>
                  <a:lumOff val="40000"/>
                </a:schemeClr>
              </a:solidFill>
              <a:latin typeface="Arial" panose="020B0604020202020204" pitchFamily="34" charset="0"/>
              <a:cs typeface="Arial" panose="020B0604020202020204" pitchFamily="34" charset="0"/>
            </a:endParaRPr>
          </a:p>
          <a:p>
            <a:pPr marL="0" indent="0" algn="ctr">
              <a:buNone/>
            </a:pPr>
            <a:endParaRPr lang="en-GB" sz="2000" dirty="0">
              <a:solidFill>
                <a:schemeClr val="accent3">
                  <a:lumMod val="60000"/>
                  <a:lumOff val="40000"/>
                </a:schemeClr>
              </a:solidFill>
              <a:latin typeface="Arial" panose="020B0604020202020204" pitchFamily="34" charset="0"/>
              <a:cs typeface="Arial" panose="020B0604020202020204" pitchFamily="34" charset="0"/>
            </a:endParaRPr>
          </a:p>
          <a:p>
            <a:pPr marL="0" indent="0" algn="ctr">
              <a:buNone/>
            </a:pPr>
            <a:r>
              <a:rPr lang="en-GB" sz="1800" dirty="0">
                <a:solidFill>
                  <a:schemeClr val="bg1">
                    <a:lumMod val="85000"/>
                  </a:schemeClr>
                </a:solidFill>
                <a:latin typeface="Arial" panose="020B0604020202020204" pitchFamily="34" charset="0"/>
                <a:cs typeface="Arial" panose="020B0604020202020204" pitchFamily="34" charset="0"/>
              </a:rPr>
              <a:t>Dr Bokang Vumbukani-Lepolesa</a:t>
            </a:r>
          </a:p>
          <a:p>
            <a:pPr marL="0" indent="0" algn="ctr">
              <a:buNone/>
            </a:pPr>
            <a:r>
              <a:rPr lang="en-GB" sz="1800" dirty="0">
                <a:solidFill>
                  <a:schemeClr val="bg1">
                    <a:lumMod val="85000"/>
                  </a:schemeClr>
                </a:solidFill>
                <a:latin typeface="Arial" panose="020B0604020202020204" pitchFamily="34" charset="0"/>
                <a:cs typeface="Arial" panose="020B0604020202020204" pitchFamily="34" charset="0"/>
              </a:rPr>
              <a:t>Chief Director: National Accounts</a:t>
            </a:r>
          </a:p>
        </p:txBody>
      </p:sp>
      <p:sp>
        <p:nvSpPr>
          <p:cNvPr id="18" name="Rectangle 17">
            <a:extLst>
              <a:ext uri="{FF2B5EF4-FFF2-40B4-BE49-F238E27FC236}">
                <a16:creationId xmlns:a16="http://schemas.microsoft.com/office/drawing/2014/main" id="{03A5A4ED-26EE-9B14-E951-FF6BC0B93024}"/>
              </a:ext>
            </a:extLst>
          </p:cNvPr>
          <p:cNvSpPr/>
          <p:nvPr/>
        </p:nvSpPr>
        <p:spPr>
          <a:xfrm>
            <a:off x="0" y="5834275"/>
            <a:ext cx="12192000" cy="11153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5" name="Picture 4" descr="C:\Users\driverm\Documents\Rest of SANBI\Branding\SANBI Corporate Identity 2017\SANBI logo - 300 dpi RGB.JPG">
            <a:extLst>
              <a:ext uri="{FF2B5EF4-FFF2-40B4-BE49-F238E27FC236}">
                <a16:creationId xmlns:a16="http://schemas.microsoft.com/office/drawing/2014/main" id="{BE88553D-5DE0-1E3E-DBBE-147CDE2344B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32244" y="5890403"/>
            <a:ext cx="3013132" cy="98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44262D-E436-6AB9-2D34-A3ECEC1F6B2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9542" y="5964534"/>
            <a:ext cx="2340640" cy="837907"/>
          </a:xfrm>
          <a:prstGeom prst="rect">
            <a:avLst/>
          </a:prstGeom>
        </p:spPr>
      </p:pic>
      <p:pic>
        <p:nvPicPr>
          <p:cNvPr id="13" name="Picture 12">
            <a:extLst>
              <a:ext uri="{FF2B5EF4-FFF2-40B4-BE49-F238E27FC236}">
                <a16:creationId xmlns:a16="http://schemas.microsoft.com/office/drawing/2014/main" id="{48425BF7-ADFF-EECF-DC73-C458A33BD5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8054" y="5872874"/>
            <a:ext cx="2757862" cy="1021226"/>
          </a:xfrm>
          <a:prstGeom prst="rect">
            <a:avLst/>
          </a:prstGeom>
        </p:spPr>
      </p:pic>
      <p:pic>
        <p:nvPicPr>
          <p:cNvPr id="20" name="Picture 19" descr="An elephant crossing a road&#10;&#10;Description automatically generated">
            <a:extLst>
              <a:ext uri="{FF2B5EF4-FFF2-40B4-BE49-F238E27FC236}">
                <a16:creationId xmlns:a16="http://schemas.microsoft.com/office/drawing/2014/main" id="{1AE3FCFB-9907-6B7A-85C1-9BB08AE3DD7C}"/>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flipH="1">
            <a:off x="-2" y="0"/>
            <a:ext cx="6464157" cy="5810249"/>
          </a:xfrm>
          <a:custGeom>
            <a:avLst/>
            <a:gdLst>
              <a:gd name="connsiteX0" fmla="*/ 6464157 w 6464157"/>
              <a:gd name="connsiteY0" fmla="*/ 0 h 5824503"/>
              <a:gd name="connsiteX1" fmla="*/ 813067 w 6464157"/>
              <a:gd name="connsiteY1" fmla="*/ 0 h 5824503"/>
              <a:gd name="connsiteX2" fmla="*/ 813067 w 6464157"/>
              <a:gd name="connsiteY2" fmla="*/ 5824503 h 5824503"/>
              <a:gd name="connsiteX3" fmla="*/ 6464157 w 6464157"/>
              <a:gd name="connsiteY3" fmla="*/ 5824503 h 5824503"/>
            </a:gdLst>
            <a:ahLst/>
            <a:cxnLst>
              <a:cxn ang="0">
                <a:pos x="connsiteX0" y="connsiteY0"/>
              </a:cxn>
              <a:cxn ang="0">
                <a:pos x="connsiteX1" y="connsiteY1"/>
              </a:cxn>
              <a:cxn ang="0">
                <a:pos x="connsiteX2" y="connsiteY2"/>
              </a:cxn>
              <a:cxn ang="0">
                <a:pos x="connsiteX3" y="connsiteY3"/>
              </a:cxn>
            </a:cxnLst>
            <a:rect l="l" t="t" r="r" b="b"/>
            <a:pathLst>
              <a:path w="6464157" h="5824503">
                <a:moveTo>
                  <a:pt x="6464157" y="0"/>
                </a:moveTo>
                <a:lnTo>
                  <a:pt x="813067" y="0"/>
                </a:lnTo>
                <a:cubicBezTo>
                  <a:pt x="813067" y="1941502"/>
                  <a:pt x="-1016333" y="3996361"/>
                  <a:pt x="813067" y="5824503"/>
                </a:cubicBezTo>
                <a:lnTo>
                  <a:pt x="6464157" y="5824503"/>
                </a:lnTo>
                <a:close/>
              </a:path>
            </a:pathLst>
          </a:custGeom>
        </p:spPr>
      </p:pic>
    </p:spTree>
    <p:extLst>
      <p:ext uri="{BB962C8B-B14F-4D97-AF65-F5344CB8AC3E}">
        <p14:creationId xmlns:p14="http://schemas.microsoft.com/office/powerpoint/2010/main" val="2134825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3">
            <a:extLst>
              <a:ext uri="{FF2B5EF4-FFF2-40B4-BE49-F238E27FC236}">
                <a16:creationId xmlns:a16="http://schemas.microsoft.com/office/drawing/2014/main" id="{8EC3A72D-0593-4C20-AA0B-B5AD5C69A887}"/>
              </a:ext>
            </a:extLst>
          </p:cNvPr>
          <p:cNvSpPr/>
          <p:nvPr/>
        </p:nvSpPr>
        <p:spPr>
          <a:xfrm>
            <a:off x="450931" y="1014188"/>
            <a:ext cx="11293435" cy="4554185"/>
          </a:xfrm>
          <a:prstGeom prst="roundRect">
            <a:avLst>
              <a:gd name="adj" fmla="val 2165"/>
            </a:avLst>
          </a:prstGeom>
          <a:solidFill>
            <a:srgbClr val="E7E9E4"/>
          </a:solidFill>
          <a:ln w="25400">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9" name="Content Placeholder 2"/>
          <p:cNvSpPr>
            <a:spLocks noGrp="1"/>
          </p:cNvSpPr>
          <p:nvPr>
            <p:ph idx="1"/>
          </p:nvPr>
        </p:nvSpPr>
        <p:spPr>
          <a:xfrm>
            <a:off x="606833" y="1082408"/>
            <a:ext cx="10959404" cy="4653642"/>
          </a:xfrm>
        </p:spPr>
        <p:txBody>
          <a:bodyPr/>
          <a:lstStyle/>
          <a:p>
            <a:r>
              <a:rPr lang="en-GB" sz="2100" dirty="0"/>
              <a:t>Protected areas:</a:t>
            </a:r>
          </a:p>
          <a:p>
            <a:pPr lvl="1"/>
            <a:r>
              <a:rPr lang="en-GB" sz="2100" dirty="0"/>
              <a:t>Areas of land or sea that are protected by law and managed primarily for biodiversity conservation.</a:t>
            </a:r>
          </a:p>
          <a:p>
            <a:pPr lvl="1"/>
            <a:r>
              <a:rPr lang="en-GB" sz="2100" dirty="0"/>
              <a:t>Can be declared on both private and communal land.</a:t>
            </a:r>
          </a:p>
          <a:p>
            <a:pPr lvl="1"/>
            <a:r>
              <a:rPr lang="en-GB" sz="2100" dirty="0"/>
              <a:t>Are not necessarily owned and managed by government. </a:t>
            </a:r>
          </a:p>
          <a:p>
            <a:r>
              <a:rPr lang="en-GB" sz="2100" dirty="0"/>
              <a:t>The accounts track the expansion of the protected area estate at regular time steps over the period 1900 to 2020.</a:t>
            </a:r>
          </a:p>
          <a:p>
            <a:r>
              <a:rPr lang="en-GB" sz="2100" dirty="0"/>
              <a:t>They are compiled at the national level, for provinces and for biomes, and are disaggregated by types of protected areas.</a:t>
            </a:r>
          </a:p>
          <a:p>
            <a:r>
              <a:rPr lang="en-GB" sz="2100" dirty="0"/>
              <a:t>The accounts use information on the extent of protected areas and link this to information from the ecosystem extent account for terrestrial ecosystems published by Stats SA in 2020</a:t>
            </a:r>
            <a:r>
              <a:rPr lang="en-GB" sz="2200" dirty="0"/>
              <a:t>.</a:t>
            </a:r>
          </a:p>
        </p:txBody>
      </p:sp>
      <p:sp>
        <p:nvSpPr>
          <p:cNvPr id="6" name="Rectangle 5"/>
          <p:cNvSpPr/>
          <p:nvPr/>
        </p:nvSpPr>
        <p:spPr>
          <a:xfrm>
            <a:off x="-1" y="-231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What are accounts for protected areas?</a:t>
            </a:r>
            <a:endParaRPr lang="en-GB" sz="2400" dirty="0">
              <a:latin typeface="Arial" panose="020B0604020202020204" pitchFamily="34" charset="0"/>
            </a:endParaRPr>
          </a:p>
        </p:txBody>
      </p:sp>
    </p:spTree>
    <p:extLst>
      <p:ext uri="{BB962C8B-B14F-4D97-AF65-F5344CB8AC3E}">
        <p14:creationId xmlns:p14="http://schemas.microsoft.com/office/powerpoint/2010/main" val="3492899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a:spLocks noChangeAspect="1"/>
          </p:cNvSpPr>
          <p:nvPr/>
        </p:nvSpPr>
        <p:spPr>
          <a:xfrm>
            <a:off x="4406347" y="1482290"/>
            <a:ext cx="3657600" cy="3657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aphicFrame>
        <p:nvGraphicFramePr>
          <p:cNvPr id="9" name="Diagram 8"/>
          <p:cNvGraphicFramePr>
            <a:graphicFrameLocks noChangeAspect="1"/>
          </p:cNvGraphicFramePr>
          <p:nvPr/>
        </p:nvGraphicFramePr>
        <p:xfrm>
          <a:off x="2633401" y="910629"/>
          <a:ext cx="7200689" cy="4826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Oval 11"/>
          <p:cNvSpPr>
            <a:spLocks noChangeAspect="1"/>
          </p:cNvSpPr>
          <p:nvPr/>
        </p:nvSpPr>
        <p:spPr>
          <a:xfrm>
            <a:off x="5107387" y="2221831"/>
            <a:ext cx="2205790" cy="220579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p:cNvSpPr txBox="1">
            <a:spLocks noChangeAspect="1"/>
          </p:cNvSpPr>
          <p:nvPr/>
        </p:nvSpPr>
        <p:spPr>
          <a:xfrm>
            <a:off x="5145948" y="2924836"/>
            <a:ext cx="2028738" cy="646331"/>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Types of protected areas</a:t>
            </a:r>
          </a:p>
        </p:txBody>
      </p:sp>
      <p:sp>
        <p:nvSpPr>
          <p:cNvPr id="7" name="Rectangle 6"/>
          <p:cNvSpPr/>
          <p:nvPr/>
        </p:nvSpPr>
        <p:spPr>
          <a:xfrm>
            <a:off x="-1" y="-231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Types of protected areas</a:t>
            </a:r>
            <a:endParaRPr lang="en-GB" sz="2400" dirty="0">
              <a:latin typeface="Arial" panose="020B0604020202020204" pitchFamily="34" charset="0"/>
            </a:endParaRPr>
          </a:p>
        </p:txBody>
      </p:sp>
    </p:spTree>
    <p:extLst>
      <p:ext uri="{BB962C8B-B14F-4D97-AF65-F5344CB8AC3E}">
        <p14:creationId xmlns:p14="http://schemas.microsoft.com/office/powerpoint/2010/main" val="2323926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99012" y="4099062"/>
            <a:ext cx="3405296" cy="1520863"/>
            <a:chOff x="762000" y="1594680"/>
            <a:chExt cx="2081999" cy="972000"/>
          </a:xfrm>
        </p:grpSpPr>
        <p:sp>
          <p:nvSpPr>
            <p:cNvPr id="9" name="Freeform: Shape 76">
              <a:extLst>
                <a:ext uri="{FF2B5EF4-FFF2-40B4-BE49-F238E27FC236}">
                  <a16:creationId xmlns:a16="http://schemas.microsoft.com/office/drawing/2014/main" id="{F066F05E-DE35-40D7-A657-2C2EADDFEEBD}"/>
                </a:ext>
              </a:extLst>
            </p:cNvPr>
            <p:cNvSpPr/>
            <p:nvPr/>
          </p:nvSpPr>
          <p:spPr>
            <a:xfrm>
              <a:off x="762000" y="1594680"/>
              <a:ext cx="2081999" cy="972000"/>
            </a:xfrm>
            <a:custGeom>
              <a:avLst/>
              <a:gdLst>
                <a:gd name="connsiteX0" fmla="*/ 420594 w 1995635"/>
                <a:gd name="connsiteY0" fmla="*/ 0 h 841245"/>
                <a:gd name="connsiteX1" fmla="*/ 1872946 w 1995635"/>
                <a:gd name="connsiteY1" fmla="*/ 0 h 841245"/>
                <a:gd name="connsiteX2" fmla="*/ 1920561 w 1995635"/>
                <a:gd name="connsiteY2" fmla="*/ 9682 h 841245"/>
                <a:gd name="connsiteX3" fmla="*/ 1995635 w 1995635"/>
                <a:gd name="connsiteY3" fmla="*/ 122702 h 841245"/>
                <a:gd name="connsiteX4" fmla="*/ 1995635 w 1995635"/>
                <a:gd name="connsiteY4" fmla="*/ 490854 h 841245"/>
                <a:gd name="connsiteX5" fmla="*/ 1872931 w 1995635"/>
                <a:gd name="connsiteY5" fmla="*/ 613558 h 841245"/>
                <a:gd name="connsiteX6" fmla="*/ 912728 w 1995635"/>
                <a:gd name="connsiteY6" fmla="*/ 613558 h 841245"/>
                <a:gd name="connsiteX7" fmla="*/ 737849 w 1995635"/>
                <a:gd name="connsiteY7" fmla="*/ 696370 h 841245"/>
                <a:gd name="connsiteX8" fmla="*/ 728778 w 1995635"/>
                <a:gd name="connsiteY8" fmla="*/ 705045 h 841245"/>
                <a:gd name="connsiteX9" fmla="*/ 718050 w 1995635"/>
                <a:gd name="connsiteY9" fmla="*/ 718047 h 841245"/>
                <a:gd name="connsiteX10" fmla="*/ 420624 w 1995635"/>
                <a:gd name="connsiteY10" fmla="*/ 841245 h 841245"/>
                <a:gd name="connsiteX11" fmla="*/ 0 w 1995635"/>
                <a:gd name="connsiteY11" fmla="*/ 420621 h 841245"/>
                <a:gd name="connsiteX12" fmla="*/ 335854 w 1995635"/>
                <a:gd name="connsiteY12" fmla="*/ 8543 h 84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5635" h="841245">
                  <a:moveTo>
                    <a:pt x="420594" y="0"/>
                  </a:moveTo>
                  <a:lnTo>
                    <a:pt x="1872946" y="0"/>
                  </a:lnTo>
                  <a:lnTo>
                    <a:pt x="1920561" y="9682"/>
                  </a:lnTo>
                  <a:cubicBezTo>
                    <a:pt x="1964558" y="28379"/>
                    <a:pt x="1995635" y="72100"/>
                    <a:pt x="1995635" y="122702"/>
                  </a:cubicBezTo>
                  <a:lnTo>
                    <a:pt x="1995635" y="490854"/>
                  </a:lnTo>
                  <a:cubicBezTo>
                    <a:pt x="1995635" y="558323"/>
                    <a:pt x="1940386" y="613558"/>
                    <a:pt x="1872931" y="613558"/>
                  </a:cubicBezTo>
                  <a:lnTo>
                    <a:pt x="912728" y="613558"/>
                  </a:lnTo>
                  <a:cubicBezTo>
                    <a:pt x="845180" y="613558"/>
                    <a:pt x="780800" y="644204"/>
                    <a:pt x="737849" y="696370"/>
                  </a:cubicBezTo>
                  <a:lnTo>
                    <a:pt x="728778" y="705045"/>
                  </a:lnTo>
                  <a:lnTo>
                    <a:pt x="718050" y="718047"/>
                  </a:lnTo>
                  <a:cubicBezTo>
                    <a:pt x="641932" y="794165"/>
                    <a:pt x="536776" y="841245"/>
                    <a:pt x="420624" y="841245"/>
                  </a:cubicBezTo>
                  <a:cubicBezTo>
                    <a:pt x="188320" y="841245"/>
                    <a:pt x="0" y="652925"/>
                    <a:pt x="0" y="420621"/>
                  </a:cubicBezTo>
                  <a:cubicBezTo>
                    <a:pt x="0" y="217355"/>
                    <a:pt x="144183" y="47765"/>
                    <a:pt x="335854" y="8543"/>
                  </a:cubicBezTo>
                  <a:close/>
                </a:path>
              </a:pathLst>
            </a:custGeom>
            <a:solidFill>
              <a:schemeClr val="accent5">
                <a:lumMod val="75000"/>
              </a:schemeClr>
            </a:solidFill>
            <a:ln w="12700">
              <a:miter lim="400000"/>
            </a:ln>
          </p:spPr>
          <p:txBody>
            <a:bodyPr lIns="28575" tIns="28575" rIns="28575" bIns="28575" anchor="ctr"/>
            <a:lstStyle/>
            <a:p>
              <a:endParaRPr sz="2250">
                <a:solidFill>
                  <a:srgbClr val="FFFFFF"/>
                </a:solidFill>
              </a:endParaRPr>
            </a:p>
          </p:txBody>
        </p:sp>
        <p:sp>
          <p:nvSpPr>
            <p:cNvPr id="10" name="Circle">
              <a:extLst>
                <a:ext uri="{FF2B5EF4-FFF2-40B4-BE49-F238E27FC236}">
                  <a16:creationId xmlns:a16="http://schemas.microsoft.com/office/drawing/2014/main" id="{1B1AB0A5-3437-4C4F-ACC9-929A58871405}"/>
                </a:ext>
              </a:extLst>
            </p:cNvPr>
            <p:cNvSpPr/>
            <p:nvPr/>
          </p:nvSpPr>
          <p:spPr>
            <a:xfrm>
              <a:off x="867485" y="1738472"/>
              <a:ext cx="653341" cy="615780"/>
            </a:xfrm>
            <a:prstGeom prst="ellipse">
              <a:avLst/>
            </a:prstGeom>
            <a:solidFill>
              <a:schemeClr val="bg1"/>
            </a:solidFill>
            <a:ln w="12700">
              <a:noFill/>
              <a:miter lim="400000"/>
            </a:ln>
            <a:effectLst/>
          </p:spPr>
          <p:txBody>
            <a:bodyPr lIns="28575" tIns="28575" rIns="28575" bIns="28575" anchor="ctr"/>
            <a:lstStyle/>
            <a:p>
              <a:pPr>
                <a:defRPr sz="3000">
                  <a:solidFill>
                    <a:srgbClr val="FFFFFF"/>
                  </a:solidFill>
                </a:defRPr>
              </a:pPr>
              <a:endParaRPr sz="2250">
                <a:solidFill>
                  <a:srgbClr val="FFFFFF"/>
                </a:solidFill>
              </a:endParaRPr>
            </a:p>
          </p:txBody>
        </p:sp>
        <p:sp>
          <p:nvSpPr>
            <p:cNvPr id="11" name="TextBox 10">
              <a:extLst>
                <a:ext uri="{FF2B5EF4-FFF2-40B4-BE49-F238E27FC236}">
                  <a16:creationId xmlns:a16="http://schemas.microsoft.com/office/drawing/2014/main" id="{04245753-DEED-41EF-863E-A41E91EF690D}"/>
                </a:ext>
              </a:extLst>
            </p:cNvPr>
            <p:cNvSpPr txBox="1"/>
            <p:nvPr/>
          </p:nvSpPr>
          <p:spPr>
            <a:xfrm>
              <a:off x="1580362" y="1639636"/>
              <a:ext cx="1263637" cy="590110"/>
            </a:xfrm>
            <a:prstGeom prst="rect">
              <a:avLst/>
            </a:prstGeom>
            <a:noFill/>
          </p:spPr>
          <p:txBody>
            <a:bodyPr wrap="square" lIns="0" rIns="0" rtlCol="0" anchor="ctr">
              <a:spAutoFit/>
            </a:bodyPr>
            <a:lstStyle/>
            <a:p>
              <a:r>
                <a:rPr lang="en-US" noProof="1">
                  <a:solidFill>
                    <a:schemeClr val="bg1"/>
                  </a:solidFill>
                  <a:latin typeface="Arial" panose="020B0604020202020204" pitchFamily="34" charset="0"/>
                  <a:cs typeface="Arial" panose="020B0604020202020204" pitchFamily="34" charset="0"/>
                </a:rPr>
                <a:t>Change in the size of the protected area estate </a:t>
              </a:r>
            </a:p>
          </p:txBody>
        </p:sp>
      </p:grpSp>
      <p:grpSp>
        <p:nvGrpSpPr>
          <p:cNvPr id="12" name="Group 11"/>
          <p:cNvGrpSpPr/>
          <p:nvPr/>
        </p:nvGrpSpPr>
        <p:grpSpPr>
          <a:xfrm>
            <a:off x="2347786" y="1913991"/>
            <a:ext cx="3405296" cy="1520863"/>
            <a:chOff x="762000" y="1594680"/>
            <a:chExt cx="2081999" cy="972000"/>
          </a:xfrm>
        </p:grpSpPr>
        <p:sp>
          <p:nvSpPr>
            <p:cNvPr id="13" name="Freeform: Shape 76">
              <a:extLst>
                <a:ext uri="{FF2B5EF4-FFF2-40B4-BE49-F238E27FC236}">
                  <a16:creationId xmlns:a16="http://schemas.microsoft.com/office/drawing/2014/main" id="{F066F05E-DE35-40D7-A657-2C2EADDFEEBD}"/>
                </a:ext>
              </a:extLst>
            </p:cNvPr>
            <p:cNvSpPr/>
            <p:nvPr/>
          </p:nvSpPr>
          <p:spPr>
            <a:xfrm>
              <a:off x="762000" y="1594680"/>
              <a:ext cx="2081999" cy="972000"/>
            </a:xfrm>
            <a:custGeom>
              <a:avLst/>
              <a:gdLst>
                <a:gd name="connsiteX0" fmla="*/ 420594 w 1995635"/>
                <a:gd name="connsiteY0" fmla="*/ 0 h 841245"/>
                <a:gd name="connsiteX1" fmla="*/ 1872946 w 1995635"/>
                <a:gd name="connsiteY1" fmla="*/ 0 h 841245"/>
                <a:gd name="connsiteX2" fmla="*/ 1920561 w 1995635"/>
                <a:gd name="connsiteY2" fmla="*/ 9682 h 841245"/>
                <a:gd name="connsiteX3" fmla="*/ 1995635 w 1995635"/>
                <a:gd name="connsiteY3" fmla="*/ 122702 h 841245"/>
                <a:gd name="connsiteX4" fmla="*/ 1995635 w 1995635"/>
                <a:gd name="connsiteY4" fmla="*/ 490854 h 841245"/>
                <a:gd name="connsiteX5" fmla="*/ 1872931 w 1995635"/>
                <a:gd name="connsiteY5" fmla="*/ 613558 h 841245"/>
                <a:gd name="connsiteX6" fmla="*/ 912728 w 1995635"/>
                <a:gd name="connsiteY6" fmla="*/ 613558 h 841245"/>
                <a:gd name="connsiteX7" fmla="*/ 737849 w 1995635"/>
                <a:gd name="connsiteY7" fmla="*/ 696370 h 841245"/>
                <a:gd name="connsiteX8" fmla="*/ 728778 w 1995635"/>
                <a:gd name="connsiteY8" fmla="*/ 705045 h 841245"/>
                <a:gd name="connsiteX9" fmla="*/ 718050 w 1995635"/>
                <a:gd name="connsiteY9" fmla="*/ 718047 h 841245"/>
                <a:gd name="connsiteX10" fmla="*/ 420624 w 1995635"/>
                <a:gd name="connsiteY10" fmla="*/ 841245 h 841245"/>
                <a:gd name="connsiteX11" fmla="*/ 0 w 1995635"/>
                <a:gd name="connsiteY11" fmla="*/ 420621 h 841245"/>
                <a:gd name="connsiteX12" fmla="*/ 335854 w 1995635"/>
                <a:gd name="connsiteY12" fmla="*/ 8543 h 84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5635" h="841245">
                  <a:moveTo>
                    <a:pt x="420594" y="0"/>
                  </a:moveTo>
                  <a:lnTo>
                    <a:pt x="1872946" y="0"/>
                  </a:lnTo>
                  <a:lnTo>
                    <a:pt x="1920561" y="9682"/>
                  </a:lnTo>
                  <a:cubicBezTo>
                    <a:pt x="1964558" y="28379"/>
                    <a:pt x="1995635" y="72100"/>
                    <a:pt x="1995635" y="122702"/>
                  </a:cubicBezTo>
                  <a:lnTo>
                    <a:pt x="1995635" y="490854"/>
                  </a:lnTo>
                  <a:cubicBezTo>
                    <a:pt x="1995635" y="558323"/>
                    <a:pt x="1940386" y="613558"/>
                    <a:pt x="1872931" y="613558"/>
                  </a:cubicBezTo>
                  <a:lnTo>
                    <a:pt x="912728" y="613558"/>
                  </a:lnTo>
                  <a:cubicBezTo>
                    <a:pt x="845180" y="613558"/>
                    <a:pt x="780800" y="644204"/>
                    <a:pt x="737849" y="696370"/>
                  </a:cubicBezTo>
                  <a:lnTo>
                    <a:pt x="728778" y="705045"/>
                  </a:lnTo>
                  <a:lnTo>
                    <a:pt x="718050" y="718047"/>
                  </a:lnTo>
                  <a:cubicBezTo>
                    <a:pt x="641932" y="794165"/>
                    <a:pt x="536776" y="841245"/>
                    <a:pt x="420624" y="841245"/>
                  </a:cubicBezTo>
                  <a:cubicBezTo>
                    <a:pt x="188320" y="841245"/>
                    <a:pt x="0" y="652925"/>
                    <a:pt x="0" y="420621"/>
                  </a:cubicBezTo>
                  <a:cubicBezTo>
                    <a:pt x="0" y="217355"/>
                    <a:pt x="144183" y="47765"/>
                    <a:pt x="335854" y="8543"/>
                  </a:cubicBezTo>
                  <a:close/>
                </a:path>
              </a:pathLst>
            </a:custGeom>
            <a:solidFill>
              <a:schemeClr val="accent3">
                <a:lumMod val="75000"/>
              </a:schemeClr>
            </a:solidFill>
            <a:ln w="12700">
              <a:miter lim="400000"/>
            </a:ln>
          </p:spPr>
          <p:txBody>
            <a:bodyPr lIns="28575" tIns="28575" rIns="28575" bIns="28575" anchor="ctr"/>
            <a:lstStyle/>
            <a:p>
              <a:endParaRPr sz="2250">
                <a:solidFill>
                  <a:srgbClr val="FFFFFF"/>
                </a:solidFill>
              </a:endParaRPr>
            </a:p>
          </p:txBody>
        </p:sp>
        <p:sp>
          <p:nvSpPr>
            <p:cNvPr id="14" name="Circle">
              <a:extLst>
                <a:ext uri="{FF2B5EF4-FFF2-40B4-BE49-F238E27FC236}">
                  <a16:creationId xmlns:a16="http://schemas.microsoft.com/office/drawing/2014/main" id="{1B1AB0A5-3437-4C4F-ACC9-929A58871405}"/>
                </a:ext>
              </a:extLst>
            </p:cNvPr>
            <p:cNvSpPr/>
            <p:nvPr/>
          </p:nvSpPr>
          <p:spPr>
            <a:xfrm>
              <a:off x="867485" y="1738472"/>
              <a:ext cx="653341" cy="615780"/>
            </a:xfrm>
            <a:prstGeom prst="ellipse">
              <a:avLst/>
            </a:prstGeom>
            <a:solidFill>
              <a:schemeClr val="bg1"/>
            </a:solidFill>
            <a:ln w="12700">
              <a:noFill/>
              <a:miter lim="400000"/>
            </a:ln>
            <a:effectLst/>
          </p:spPr>
          <p:txBody>
            <a:bodyPr lIns="28575" tIns="28575" rIns="28575" bIns="28575" anchor="ctr"/>
            <a:lstStyle/>
            <a:p>
              <a:pPr>
                <a:defRPr sz="3000">
                  <a:solidFill>
                    <a:srgbClr val="FFFFFF"/>
                  </a:solidFill>
                </a:defRPr>
              </a:pPr>
              <a:endParaRPr sz="2250">
                <a:solidFill>
                  <a:srgbClr val="FFFFFF"/>
                </a:solidFill>
              </a:endParaRPr>
            </a:p>
          </p:txBody>
        </p:sp>
        <p:sp>
          <p:nvSpPr>
            <p:cNvPr id="15" name="TextBox 14">
              <a:extLst>
                <a:ext uri="{FF2B5EF4-FFF2-40B4-BE49-F238E27FC236}">
                  <a16:creationId xmlns:a16="http://schemas.microsoft.com/office/drawing/2014/main" id="{04245753-DEED-41EF-863E-A41E91EF690D}"/>
                </a:ext>
              </a:extLst>
            </p:cNvPr>
            <p:cNvSpPr txBox="1"/>
            <p:nvPr/>
          </p:nvSpPr>
          <p:spPr>
            <a:xfrm>
              <a:off x="1704545" y="1666212"/>
              <a:ext cx="981010" cy="590110"/>
            </a:xfrm>
            <a:prstGeom prst="rect">
              <a:avLst/>
            </a:prstGeom>
            <a:noFill/>
          </p:spPr>
          <p:txBody>
            <a:bodyPr wrap="square" lIns="0" rIns="0" rtlCol="0" anchor="ctr">
              <a:spAutoFit/>
            </a:bodyPr>
            <a:lstStyle/>
            <a:p>
              <a:r>
                <a:rPr lang="en-US" noProof="1">
                  <a:solidFill>
                    <a:schemeClr val="bg1"/>
                  </a:solidFill>
                  <a:latin typeface="Arial" panose="020B0604020202020204" pitchFamily="34" charset="0"/>
                  <a:cs typeface="Arial" panose="020B0604020202020204" pitchFamily="34" charset="0"/>
                </a:rPr>
                <a:t>Size of the protected area estate </a:t>
              </a:r>
            </a:p>
          </p:txBody>
        </p:sp>
      </p:grpSp>
      <p:grpSp>
        <p:nvGrpSpPr>
          <p:cNvPr id="16" name="Group 15"/>
          <p:cNvGrpSpPr/>
          <p:nvPr/>
        </p:nvGrpSpPr>
        <p:grpSpPr>
          <a:xfrm>
            <a:off x="6287736" y="1848920"/>
            <a:ext cx="3405296" cy="1520863"/>
            <a:chOff x="762000" y="1594680"/>
            <a:chExt cx="2081999" cy="972000"/>
          </a:xfrm>
        </p:grpSpPr>
        <p:sp>
          <p:nvSpPr>
            <p:cNvPr id="17" name="Freeform: Shape 76">
              <a:extLst>
                <a:ext uri="{FF2B5EF4-FFF2-40B4-BE49-F238E27FC236}">
                  <a16:creationId xmlns:a16="http://schemas.microsoft.com/office/drawing/2014/main" id="{F066F05E-DE35-40D7-A657-2C2EADDFEEBD}"/>
                </a:ext>
              </a:extLst>
            </p:cNvPr>
            <p:cNvSpPr/>
            <p:nvPr/>
          </p:nvSpPr>
          <p:spPr>
            <a:xfrm>
              <a:off x="762000" y="1594680"/>
              <a:ext cx="2081999" cy="972000"/>
            </a:xfrm>
            <a:custGeom>
              <a:avLst/>
              <a:gdLst>
                <a:gd name="connsiteX0" fmla="*/ 420594 w 1995635"/>
                <a:gd name="connsiteY0" fmla="*/ 0 h 841245"/>
                <a:gd name="connsiteX1" fmla="*/ 1872946 w 1995635"/>
                <a:gd name="connsiteY1" fmla="*/ 0 h 841245"/>
                <a:gd name="connsiteX2" fmla="*/ 1920561 w 1995635"/>
                <a:gd name="connsiteY2" fmla="*/ 9682 h 841245"/>
                <a:gd name="connsiteX3" fmla="*/ 1995635 w 1995635"/>
                <a:gd name="connsiteY3" fmla="*/ 122702 h 841245"/>
                <a:gd name="connsiteX4" fmla="*/ 1995635 w 1995635"/>
                <a:gd name="connsiteY4" fmla="*/ 490854 h 841245"/>
                <a:gd name="connsiteX5" fmla="*/ 1872931 w 1995635"/>
                <a:gd name="connsiteY5" fmla="*/ 613558 h 841245"/>
                <a:gd name="connsiteX6" fmla="*/ 912728 w 1995635"/>
                <a:gd name="connsiteY6" fmla="*/ 613558 h 841245"/>
                <a:gd name="connsiteX7" fmla="*/ 737849 w 1995635"/>
                <a:gd name="connsiteY7" fmla="*/ 696370 h 841245"/>
                <a:gd name="connsiteX8" fmla="*/ 728778 w 1995635"/>
                <a:gd name="connsiteY8" fmla="*/ 705045 h 841245"/>
                <a:gd name="connsiteX9" fmla="*/ 718050 w 1995635"/>
                <a:gd name="connsiteY9" fmla="*/ 718047 h 841245"/>
                <a:gd name="connsiteX10" fmla="*/ 420624 w 1995635"/>
                <a:gd name="connsiteY10" fmla="*/ 841245 h 841245"/>
                <a:gd name="connsiteX11" fmla="*/ 0 w 1995635"/>
                <a:gd name="connsiteY11" fmla="*/ 420621 h 841245"/>
                <a:gd name="connsiteX12" fmla="*/ 335854 w 1995635"/>
                <a:gd name="connsiteY12" fmla="*/ 8543 h 84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5635" h="841245">
                  <a:moveTo>
                    <a:pt x="420594" y="0"/>
                  </a:moveTo>
                  <a:lnTo>
                    <a:pt x="1872946" y="0"/>
                  </a:lnTo>
                  <a:lnTo>
                    <a:pt x="1920561" y="9682"/>
                  </a:lnTo>
                  <a:cubicBezTo>
                    <a:pt x="1964558" y="28379"/>
                    <a:pt x="1995635" y="72100"/>
                    <a:pt x="1995635" y="122702"/>
                  </a:cubicBezTo>
                  <a:lnTo>
                    <a:pt x="1995635" y="490854"/>
                  </a:lnTo>
                  <a:cubicBezTo>
                    <a:pt x="1995635" y="558323"/>
                    <a:pt x="1940386" y="613558"/>
                    <a:pt x="1872931" y="613558"/>
                  </a:cubicBezTo>
                  <a:lnTo>
                    <a:pt x="912728" y="613558"/>
                  </a:lnTo>
                  <a:cubicBezTo>
                    <a:pt x="845180" y="613558"/>
                    <a:pt x="780800" y="644204"/>
                    <a:pt x="737849" y="696370"/>
                  </a:cubicBezTo>
                  <a:lnTo>
                    <a:pt x="728778" y="705045"/>
                  </a:lnTo>
                  <a:lnTo>
                    <a:pt x="718050" y="718047"/>
                  </a:lnTo>
                  <a:cubicBezTo>
                    <a:pt x="641932" y="794165"/>
                    <a:pt x="536776" y="841245"/>
                    <a:pt x="420624" y="841245"/>
                  </a:cubicBezTo>
                  <a:cubicBezTo>
                    <a:pt x="188320" y="841245"/>
                    <a:pt x="0" y="652925"/>
                    <a:pt x="0" y="420621"/>
                  </a:cubicBezTo>
                  <a:cubicBezTo>
                    <a:pt x="0" y="217355"/>
                    <a:pt x="144183" y="47765"/>
                    <a:pt x="335854" y="8543"/>
                  </a:cubicBezTo>
                  <a:close/>
                </a:path>
              </a:pathLst>
            </a:custGeom>
            <a:solidFill>
              <a:schemeClr val="accent4"/>
            </a:solidFill>
            <a:ln w="12700">
              <a:miter lim="400000"/>
            </a:ln>
          </p:spPr>
          <p:txBody>
            <a:bodyPr lIns="28575" tIns="28575" rIns="28575" bIns="28575" anchor="ctr"/>
            <a:lstStyle/>
            <a:p>
              <a:endParaRPr sz="2250">
                <a:solidFill>
                  <a:srgbClr val="FFFFFF"/>
                </a:solidFill>
              </a:endParaRPr>
            </a:p>
          </p:txBody>
        </p:sp>
        <p:sp>
          <p:nvSpPr>
            <p:cNvPr id="18" name="Circle">
              <a:extLst>
                <a:ext uri="{FF2B5EF4-FFF2-40B4-BE49-F238E27FC236}">
                  <a16:creationId xmlns:a16="http://schemas.microsoft.com/office/drawing/2014/main" id="{1B1AB0A5-3437-4C4F-ACC9-929A58871405}"/>
                </a:ext>
              </a:extLst>
            </p:cNvPr>
            <p:cNvSpPr/>
            <p:nvPr/>
          </p:nvSpPr>
          <p:spPr>
            <a:xfrm>
              <a:off x="867485" y="1738472"/>
              <a:ext cx="653341" cy="615780"/>
            </a:xfrm>
            <a:prstGeom prst="ellipse">
              <a:avLst/>
            </a:prstGeom>
            <a:solidFill>
              <a:schemeClr val="bg1"/>
            </a:solidFill>
            <a:ln w="12700">
              <a:noFill/>
              <a:miter lim="400000"/>
            </a:ln>
            <a:effectLst/>
          </p:spPr>
          <p:txBody>
            <a:bodyPr lIns="28575" tIns="28575" rIns="28575" bIns="28575" anchor="ctr"/>
            <a:lstStyle/>
            <a:p>
              <a:pPr>
                <a:defRPr sz="3000">
                  <a:solidFill>
                    <a:srgbClr val="FFFFFF"/>
                  </a:solidFill>
                </a:defRPr>
              </a:pPr>
              <a:endParaRPr sz="2250">
                <a:solidFill>
                  <a:srgbClr val="FFFFFF"/>
                </a:solidFill>
              </a:endParaRPr>
            </a:p>
          </p:txBody>
        </p:sp>
        <p:sp>
          <p:nvSpPr>
            <p:cNvPr id="19" name="TextBox 18">
              <a:extLst>
                <a:ext uri="{FF2B5EF4-FFF2-40B4-BE49-F238E27FC236}">
                  <a16:creationId xmlns:a16="http://schemas.microsoft.com/office/drawing/2014/main" id="{04245753-DEED-41EF-863E-A41E91EF690D}"/>
                </a:ext>
              </a:extLst>
            </p:cNvPr>
            <p:cNvSpPr txBox="1"/>
            <p:nvPr/>
          </p:nvSpPr>
          <p:spPr>
            <a:xfrm>
              <a:off x="1634580" y="1644177"/>
              <a:ext cx="1095664" cy="590110"/>
            </a:xfrm>
            <a:prstGeom prst="rect">
              <a:avLst/>
            </a:prstGeom>
            <a:noFill/>
          </p:spPr>
          <p:txBody>
            <a:bodyPr wrap="square" lIns="0" rIns="0" rtlCol="0" anchor="ctr">
              <a:spAutoFit/>
            </a:bodyPr>
            <a:lstStyle/>
            <a:p>
              <a:r>
                <a:rPr lang="en-US" noProof="1">
                  <a:solidFill>
                    <a:schemeClr val="bg1"/>
                  </a:solidFill>
                  <a:latin typeface="Arial" panose="020B0604020202020204" pitchFamily="34" charset="0"/>
                  <a:cs typeface="Arial" panose="020B0604020202020204" pitchFamily="34" charset="0"/>
                </a:rPr>
                <a:t>Proportion of the country that is protected</a:t>
              </a:r>
            </a:p>
          </p:txBody>
        </p:sp>
      </p:grpSp>
      <p:grpSp>
        <p:nvGrpSpPr>
          <p:cNvPr id="28" name="Group 27"/>
          <p:cNvGrpSpPr/>
          <p:nvPr/>
        </p:nvGrpSpPr>
        <p:grpSpPr>
          <a:xfrm>
            <a:off x="6330246" y="4045365"/>
            <a:ext cx="3405296" cy="1520863"/>
            <a:chOff x="762000" y="1594680"/>
            <a:chExt cx="2081999" cy="972000"/>
          </a:xfrm>
        </p:grpSpPr>
        <p:sp>
          <p:nvSpPr>
            <p:cNvPr id="29" name="Freeform: Shape 76">
              <a:extLst>
                <a:ext uri="{FF2B5EF4-FFF2-40B4-BE49-F238E27FC236}">
                  <a16:creationId xmlns:a16="http://schemas.microsoft.com/office/drawing/2014/main" id="{F066F05E-DE35-40D7-A657-2C2EADDFEEBD}"/>
                </a:ext>
              </a:extLst>
            </p:cNvPr>
            <p:cNvSpPr/>
            <p:nvPr/>
          </p:nvSpPr>
          <p:spPr>
            <a:xfrm>
              <a:off x="762000" y="1594680"/>
              <a:ext cx="2081999" cy="972000"/>
            </a:xfrm>
            <a:custGeom>
              <a:avLst/>
              <a:gdLst>
                <a:gd name="connsiteX0" fmla="*/ 420594 w 1995635"/>
                <a:gd name="connsiteY0" fmla="*/ 0 h 841245"/>
                <a:gd name="connsiteX1" fmla="*/ 1872946 w 1995635"/>
                <a:gd name="connsiteY1" fmla="*/ 0 h 841245"/>
                <a:gd name="connsiteX2" fmla="*/ 1920561 w 1995635"/>
                <a:gd name="connsiteY2" fmla="*/ 9682 h 841245"/>
                <a:gd name="connsiteX3" fmla="*/ 1995635 w 1995635"/>
                <a:gd name="connsiteY3" fmla="*/ 122702 h 841245"/>
                <a:gd name="connsiteX4" fmla="*/ 1995635 w 1995635"/>
                <a:gd name="connsiteY4" fmla="*/ 490854 h 841245"/>
                <a:gd name="connsiteX5" fmla="*/ 1872931 w 1995635"/>
                <a:gd name="connsiteY5" fmla="*/ 613558 h 841245"/>
                <a:gd name="connsiteX6" fmla="*/ 912728 w 1995635"/>
                <a:gd name="connsiteY6" fmla="*/ 613558 h 841245"/>
                <a:gd name="connsiteX7" fmla="*/ 737849 w 1995635"/>
                <a:gd name="connsiteY7" fmla="*/ 696370 h 841245"/>
                <a:gd name="connsiteX8" fmla="*/ 728778 w 1995635"/>
                <a:gd name="connsiteY8" fmla="*/ 705045 h 841245"/>
                <a:gd name="connsiteX9" fmla="*/ 718050 w 1995635"/>
                <a:gd name="connsiteY9" fmla="*/ 718047 h 841245"/>
                <a:gd name="connsiteX10" fmla="*/ 420624 w 1995635"/>
                <a:gd name="connsiteY10" fmla="*/ 841245 h 841245"/>
                <a:gd name="connsiteX11" fmla="*/ 0 w 1995635"/>
                <a:gd name="connsiteY11" fmla="*/ 420621 h 841245"/>
                <a:gd name="connsiteX12" fmla="*/ 335854 w 1995635"/>
                <a:gd name="connsiteY12" fmla="*/ 8543 h 84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5635" h="841245">
                  <a:moveTo>
                    <a:pt x="420594" y="0"/>
                  </a:moveTo>
                  <a:lnTo>
                    <a:pt x="1872946" y="0"/>
                  </a:lnTo>
                  <a:lnTo>
                    <a:pt x="1920561" y="9682"/>
                  </a:lnTo>
                  <a:cubicBezTo>
                    <a:pt x="1964558" y="28379"/>
                    <a:pt x="1995635" y="72100"/>
                    <a:pt x="1995635" y="122702"/>
                  </a:cubicBezTo>
                  <a:lnTo>
                    <a:pt x="1995635" y="490854"/>
                  </a:lnTo>
                  <a:cubicBezTo>
                    <a:pt x="1995635" y="558323"/>
                    <a:pt x="1940386" y="613558"/>
                    <a:pt x="1872931" y="613558"/>
                  </a:cubicBezTo>
                  <a:lnTo>
                    <a:pt x="912728" y="613558"/>
                  </a:lnTo>
                  <a:cubicBezTo>
                    <a:pt x="845180" y="613558"/>
                    <a:pt x="780800" y="644204"/>
                    <a:pt x="737849" y="696370"/>
                  </a:cubicBezTo>
                  <a:lnTo>
                    <a:pt x="728778" y="705045"/>
                  </a:lnTo>
                  <a:lnTo>
                    <a:pt x="718050" y="718047"/>
                  </a:lnTo>
                  <a:cubicBezTo>
                    <a:pt x="641932" y="794165"/>
                    <a:pt x="536776" y="841245"/>
                    <a:pt x="420624" y="841245"/>
                  </a:cubicBezTo>
                  <a:cubicBezTo>
                    <a:pt x="188320" y="841245"/>
                    <a:pt x="0" y="652925"/>
                    <a:pt x="0" y="420621"/>
                  </a:cubicBezTo>
                  <a:cubicBezTo>
                    <a:pt x="0" y="217355"/>
                    <a:pt x="144183" y="47765"/>
                    <a:pt x="335854" y="8543"/>
                  </a:cubicBezTo>
                  <a:close/>
                </a:path>
              </a:pathLst>
            </a:custGeom>
            <a:solidFill>
              <a:schemeClr val="accent1"/>
            </a:solidFill>
            <a:ln w="12700">
              <a:miter lim="400000"/>
            </a:ln>
          </p:spPr>
          <p:txBody>
            <a:bodyPr lIns="28575" tIns="28575" rIns="28575" bIns="28575" anchor="ctr"/>
            <a:lstStyle/>
            <a:p>
              <a:endParaRPr sz="2250">
                <a:solidFill>
                  <a:srgbClr val="FFFFFF"/>
                </a:solidFill>
              </a:endParaRPr>
            </a:p>
          </p:txBody>
        </p:sp>
        <p:sp>
          <p:nvSpPr>
            <p:cNvPr id="30" name="Circle">
              <a:extLst>
                <a:ext uri="{FF2B5EF4-FFF2-40B4-BE49-F238E27FC236}">
                  <a16:creationId xmlns:a16="http://schemas.microsoft.com/office/drawing/2014/main" id="{1B1AB0A5-3437-4C4F-ACC9-929A58871405}"/>
                </a:ext>
              </a:extLst>
            </p:cNvPr>
            <p:cNvSpPr/>
            <p:nvPr/>
          </p:nvSpPr>
          <p:spPr>
            <a:xfrm>
              <a:off x="867485" y="1738472"/>
              <a:ext cx="653341" cy="615780"/>
            </a:xfrm>
            <a:prstGeom prst="ellipse">
              <a:avLst/>
            </a:prstGeom>
            <a:solidFill>
              <a:schemeClr val="bg1"/>
            </a:solidFill>
            <a:ln w="12700">
              <a:noFill/>
              <a:miter lim="400000"/>
            </a:ln>
            <a:effectLst/>
          </p:spPr>
          <p:txBody>
            <a:bodyPr lIns="28575" tIns="28575" rIns="28575" bIns="28575" anchor="ctr"/>
            <a:lstStyle/>
            <a:p>
              <a:pPr>
                <a:defRPr sz="3000">
                  <a:solidFill>
                    <a:srgbClr val="FFFFFF"/>
                  </a:solidFill>
                </a:defRPr>
              </a:pPr>
              <a:endParaRPr sz="2250">
                <a:solidFill>
                  <a:srgbClr val="FFFFFF"/>
                </a:solidFill>
              </a:endParaRPr>
            </a:p>
          </p:txBody>
        </p:sp>
        <p:sp>
          <p:nvSpPr>
            <p:cNvPr id="31" name="TextBox 30">
              <a:extLst>
                <a:ext uri="{FF2B5EF4-FFF2-40B4-BE49-F238E27FC236}">
                  <a16:creationId xmlns:a16="http://schemas.microsoft.com/office/drawing/2014/main" id="{04245753-DEED-41EF-863E-A41E91EF690D}"/>
                </a:ext>
              </a:extLst>
            </p:cNvPr>
            <p:cNvSpPr txBox="1"/>
            <p:nvPr/>
          </p:nvSpPr>
          <p:spPr>
            <a:xfrm>
              <a:off x="1634580" y="1668527"/>
              <a:ext cx="1095664" cy="590110"/>
            </a:xfrm>
            <a:prstGeom prst="rect">
              <a:avLst/>
            </a:prstGeom>
            <a:noFill/>
          </p:spPr>
          <p:txBody>
            <a:bodyPr wrap="square" lIns="0" rIns="0" rtlCol="0" anchor="ctr">
              <a:spAutoFit/>
            </a:bodyPr>
            <a:lstStyle/>
            <a:p>
              <a:r>
                <a:rPr lang="en-US" noProof="1">
                  <a:solidFill>
                    <a:schemeClr val="bg1"/>
                  </a:solidFill>
                  <a:latin typeface="Arial" panose="020B0604020202020204" pitchFamily="34" charset="0"/>
                  <a:cs typeface="Arial" panose="020B0604020202020204" pitchFamily="34" charset="0"/>
                </a:rPr>
                <a:t>Composition of the protected area estate </a:t>
              </a:r>
            </a:p>
          </p:txBody>
        </p:sp>
      </p:grpSp>
      <p:sp>
        <p:nvSpPr>
          <p:cNvPr id="33" name="Content Placeholder 2"/>
          <p:cNvSpPr txBox="1">
            <a:spLocks/>
          </p:cNvSpPr>
          <p:nvPr/>
        </p:nvSpPr>
        <p:spPr>
          <a:xfrm>
            <a:off x="112746" y="722735"/>
            <a:ext cx="11863354" cy="10905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100" dirty="0"/>
              <a:t>By presenting information in a consistent, standardised accounting format, accounts can yield a range of indicators that can be applied in decision-making. Key indicators are:</a:t>
            </a:r>
            <a:endParaRPr lang="en-ZA" sz="2100" dirty="0"/>
          </a:p>
        </p:txBody>
      </p:sp>
      <p:grpSp>
        <p:nvGrpSpPr>
          <p:cNvPr id="4" name="Group 3"/>
          <p:cNvGrpSpPr>
            <a:grpSpLocks noChangeAspect="1"/>
          </p:cNvGrpSpPr>
          <p:nvPr/>
        </p:nvGrpSpPr>
        <p:grpSpPr>
          <a:xfrm>
            <a:off x="2792185" y="2274408"/>
            <a:ext cx="498475" cy="713563"/>
            <a:chOff x="1068599" y="2292008"/>
            <a:chExt cx="776288" cy="1111250"/>
          </a:xfrm>
          <a:solidFill>
            <a:schemeClr val="accent3">
              <a:lumMod val="75000"/>
            </a:schemeClr>
          </a:solidFill>
        </p:grpSpPr>
        <p:sp>
          <p:nvSpPr>
            <p:cNvPr id="34" name="Freeform 6"/>
            <p:cNvSpPr>
              <a:spLocks/>
            </p:cNvSpPr>
            <p:nvPr/>
          </p:nvSpPr>
          <p:spPr bwMode="auto">
            <a:xfrm>
              <a:off x="1068599" y="2580933"/>
              <a:ext cx="381000" cy="822325"/>
            </a:xfrm>
            <a:custGeom>
              <a:avLst/>
              <a:gdLst/>
              <a:ahLst/>
              <a:cxnLst>
                <a:cxn ang="0">
                  <a:pos x="94" y="0"/>
                </a:cxn>
                <a:cxn ang="0">
                  <a:pos x="77" y="25"/>
                </a:cxn>
                <a:cxn ang="0">
                  <a:pos x="42" y="92"/>
                </a:cxn>
                <a:cxn ang="0">
                  <a:pos x="33" y="113"/>
                </a:cxn>
                <a:cxn ang="0">
                  <a:pos x="23" y="136"/>
                </a:cxn>
                <a:cxn ang="0">
                  <a:pos x="15" y="159"/>
                </a:cxn>
                <a:cxn ang="0">
                  <a:pos x="9" y="182"/>
                </a:cxn>
                <a:cxn ang="0">
                  <a:pos x="4" y="207"/>
                </a:cxn>
                <a:cxn ang="0">
                  <a:pos x="0" y="232"/>
                </a:cxn>
                <a:cxn ang="0">
                  <a:pos x="0" y="257"/>
                </a:cxn>
                <a:cxn ang="0">
                  <a:pos x="0" y="280"/>
                </a:cxn>
                <a:cxn ang="0">
                  <a:pos x="4" y="300"/>
                </a:cxn>
                <a:cxn ang="0">
                  <a:pos x="9" y="317"/>
                </a:cxn>
                <a:cxn ang="0">
                  <a:pos x="17" y="334"/>
                </a:cxn>
                <a:cxn ang="0">
                  <a:pos x="25" y="351"/>
                </a:cxn>
                <a:cxn ang="0">
                  <a:pos x="34" y="369"/>
                </a:cxn>
                <a:cxn ang="0">
                  <a:pos x="46" y="384"/>
                </a:cxn>
                <a:cxn ang="0">
                  <a:pos x="57" y="399"/>
                </a:cxn>
                <a:cxn ang="0">
                  <a:pos x="69" y="415"/>
                </a:cxn>
                <a:cxn ang="0">
                  <a:pos x="94" y="440"/>
                </a:cxn>
                <a:cxn ang="0">
                  <a:pos x="119" y="463"/>
                </a:cxn>
                <a:cxn ang="0">
                  <a:pos x="140" y="482"/>
                </a:cxn>
                <a:cxn ang="0">
                  <a:pos x="157" y="495"/>
                </a:cxn>
                <a:cxn ang="0">
                  <a:pos x="150" y="445"/>
                </a:cxn>
                <a:cxn ang="0">
                  <a:pos x="142" y="394"/>
                </a:cxn>
                <a:cxn ang="0">
                  <a:pos x="138" y="340"/>
                </a:cxn>
                <a:cxn ang="0">
                  <a:pos x="132" y="288"/>
                </a:cxn>
                <a:cxn ang="0">
                  <a:pos x="129" y="238"/>
                </a:cxn>
                <a:cxn ang="0">
                  <a:pos x="121" y="190"/>
                </a:cxn>
                <a:cxn ang="0">
                  <a:pos x="117" y="169"/>
                </a:cxn>
                <a:cxn ang="0">
                  <a:pos x="113" y="148"/>
                </a:cxn>
                <a:cxn ang="0">
                  <a:pos x="107" y="131"/>
                </a:cxn>
                <a:cxn ang="0">
                  <a:pos x="102" y="113"/>
                </a:cxn>
                <a:cxn ang="0">
                  <a:pos x="121" y="156"/>
                </a:cxn>
                <a:cxn ang="0">
                  <a:pos x="136" y="196"/>
                </a:cxn>
                <a:cxn ang="0">
                  <a:pos x="150" y="240"/>
                </a:cxn>
                <a:cxn ang="0">
                  <a:pos x="159" y="286"/>
                </a:cxn>
                <a:cxn ang="0">
                  <a:pos x="165" y="336"/>
                </a:cxn>
                <a:cxn ang="0">
                  <a:pos x="169" y="390"/>
                </a:cxn>
                <a:cxn ang="0">
                  <a:pos x="171" y="449"/>
                </a:cxn>
                <a:cxn ang="0">
                  <a:pos x="167" y="518"/>
                </a:cxn>
                <a:cxn ang="0">
                  <a:pos x="171" y="513"/>
                </a:cxn>
                <a:cxn ang="0">
                  <a:pos x="180" y="495"/>
                </a:cxn>
                <a:cxn ang="0">
                  <a:pos x="194" y="468"/>
                </a:cxn>
                <a:cxn ang="0">
                  <a:pos x="209" y="434"/>
                </a:cxn>
                <a:cxn ang="0">
                  <a:pos x="217" y="415"/>
                </a:cxn>
                <a:cxn ang="0">
                  <a:pos x="223" y="394"/>
                </a:cxn>
                <a:cxn ang="0">
                  <a:pos x="228" y="371"/>
                </a:cxn>
                <a:cxn ang="0">
                  <a:pos x="234" y="348"/>
                </a:cxn>
                <a:cxn ang="0">
                  <a:pos x="238" y="324"/>
                </a:cxn>
                <a:cxn ang="0">
                  <a:pos x="240" y="301"/>
                </a:cxn>
                <a:cxn ang="0">
                  <a:pos x="240" y="276"/>
                </a:cxn>
                <a:cxn ang="0">
                  <a:pos x="238" y="253"/>
                </a:cxn>
                <a:cxn ang="0">
                  <a:pos x="234" y="228"/>
                </a:cxn>
                <a:cxn ang="0">
                  <a:pos x="228" y="205"/>
                </a:cxn>
                <a:cxn ang="0">
                  <a:pos x="219" y="182"/>
                </a:cxn>
                <a:cxn ang="0">
                  <a:pos x="209" y="159"/>
                </a:cxn>
                <a:cxn ang="0">
                  <a:pos x="198" y="136"/>
                </a:cxn>
                <a:cxn ang="0">
                  <a:pos x="186" y="115"/>
                </a:cxn>
                <a:cxn ang="0">
                  <a:pos x="173" y="96"/>
                </a:cxn>
                <a:cxn ang="0">
                  <a:pos x="161" y="79"/>
                </a:cxn>
                <a:cxn ang="0">
                  <a:pos x="113" y="21"/>
                </a:cxn>
                <a:cxn ang="0">
                  <a:pos x="94" y="0"/>
                </a:cxn>
              </a:cxnLst>
              <a:rect l="0" t="0" r="r" b="b"/>
              <a:pathLst>
                <a:path w="240" h="518">
                  <a:moveTo>
                    <a:pt x="94" y="0"/>
                  </a:moveTo>
                  <a:lnTo>
                    <a:pt x="77" y="25"/>
                  </a:lnTo>
                  <a:lnTo>
                    <a:pt x="42" y="92"/>
                  </a:lnTo>
                  <a:lnTo>
                    <a:pt x="33" y="113"/>
                  </a:lnTo>
                  <a:lnTo>
                    <a:pt x="23" y="136"/>
                  </a:lnTo>
                  <a:lnTo>
                    <a:pt x="15" y="159"/>
                  </a:lnTo>
                  <a:lnTo>
                    <a:pt x="9" y="182"/>
                  </a:lnTo>
                  <a:lnTo>
                    <a:pt x="4" y="207"/>
                  </a:lnTo>
                  <a:lnTo>
                    <a:pt x="0" y="232"/>
                  </a:lnTo>
                  <a:lnTo>
                    <a:pt x="0" y="257"/>
                  </a:lnTo>
                  <a:lnTo>
                    <a:pt x="0" y="280"/>
                  </a:lnTo>
                  <a:lnTo>
                    <a:pt x="4" y="300"/>
                  </a:lnTo>
                  <a:lnTo>
                    <a:pt x="9" y="317"/>
                  </a:lnTo>
                  <a:lnTo>
                    <a:pt x="17" y="334"/>
                  </a:lnTo>
                  <a:lnTo>
                    <a:pt x="25" y="351"/>
                  </a:lnTo>
                  <a:lnTo>
                    <a:pt x="34" y="369"/>
                  </a:lnTo>
                  <a:lnTo>
                    <a:pt x="46" y="384"/>
                  </a:lnTo>
                  <a:lnTo>
                    <a:pt x="57" y="399"/>
                  </a:lnTo>
                  <a:lnTo>
                    <a:pt x="69" y="415"/>
                  </a:lnTo>
                  <a:lnTo>
                    <a:pt x="94" y="440"/>
                  </a:lnTo>
                  <a:lnTo>
                    <a:pt x="119" y="463"/>
                  </a:lnTo>
                  <a:lnTo>
                    <a:pt x="140" y="482"/>
                  </a:lnTo>
                  <a:lnTo>
                    <a:pt x="157" y="495"/>
                  </a:lnTo>
                  <a:lnTo>
                    <a:pt x="150" y="445"/>
                  </a:lnTo>
                  <a:lnTo>
                    <a:pt x="142" y="394"/>
                  </a:lnTo>
                  <a:lnTo>
                    <a:pt x="138" y="340"/>
                  </a:lnTo>
                  <a:lnTo>
                    <a:pt x="132" y="288"/>
                  </a:lnTo>
                  <a:lnTo>
                    <a:pt x="129" y="238"/>
                  </a:lnTo>
                  <a:lnTo>
                    <a:pt x="121" y="190"/>
                  </a:lnTo>
                  <a:lnTo>
                    <a:pt x="117" y="169"/>
                  </a:lnTo>
                  <a:lnTo>
                    <a:pt x="113" y="148"/>
                  </a:lnTo>
                  <a:lnTo>
                    <a:pt x="107" y="131"/>
                  </a:lnTo>
                  <a:lnTo>
                    <a:pt x="102" y="113"/>
                  </a:lnTo>
                  <a:lnTo>
                    <a:pt x="121" y="156"/>
                  </a:lnTo>
                  <a:lnTo>
                    <a:pt x="136" y="196"/>
                  </a:lnTo>
                  <a:lnTo>
                    <a:pt x="150" y="240"/>
                  </a:lnTo>
                  <a:lnTo>
                    <a:pt x="159" y="286"/>
                  </a:lnTo>
                  <a:lnTo>
                    <a:pt x="165" y="336"/>
                  </a:lnTo>
                  <a:lnTo>
                    <a:pt x="169" y="390"/>
                  </a:lnTo>
                  <a:lnTo>
                    <a:pt x="171" y="449"/>
                  </a:lnTo>
                  <a:lnTo>
                    <a:pt x="167" y="518"/>
                  </a:lnTo>
                  <a:lnTo>
                    <a:pt x="171" y="513"/>
                  </a:lnTo>
                  <a:lnTo>
                    <a:pt x="180" y="495"/>
                  </a:lnTo>
                  <a:lnTo>
                    <a:pt x="194" y="468"/>
                  </a:lnTo>
                  <a:lnTo>
                    <a:pt x="209" y="434"/>
                  </a:lnTo>
                  <a:lnTo>
                    <a:pt x="217" y="415"/>
                  </a:lnTo>
                  <a:lnTo>
                    <a:pt x="223" y="394"/>
                  </a:lnTo>
                  <a:lnTo>
                    <a:pt x="228" y="371"/>
                  </a:lnTo>
                  <a:lnTo>
                    <a:pt x="234" y="348"/>
                  </a:lnTo>
                  <a:lnTo>
                    <a:pt x="238" y="324"/>
                  </a:lnTo>
                  <a:lnTo>
                    <a:pt x="240" y="301"/>
                  </a:lnTo>
                  <a:lnTo>
                    <a:pt x="240" y="276"/>
                  </a:lnTo>
                  <a:lnTo>
                    <a:pt x="238" y="253"/>
                  </a:lnTo>
                  <a:lnTo>
                    <a:pt x="234" y="228"/>
                  </a:lnTo>
                  <a:lnTo>
                    <a:pt x="228" y="205"/>
                  </a:lnTo>
                  <a:lnTo>
                    <a:pt x="219" y="182"/>
                  </a:lnTo>
                  <a:lnTo>
                    <a:pt x="209" y="159"/>
                  </a:lnTo>
                  <a:lnTo>
                    <a:pt x="198" y="136"/>
                  </a:lnTo>
                  <a:lnTo>
                    <a:pt x="186" y="115"/>
                  </a:lnTo>
                  <a:lnTo>
                    <a:pt x="173" y="96"/>
                  </a:lnTo>
                  <a:lnTo>
                    <a:pt x="161" y="79"/>
                  </a:lnTo>
                  <a:lnTo>
                    <a:pt x="113" y="21"/>
                  </a:lnTo>
                  <a:lnTo>
                    <a:pt x="9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ZA"/>
            </a:p>
          </p:txBody>
        </p:sp>
        <p:sp>
          <p:nvSpPr>
            <p:cNvPr id="35" name="Freeform 8"/>
            <p:cNvSpPr>
              <a:spLocks/>
            </p:cNvSpPr>
            <p:nvPr/>
          </p:nvSpPr>
          <p:spPr bwMode="auto">
            <a:xfrm>
              <a:off x="1346412" y="2292008"/>
              <a:ext cx="498475" cy="1044575"/>
            </a:xfrm>
            <a:custGeom>
              <a:avLst/>
              <a:gdLst/>
              <a:ahLst/>
              <a:cxnLst>
                <a:cxn ang="0">
                  <a:pos x="312" y="259"/>
                </a:cxn>
                <a:cxn ang="0">
                  <a:pos x="309" y="234"/>
                </a:cxn>
                <a:cxn ang="0">
                  <a:pos x="305" y="207"/>
                </a:cxn>
                <a:cxn ang="0">
                  <a:pos x="301" y="184"/>
                </a:cxn>
                <a:cxn ang="0">
                  <a:pos x="295" y="159"/>
                </a:cxn>
                <a:cxn ang="0">
                  <a:pos x="280" y="99"/>
                </a:cxn>
                <a:cxn ang="0">
                  <a:pos x="264" y="48"/>
                </a:cxn>
                <a:cxn ang="0">
                  <a:pos x="253" y="11"/>
                </a:cxn>
                <a:cxn ang="0">
                  <a:pos x="249" y="0"/>
                </a:cxn>
                <a:cxn ang="0">
                  <a:pos x="241" y="5"/>
                </a:cxn>
                <a:cxn ang="0">
                  <a:pos x="222" y="23"/>
                </a:cxn>
                <a:cxn ang="0">
                  <a:pos x="193" y="48"/>
                </a:cxn>
                <a:cxn ang="0">
                  <a:pos x="159" y="74"/>
                </a:cxn>
                <a:cxn ang="0">
                  <a:pos x="138" y="94"/>
                </a:cxn>
                <a:cxn ang="0">
                  <a:pos x="115" y="113"/>
                </a:cxn>
                <a:cxn ang="0">
                  <a:pos x="84" y="146"/>
                </a:cxn>
                <a:cxn ang="0">
                  <a:pos x="51" y="180"/>
                </a:cxn>
                <a:cxn ang="0">
                  <a:pos x="38" y="199"/>
                </a:cxn>
                <a:cxn ang="0">
                  <a:pos x="25" y="220"/>
                </a:cxn>
                <a:cxn ang="0">
                  <a:pos x="11" y="240"/>
                </a:cxn>
                <a:cxn ang="0">
                  <a:pos x="0" y="263"/>
                </a:cxn>
                <a:cxn ang="0">
                  <a:pos x="21" y="293"/>
                </a:cxn>
                <a:cxn ang="0">
                  <a:pos x="42" y="328"/>
                </a:cxn>
                <a:cxn ang="0">
                  <a:pos x="51" y="345"/>
                </a:cxn>
                <a:cxn ang="0">
                  <a:pos x="59" y="364"/>
                </a:cxn>
                <a:cxn ang="0">
                  <a:pos x="65" y="384"/>
                </a:cxn>
                <a:cxn ang="0">
                  <a:pos x="71" y="403"/>
                </a:cxn>
                <a:cxn ang="0">
                  <a:pos x="84" y="368"/>
                </a:cxn>
                <a:cxn ang="0">
                  <a:pos x="97" y="334"/>
                </a:cxn>
                <a:cxn ang="0">
                  <a:pos x="113" y="301"/>
                </a:cxn>
                <a:cxn ang="0">
                  <a:pos x="130" y="270"/>
                </a:cxn>
                <a:cxn ang="0">
                  <a:pos x="147" y="240"/>
                </a:cxn>
                <a:cxn ang="0">
                  <a:pos x="165" y="211"/>
                </a:cxn>
                <a:cxn ang="0">
                  <a:pos x="184" y="182"/>
                </a:cxn>
                <a:cxn ang="0">
                  <a:pos x="205" y="153"/>
                </a:cxn>
                <a:cxn ang="0">
                  <a:pos x="193" y="174"/>
                </a:cxn>
                <a:cxn ang="0">
                  <a:pos x="182" y="197"/>
                </a:cxn>
                <a:cxn ang="0">
                  <a:pos x="170" y="224"/>
                </a:cxn>
                <a:cxn ang="0">
                  <a:pos x="159" y="251"/>
                </a:cxn>
                <a:cxn ang="0">
                  <a:pos x="138" y="314"/>
                </a:cxn>
                <a:cxn ang="0">
                  <a:pos x="119" y="382"/>
                </a:cxn>
                <a:cxn ang="0">
                  <a:pos x="99" y="453"/>
                </a:cxn>
                <a:cxn ang="0">
                  <a:pos x="80" y="524"/>
                </a:cxn>
                <a:cxn ang="0">
                  <a:pos x="57" y="593"/>
                </a:cxn>
                <a:cxn ang="0">
                  <a:pos x="34" y="658"/>
                </a:cxn>
                <a:cxn ang="0">
                  <a:pos x="61" y="645"/>
                </a:cxn>
                <a:cxn ang="0">
                  <a:pos x="94" y="624"/>
                </a:cxn>
                <a:cxn ang="0">
                  <a:pos x="132" y="599"/>
                </a:cxn>
                <a:cxn ang="0">
                  <a:pos x="172" y="570"/>
                </a:cxn>
                <a:cxn ang="0">
                  <a:pos x="193" y="553"/>
                </a:cxn>
                <a:cxn ang="0">
                  <a:pos x="213" y="535"/>
                </a:cxn>
                <a:cxn ang="0">
                  <a:pos x="230" y="516"/>
                </a:cxn>
                <a:cxn ang="0">
                  <a:pos x="247" y="497"/>
                </a:cxn>
                <a:cxn ang="0">
                  <a:pos x="263" y="476"/>
                </a:cxn>
                <a:cxn ang="0">
                  <a:pos x="278" y="453"/>
                </a:cxn>
                <a:cxn ang="0">
                  <a:pos x="289" y="432"/>
                </a:cxn>
                <a:cxn ang="0">
                  <a:pos x="299" y="407"/>
                </a:cxn>
                <a:cxn ang="0">
                  <a:pos x="303" y="389"/>
                </a:cxn>
                <a:cxn ang="0">
                  <a:pos x="307" y="370"/>
                </a:cxn>
                <a:cxn ang="0">
                  <a:pos x="311" y="353"/>
                </a:cxn>
                <a:cxn ang="0">
                  <a:pos x="312" y="334"/>
                </a:cxn>
                <a:cxn ang="0">
                  <a:pos x="314" y="297"/>
                </a:cxn>
                <a:cxn ang="0">
                  <a:pos x="312" y="259"/>
                </a:cxn>
              </a:cxnLst>
              <a:rect l="0" t="0" r="r" b="b"/>
              <a:pathLst>
                <a:path w="314" h="658">
                  <a:moveTo>
                    <a:pt x="312" y="259"/>
                  </a:moveTo>
                  <a:lnTo>
                    <a:pt x="309" y="234"/>
                  </a:lnTo>
                  <a:lnTo>
                    <a:pt x="305" y="207"/>
                  </a:lnTo>
                  <a:lnTo>
                    <a:pt x="301" y="184"/>
                  </a:lnTo>
                  <a:lnTo>
                    <a:pt x="295" y="159"/>
                  </a:lnTo>
                  <a:lnTo>
                    <a:pt x="280" y="99"/>
                  </a:lnTo>
                  <a:lnTo>
                    <a:pt x="264" y="48"/>
                  </a:lnTo>
                  <a:lnTo>
                    <a:pt x="253" y="11"/>
                  </a:lnTo>
                  <a:lnTo>
                    <a:pt x="249" y="0"/>
                  </a:lnTo>
                  <a:lnTo>
                    <a:pt x="241" y="5"/>
                  </a:lnTo>
                  <a:lnTo>
                    <a:pt x="222" y="23"/>
                  </a:lnTo>
                  <a:lnTo>
                    <a:pt x="193" y="48"/>
                  </a:lnTo>
                  <a:lnTo>
                    <a:pt x="159" y="74"/>
                  </a:lnTo>
                  <a:lnTo>
                    <a:pt x="138" y="94"/>
                  </a:lnTo>
                  <a:lnTo>
                    <a:pt x="115" y="113"/>
                  </a:lnTo>
                  <a:lnTo>
                    <a:pt x="84" y="146"/>
                  </a:lnTo>
                  <a:lnTo>
                    <a:pt x="51" y="180"/>
                  </a:lnTo>
                  <a:lnTo>
                    <a:pt x="38" y="199"/>
                  </a:lnTo>
                  <a:lnTo>
                    <a:pt x="25" y="220"/>
                  </a:lnTo>
                  <a:lnTo>
                    <a:pt x="11" y="240"/>
                  </a:lnTo>
                  <a:lnTo>
                    <a:pt x="0" y="263"/>
                  </a:lnTo>
                  <a:lnTo>
                    <a:pt x="21" y="293"/>
                  </a:lnTo>
                  <a:lnTo>
                    <a:pt x="42" y="328"/>
                  </a:lnTo>
                  <a:lnTo>
                    <a:pt x="51" y="345"/>
                  </a:lnTo>
                  <a:lnTo>
                    <a:pt x="59" y="364"/>
                  </a:lnTo>
                  <a:lnTo>
                    <a:pt x="65" y="384"/>
                  </a:lnTo>
                  <a:lnTo>
                    <a:pt x="71" y="403"/>
                  </a:lnTo>
                  <a:lnTo>
                    <a:pt x="84" y="368"/>
                  </a:lnTo>
                  <a:lnTo>
                    <a:pt x="97" y="334"/>
                  </a:lnTo>
                  <a:lnTo>
                    <a:pt x="113" y="301"/>
                  </a:lnTo>
                  <a:lnTo>
                    <a:pt x="130" y="270"/>
                  </a:lnTo>
                  <a:lnTo>
                    <a:pt x="147" y="240"/>
                  </a:lnTo>
                  <a:lnTo>
                    <a:pt x="165" y="211"/>
                  </a:lnTo>
                  <a:lnTo>
                    <a:pt x="184" y="182"/>
                  </a:lnTo>
                  <a:lnTo>
                    <a:pt x="205" y="153"/>
                  </a:lnTo>
                  <a:lnTo>
                    <a:pt x="193" y="174"/>
                  </a:lnTo>
                  <a:lnTo>
                    <a:pt x="182" y="197"/>
                  </a:lnTo>
                  <a:lnTo>
                    <a:pt x="170" y="224"/>
                  </a:lnTo>
                  <a:lnTo>
                    <a:pt x="159" y="251"/>
                  </a:lnTo>
                  <a:lnTo>
                    <a:pt x="138" y="314"/>
                  </a:lnTo>
                  <a:lnTo>
                    <a:pt x="119" y="382"/>
                  </a:lnTo>
                  <a:lnTo>
                    <a:pt x="99" y="453"/>
                  </a:lnTo>
                  <a:lnTo>
                    <a:pt x="80" y="524"/>
                  </a:lnTo>
                  <a:lnTo>
                    <a:pt x="57" y="593"/>
                  </a:lnTo>
                  <a:lnTo>
                    <a:pt x="34" y="658"/>
                  </a:lnTo>
                  <a:lnTo>
                    <a:pt x="61" y="645"/>
                  </a:lnTo>
                  <a:lnTo>
                    <a:pt x="94" y="624"/>
                  </a:lnTo>
                  <a:lnTo>
                    <a:pt x="132" y="599"/>
                  </a:lnTo>
                  <a:lnTo>
                    <a:pt x="172" y="570"/>
                  </a:lnTo>
                  <a:lnTo>
                    <a:pt x="193" y="553"/>
                  </a:lnTo>
                  <a:lnTo>
                    <a:pt x="213" y="535"/>
                  </a:lnTo>
                  <a:lnTo>
                    <a:pt x="230" y="516"/>
                  </a:lnTo>
                  <a:lnTo>
                    <a:pt x="247" y="497"/>
                  </a:lnTo>
                  <a:lnTo>
                    <a:pt x="263" y="476"/>
                  </a:lnTo>
                  <a:lnTo>
                    <a:pt x="278" y="453"/>
                  </a:lnTo>
                  <a:lnTo>
                    <a:pt x="289" y="432"/>
                  </a:lnTo>
                  <a:lnTo>
                    <a:pt x="299" y="407"/>
                  </a:lnTo>
                  <a:lnTo>
                    <a:pt x="303" y="389"/>
                  </a:lnTo>
                  <a:lnTo>
                    <a:pt x="307" y="370"/>
                  </a:lnTo>
                  <a:lnTo>
                    <a:pt x="311" y="353"/>
                  </a:lnTo>
                  <a:lnTo>
                    <a:pt x="312" y="334"/>
                  </a:lnTo>
                  <a:lnTo>
                    <a:pt x="314" y="297"/>
                  </a:lnTo>
                  <a:lnTo>
                    <a:pt x="312" y="2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ZA"/>
            </a:p>
          </p:txBody>
        </p:sp>
      </p:grpSp>
      <p:grpSp>
        <p:nvGrpSpPr>
          <p:cNvPr id="47" name="Group 36"/>
          <p:cNvGrpSpPr>
            <a:grpSpLocks noChangeAspect="1"/>
          </p:cNvGrpSpPr>
          <p:nvPr/>
        </p:nvGrpSpPr>
        <p:grpSpPr>
          <a:xfrm>
            <a:off x="6630512" y="2303522"/>
            <a:ext cx="719591" cy="544796"/>
            <a:chOff x="539750" y="475142"/>
            <a:chExt cx="6316663" cy="6261101"/>
          </a:xfrm>
          <a:solidFill>
            <a:schemeClr val="accent4"/>
          </a:solidFill>
          <a:effectLst/>
        </p:grpSpPr>
        <p:sp>
          <p:nvSpPr>
            <p:cNvPr id="48" name="Freeform 32"/>
            <p:cNvSpPr>
              <a:spLocks/>
            </p:cNvSpPr>
            <p:nvPr/>
          </p:nvSpPr>
          <p:spPr bwMode="auto">
            <a:xfrm>
              <a:off x="4352925" y="475142"/>
              <a:ext cx="2097088" cy="1590675"/>
            </a:xfrm>
            <a:custGeom>
              <a:avLst/>
              <a:gdLst/>
              <a:ahLst/>
              <a:cxnLst>
                <a:cxn ang="0">
                  <a:pos x="1278" y="586"/>
                </a:cxn>
                <a:cxn ang="0">
                  <a:pos x="1246" y="578"/>
                </a:cxn>
                <a:cxn ang="0">
                  <a:pos x="1200" y="585"/>
                </a:cxn>
                <a:cxn ang="0">
                  <a:pos x="1155" y="578"/>
                </a:cxn>
                <a:cxn ang="0">
                  <a:pos x="1137" y="604"/>
                </a:cxn>
                <a:cxn ang="0">
                  <a:pos x="1157" y="661"/>
                </a:cxn>
                <a:cxn ang="0">
                  <a:pos x="1170" y="720"/>
                </a:cxn>
                <a:cxn ang="0">
                  <a:pos x="1051" y="709"/>
                </a:cxn>
                <a:cxn ang="0">
                  <a:pos x="1041" y="783"/>
                </a:cxn>
                <a:cxn ang="0">
                  <a:pos x="1026" y="816"/>
                </a:cxn>
                <a:cxn ang="0">
                  <a:pos x="1003" y="841"/>
                </a:cxn>
                <a:cxn ang="0">
                  <a:pos x="963" y="835"/>
                </a:cxn>
                <a:cxn ang="0">
                  <a:pos x="938" y="833"/>
                </a:cxn>
                <a:cxn ang="0">
                  <a:pos x="901" y="911"/>
                </a:cxn>
                <a:cxn ang="0">
                  <a:pos x="862" y="901"/>
                </a:cxn>
                <a:cxn ang="0">
                  <a:pos x="829" y="992"/>
                </a:cxn>
                <a:cxn ang="0">
                  <a:pos x="774" y="995"/>
                </a:cxn>
                <a:cxn ang="0">
                  <a:pos x="689" y="989"/>
                </a:cxn>
                <a:cxn ang="0">
                  <a:pos x="665" y="982"/>
                </a:cxn>
                <a:cxn ang="0">
                  <a:pos x="633" y="951"/>
                </a:cxn>
                <a:cxn ang="0">
                  <a:pos x="643" y="893"/>
                </a:cxn>
                <a:cxn ang="0">
                  <a:pos x="600" y="860"/>
                </a:cxn>
                <a:cxn ang="0">
                  <a:pos x="567" y="846"/>
                </a:cxn>
                <a:cxn ang="0">
                  <a:pos x="504" y="914"/>
                </a:cxn>
                <a:cxn ang="0">
                  <a:pos x="512" y="926"/>
                </a:cxn>
                <a:cxn ang="0">
                  <a:pos x="534" y="919"/>
                </a:cxn>
                <a:cxn ang="0">
                  <a:pos x="509" y="952"/>
                </a:cxn>
                <a:cxn ang="0">
                  <a:pos x="444" y="939"/>
                </a:cxn>
                <a:cxn ang="0">
                  <a:pos x="404" y="904"/>
                </a:cxn>
                <a:cxn ang="0">
                  <a:pos x="414" y="874"/>
                </a:cxn>
                <a:cxn ang="0">
                  <a:pos x="371" y="874"/>
                </a:cxn>
                <a:cxn ang="0">
                  <a:pos x="287" y="883"/>
                </a:cxn>
                <a:cxn ang="0">
                  <a:pos x="209" y="884"/>
                </a:cxn>
                <a:cxn ang="0">
                  <a:pos x="187" y="858"/>
                </a:cxn>
                <a:cxn ang="0">
                  <a:pos x="138" y="788"/>
                </a:cxn>
                <a:cxn ang="0">
                  <a:pos x="71" y="830"/>
                </a:cxn>
                <a:cxn ang="0">
                  <a:pos x="12" y="810"/>
                </a:cxn>
                <a:cxn ang="0">
                  <a:pos x="25" y="717"/>
                </a:cxn>
                <a:cxn ang="0">
                  <a:pos x="91" y="662"/>
                </a:cxn>
                <a:cxn ang="0">
                  <a:pos x="115" y="618"/>
                </a:cxn>
                <a:cxn ang="0">
                  <a:pos x="133" y="530"/>
                </a:cxn>
                <a:cxn ang="0">
                  <a:pos x="144" y="460"/>
                </a:cxn>
                <a:cxn ang="0">
                  <a:pos x="158" y="450"/>
                </a:cxn>
                <a:cxn ang="0">
                  <a:pos x="191" y="427"/>
                </a:cxn>
                <a:cxn ang="0">
                  <a:pos x="222" y="387"/>
                </a:cxn>
                <a:cxn ang="0">
                  <a:pos x="242" y="382"/>
                </a:cxn>
                <a:cxn ang="0">
                  <a:pos x="280" y="368"/>
                </a:cxn>
                <a:cxn ang="0">
                  <a:pos x="310" y="324"/>
                </a:cxn>
                <a:cxn ang="0">
                  <a:pos x="338" y="306"/>
                </a:cxn>
                <a:cxn ang="0">
                  <a:pos x="395" y="238"/>
                </a:cxn>
                <a:cxn ang="0">
                  <a:pos x="467" y="136"/>
                </a:cxn>
                <a:cxn ang="0">
                  <a:pos x="562" y="114"/>
                </a:cxn>
                <a:cxn ang="0">
                  <a:pos x="618" y="76"/>
                </a:cxn>
                <a:cxn ang="0">
                  <a:pos x="661" y="28"/>
                </a:cxn>
                <a:cxn ang="0">
                  <a:pos x="737" y="11"/>
                </a:cxn>
                <a:cxn ang="0">
                  <a:pos x="784" y="0"/>
                </a:cxn>
                <a:cxn ang="0">
                  <a:pos x="860" y="30"/>
                </a:cxn>
                <a:cxn ang="0">
                  <a:pos x="923" y="51"/>
                </a:cxn>
                <a:cxn ang="0">
                  <a:pos x="1011" y="59"/>
                </a:cxn>
                <a:cxn ang="0">
                  <a:pos x="1092" y="53"/>
                </a:cxn>
                <a:cxn ang="0">
                  <a:pos x="1160" y="73"/>
                </a:cxn>
                <a:cxn ang="0">
                  <a:pos x="1274" y="455"/>
                </a:cxn>
                <a:cxn ang="0">
                  <a:pos x="1304" y="568"/>
                </a:cxn>
              </a:cxnLst>
              <a:rect l="0" t="0" r="r" b="b"/>
              <a:pathLst>
                <a:path w="1321" h="1002">
                  <a:moveTo>
                    <a:pt x="1304" y="568"/>
                  </a:moveTo>
                  <a:lnTo>
                    <a:pt x="1294" y="563"/>
                  </a:lnTo>
                  <a:lnTo>
                    <a:pt x="1286" y="571"/>
                  </a:lnTo>
                  <a:lnTo>
                    <a:pt x="1286" y="583"/>
                  </a:lnTo>
                  <a:lnTo>
                    <a:pt x="1278" y="586"/>
                  </a:lnTo>
                  <a:lnTo>
                    <a:pt x="1273" y="586"/>
                  </a:lnTo>
                  <a:lnTo>
                    <a:pt x="1268" y="573"/>
                  </a:lnTo>
                  <a:lnTo>
                    <a:pt x="1258" y="576"/>
                  </a:lnTo>
                  <a:lnTo>
                    <a:pt x="1253" y="586"/>
                  </a:lnTo>
                  <a:lnTo>
                    <a:pt x="1246" y="578"/>
                  </a:lnTo>
                  <a:lnTo>
                    <a:pt x="1236" y="586"/>
                  </a:lnTo>
                  <a:lnTo>
                    <a:pt x="1216" y="575"/>
                  </a:lnTo>
                  <a:lnTo>
                    <a:pt x="1213" y="585"/>
                  </a:lnTo>
                  <a:lnTo>
                    <a:pt x="1205" y="590"/>
                  </a:lnTo>
                  <a:lnTo>
                    <a:pt x="1200" y="585"/>
                  </a:lnTo>
                  <a:lnTo>
                    <a:pt x="1185" y="595"/>
                  </a:lnTo>
                  <a:lnTo>
                    <a:pt x="1178" y="591"/>
                  </a:lnTo>
                  <a:lnTo>
                    <a:pt x="1170" y="599"/>
                  </a:lnTo>
                  <a:lnTo>
                    <a:pt x="1165" y="586"/>
                  </a:lnTo>
                  <a:lnTo>
                    <a:pt x="1155" y="578"/>
                  </a:lnTo>
                  <a:lnTo>
                    <a:pt x="1143" y="590"/>
                  </a:lnTo>
                  <a:lnTo>
                    <a:pt x="1125" y="595"/>
                  </a:lnTo>
                  <a:lnTo>
                    <a:pt x="1123" y="596"/>
                  </a:lnTo>
                  <a:lnTo>
                    <a:pt x="1137" y="596"/>
                  </a:lnTo>
                  <a:lnTo>
                    <a:pt x="1137" y="604"/>
                  </a:lnTo>
                  <a:lnTo>
                    <a:pt x="1132" y="604"/>
                  </a:lnTo>
                  <a:lnTo>
                    <a:pt x="1133" y="613"/>
                  </a:lnTo>
                  <a:lnTo>
                    <a:pt x="1120" y="626"/>
                  </a:lnTo>
                  <a:lnTo>
                    <a:pt x="1122" y="667"/>
                  </a:lnTo>
                  <a:lnTo>
                    <a:pt x="1157" y="661"/>
                  </a:lnTo>
                  <a:lnTo>
                    <a:pt x="1167" y="681"/>
                  </a:lnTo>
                  <a:lnTo>
                    <a:pt x="1147" y="682"/>
                  </a:lnTo>
                  <a:lnTo>
                    <a:pt x="1147" y="702"/>
                  </a:lnTo>
                  <a:lnTo>
                    <a:pt x="1157" y="699"/>
                  </a:lnTo>
                  <a:lnTo>
                    <a:pt x="1170" y="720"/>
                  </a:lnTo>
                  <a:lnTo>
                    <a:pt x="1163" y="739"/>
                  </a:lnTo>
                  <a:lnTo>
                    <a:pt x="1099" y="745"/>
                  </a:lnTo>
                  <a:lnTo>
                    <a:pt x="1097" y="727"/>
                  </a:lnTo>
                  <a:lnTo>
                    <a:pt x="1077" y="732"/>
                  </a:lnTo>
                  <a:lnTo>
                    <a:pt x="1051" y="709"/>
                  </a:lnTo>
                  <a:lnTo>
                    <a:pt x="1042" y="720"/>
                  </a:lnTo>
                  <a:lnTo>
                    <a:pt x="1042" y="754"/>
                  </a:lnTo>
                  <a:lnTo>
                    <a:pt x="1036" y="747"/>
                  </a:lnTo>
                  <a:lnTo>
                    <a:pt x="1031" y="759"/>
                  </a:lnTo>
                  <a:lnTo>
                    <a:pt x="1041" y="783"/>
                  </a:lnTo>
                  <a:lnTo>
                    <a:pt x="1031" y="793"/>
                  </a:lnTo>
                  <a:lnTo>
                    <a:pt x="1021" y="792"/>
                  </a:lnTo>
                  <a:lnTo>
                    <a:pt x="1019" y="800"/>
                  </a:lnTo>
                  <a:lnTo>
                    <a:pt x="1027" y="805"/>
                  </a:lnTo>
                  <a:lnTo>
                    <a:pt x="1026" y="816"/>
                  </a:lnTo>
                  <a:lnTo>
                    <a:pt x="1021" y="828"/>
                  </a:lnTo>
                  <a:lnTo>
                    <a:pt x="1016" y="826"/>
                  </a:lnTo>
                  <a:lnTo>
                    <a:pt x="1008" y="840"/>
                  </a:lnTo>
                  <a:lnTo>
                    <a:pt x="1008" y="848"/>
                  </a:lnTo>
                  <a:lnTo>
                    <a:pt x="1003" y="841"/>
                  </a:lnTo>
                  <a:lnTo>
                    <a:pt x="986" y="848"/>
                  </a:lnTo>
                  <a:lnTo>
                    <a:pt x="986" y="860"/>
                  </a:lnTo>
                  <a:lnTo>
                    <a:pt x="969" y="830"/>
                  </a:lnTo>
                  <a:lnTo>
                    <a:pt x="961" y="828"/>
                  </a:lnTo>
                  <a:lnTo>
                    <a:pt x="963" y="835"/>
                  </a:lnTo>
                  <a:lnTo>
                    <a:pt x="953" y="828"/>
                  </a:lnTo>
                  <a:lnTo>
                    <a:pt x="953" y="838"/>
                  </a:lnTo>
                  <a:lnTo>
                    <a:pt x="941" y="835"/>
                  </a:lnTo>
                  <a:lnTo>
                    <a:pt x="941" y="838"/>
                  </a:lnTo>
                  <a:lnTo>
                    <a:pt x="938" y="833"/>
                  </a:lnTo>
                  <a:lnTo>
                    <a:pt x="913" y="830"/>
                  </a:lnTo>
                  <a:lnTo>
                    <a:pt x="908" y="869"/>
                  </a:lnTo>
                  <a:lnTo>
                    <a:pt x="915" y="884"/>
                  </a:lnTo>
                  <a:lnTo>
                    <a:pt x="903" y="883"/>
                  </a:lnTo>
                  <a:lnTo>
                    <a:pt x="901" y="911"/>
                  </a:lnTo>
                  <a:lnTo>
                    <a:pt x="888" y="913"/>
                  </a:lnTo>
                  <a:lnTo>
                    <a:pt x="888" y="906"/>
                  </a:lnTo>
                  <a:lnTo>
                    <a:pt x="873" y="893"/>
                  </a:lnTo>
                  <a:lnTo>
                    <a:pt x="873" y="899"/>
                  </a:lnTo>
                  <a:lnTo>
                    <a:pt x="862" y="901"/>
                  </a:lnTo>
                  <a:lnTo>
                    <a:pt x="868" y="918"/>
                  </a:lnTo>
                  <a:lnTo>
                    <a:pt x="868" y="977"/>
                  </a:lnTo>
                  <a:lnTo>
                    <a:pt x="840" y="977"/>
                  </a:lnTo>
                  <a:lnTo>
                    <a:pt x="840" y="985"/>
                  </a:lnTo>
                  <a:lnTo>
                    <a:pt x="829" y="992"/>
                  </a:lnTo>
                  <a:lnTo>
                    <a:pt x="824" y="984"/>
                  </a:lnTo>
                  <a:lnTo>
                    <a:pt x="817" y="984"/>
                  </a:lnTo>
                  <a:lnTo>
                    <a:pt x="812" y="997"/>
                  </a:lnTo>
                  <a:lnTo>
                    <a:pt x="789" y="987"/>
                  </a:lnTo>
                  <a:lnTo>
                    <a:pt x="774" y="995"/>
                  </a:lnTo>
                  <a:lnTo>
                    <a:pt x="752" y="997"/>
                  </a:lnTo>
                  <a:lnTo>
                    <a:pt x="751" y="1002"/>
                  </a:lnTo>
                  <a:lnTo>
                    <a:pt x="709" y="997"/>
                  </a:lnTo>
                  <a:lnTo>
                    <a:pt x="708" y="987"/>
                  </a:lnTo>
                  <a:lnTo>
                    <a:pt x="689" y="989"/>
                  </a:lnTo>
                  <a:lnTo>
                    <a:pt x="684" y="997"/>
                  </a:lnTo>
                  <a:lnTo>
                    <a:pt x="676" y="1000"/>
                  </a:lnTo>
                  <a:lnTo>
                    <a:pt x="673" y="987"/>
                  </a:lnTo>
                  <a:lnTo>
                    <a:pt x="658" y="992"/>
                  </a:lnTo>
                  <a:lnTo>
                    <a:pt x="665" y="982"/>
                  </a:lnTo>
                  <a:lnTo>
                    <a:pt x="666" y="966"/>
                  </a:lnTo>
                  <a:lnTo>
                    <a:pt x="648" y="972"/>
                  </a:lnTo>
                  <a:lnTo>
                    <a:pt x="648" y="962"/>
                  </a:lnTo>
                  <a:lnTo>
                    <a:pt x="635" y="957"/>
                  </a:lnTo>
                  <a:lnTo>
                    <a:pt x="633" y="951"/>
                  </a:lnTo>
                  <a:lnTo>
                    <a:pt x="636" y="916"/>
                  </a:lnTo>
                  <a:lnTo>
                    <a:pt x="648" y="919"/>
                  </a:lnTo>
                  <a:lnTo>
                    <a:pt x="656" y="908"/>
                  </a:lnTo>
                  <a:lnTo>
                    <a:pt x="646" y="906"/>
                  </a:lnTo>
                  <a:lnTo>
                    <a:pt x="643" y="893"/>
                  </a:lnTo>
                  <a:lnTo>
                    <a:pt x="630" y="891"/>
                  </a:lnTo>
                  <a:lnTo>
                    <a:pt x="618" y="894"/>
                  </a:lnTo>
                  <a:lnTo>
                    <a:pt x="610" y="873"/>
                  </a:lnTo>
                  <a:lnTo>
                    <a:pt x="603" y="876"/>
                  </a:lnTo>
                  <a:lnTo>
                    <a:pt x="600" y="860"/>
                  </a:lnTo>
                  <a:lnTo>
                    <a:pt x="612" y="853"/>
                  </a:lnTo>
                  <a:lnTo>
                    <a:pt x="607" y="843"/>
                  </a:lnTo>
                  <a:lnTo>
                    <a:pt x="588" y="853"/>
                  </a:lnTo>
                  <a:lnTo>
                    <a:pt x="587" y="848"/>
                  </a:lnTo>
                  <a:lnTo>
                    <a:pt x="567" y="846"/>
                  </a:lnTo>
                  <a:lnTo>
                    <a:pt x="557" y="860"/>
                  </a:lnTo>
                  <a:lnTo>
                    <a:pt x="530" y="874"/>
                  </a:lnTo>
                  <a:lnTo>
                    <a:pt x="537" y="891"/>
                  </a:lnTo>
                  <a:lnTo>
                    <a:pt x="499" y="901"/>
                  </a:lnTo>
                  <a:lnTo>
                    <a:pt x="504" y="914"/>
                  </a:lnTo>
                  <a:lnTo>
                    <a:pt x="491" y="913"/>
                  </a:lnTo>
                  <a:lnTo>
                    <a:pt x="476" y="921"/>
                  </a:lnTo>
                  <a:lnTo>
                    <a:pt x="481" y="939"/>
                  </a:lnTo>
                  <a:lnTo>
                    <a:pt x="496" y="936"/>
                  </a:lnTo>
                  <a:lnTo>
                    <a:pt x="512" y="926"/>
                  </a:lnTo>
                  <a:lnTo>
                    <a:pt x="514" y="921"/>
                  </a:lnTo>
                  <a:lnTo>
                    <a:pt x="529" y="918"/>
                  </a:lnTo>
                  <a:lnTo>
                    <a:pt x="540" y="908"/>
                  </a:lnTo>
                  <a:lnTo>
                    <a:pt x="542" y="918"/>
                  </a:lnTo>
                  <a:lnTo>
                    <a:pt x="534" y="919"/>
                  </a:lnTo>
                  <a:lnTo>
                    <a:pt x="542" y="939"/>
                  </a:lnTo>
                  <a:lnTo>
                    <a:pt x="549" y="941"/>
                  </a:lnTo>
                  <a:lnTo>
                    <a:pt x="537" y="959"/>
                  </a:lnTo>
                  <a:lnTo>
                    <a:pt x="530" y="951"/>
                  </a:lnTo>
                  <a:lnTo>
                    <a:pt x="509" y="952"/>
                  </a:lnTo>
                  <a:lnTo>
                    <a:pt x="506" y="967"/>
                  </a:lnTo>
                  <a:lnTo>
                    <a:pt x="477" y="972"/>
                  </a:lnTo>
                  <a:lnTo>
                    <a:pt x="476" y="962"/>
                  </a:lnTo>
                  <a:lnTo>
                    <a:pt x="456" y="969"/>
                  </a:lnTo>
                  <a:lnTo>
                    <a:pt x="444" y="939"/>
                  </a:lnTo>
                  <a:lnTo>
                    <a:pt x="436" y="934"/>
                  </a:lnTo>
                  <a:lnTo>
                    <a:pt x="418" y="936"/>
                  </a:lnTo>
                  <a:lnTo>
                    <a:pt x="416" y="918"/>
                  </a:lnTo>
                  <a:lnTo>
                    <a:pt x="408" y="919"/>
                  </a:lnTo>
                  <a:lnTo>
                    <a:pt x="404" y="904"/>
                  </a:lnTo>
                  <a:lnTo>
                    <a:pt x="421" y="899"/>
                  </a:lnTo>
                  <a:lnTo>
                    <a:pt x="426" y="911"/>
                  </a:lnTo>
                  <a:lnTo>
                    <a:pt x="436" y="913"/>
                  </a:lnTo>
                  <a:lnTo>
                    <a:pt x="448" y="889"/>
                  </a:lnTo>
                  <a:lnTo>
                    <a:pt x="414" y="874"/>
                  </a:lnTo>
                  <a:lnTo>
                    <a:pt x="413" y="868"/>
                  </a:lnTo>
                  <a:lnTo>
                    <a:pt x="393" y="869"/>
                  </a:lnTo>
                  <a:lnTo>
                    <a:pt x="380" y="861"/>
                  </a:lnTo>
                  <a:lnTo>
                    <a:pt x="373" y="865"/>
                  </a:lnTo>
                  <a:lnTo>
                    <a:pt x="371" y="874"/>
                  </a:lnTo>
                  <a:lnTo>
                    <a:pt x="333" y="863"/>
                  </a:lnTo>
                  <a:lnTo>
                    <a:pt x="308" y="871"/>
                  </a:lnTo>
                  <a:lnTo>
                    <a:pt x="295" y="866"/>
                  </a:lnTo>
                  <a:lnTo>
                    <a:pt x="287" y="869"/>
                  </a:lnTo>
                  <a:lnTo>
                    <a:pt x="287" y="883"/>
                  </a:lnTo>
                  <a:lnTo>
                    <a:pt x="274" y="903"/>
                  </a:lnTo>
                  <a:lnTo>
                    <a:pt x="259" y="894"/>
                  </a:lnTo>
                  <a:lnTo>
                    <a:pt x="224" y="901"/>
                  </a:lnTo>
                  <a:lnTo>
                    <a:pt x="219" y="886"/>
                  </a:lnTo>
                  <a:lnTo>
                    <a:pt x="209" y="884"/>
                  </a:lnTo>
                  <a:lnTo>
                    <a:pt x="197" y="894"/>
                  </a:lnTo>
                  <a:lnTo>
                    <a:pt x="199" y="884"/>
                  </a:lnTo>
                  <a:lnTo>
                    <a:pt x="192" y="884"/>
                  </a:lnTo>
                  <a:lnTo>
                    <a:pt x="197" y="863"/>
                  </a:lnTo>
                  <a:lnTo>
                    <a:pt x="187" y="858"/>
                  </a:lnTo>
                  <a:lnTo>
                    <a:pt x="181" y="868"/>
                  </a:lnTo>
                  <a:lnTo>
                    <a:pt x="168" y="843"/>
                  </a:lnTo>
                  <a:lnTo>
                    <a:pt x="153" y="840"/>
                  </a:lnTo>
                  <a:lnTo>
                    <a:pt x="149" y="788"/>
                  </a:lnTo>
                  <a:lnTo>
                    <a:pt x="138" y="788"/>
                  </a:lnTo>
                  <a:lnTo>
                    <a:pt x="138" y="805"/>
                  </a:lnTo>
                  <a:lnTo>
                    <a:pt x="129" y="805"/>
                  </a:lnTo>
                  <a:lnTo>
                    <a:pt x="90" y="823"/>
                  </a:lnTo>
                  <a:lnTo>
                    <a:pt x="83" y="838"/>
                  </a:lnTo>
                  <a:lnTo>
                    <a:pt x="71" y="830"/>
                  </a:lnTo>
                  <a:lnTo>
                    <a:pt x="70" y="833"/>
                  </a:lnTo>
                  <a:lnTo>
                    <a:pt x="52" y="815"/>
                  </a:lnTo>
                  <a:lnTo>
                    <a:pt x="38" y="818"/>
                  </a:lnTo>
                  <a:lnTo>
                    <a:pt x="12" y="815"/>
                  </a:lnTo>
                  <a:lnTo>
                    <a:pt x="12" y="810"/>
                  </a:lnTo>
                  <a:lnTo>
                    <a:pt x="5" y="803"/>
                  </a:lnTo>
                  <a:lnTo>
                    <a:pt x="5" y="768"/>
                  </a:lnTo>
                  <a:lnTo>
                    <a:pt x="0" y="765"/>
                  </a:lnTo>
                  <a:lnTo>
                    <a:pt x="15" y="749"/>
                  </a:lnTo>
                  <a:lnTo>
                    <a:pt x="25" y="717"/>
                  </a:lnTo>
                  <a:lnTo>
                    <a:pt x="43" y="694"/>
                  </a:lnTo>
                  <a:lnTo>
                    <a:pt x="60" y="686"/>
                  </a:lnTo>
                  <a:lnTo>
                    <a:pt x="71" y="666"/>
                  </a:lnTo>
                  <a:lnTo>
                    <a:pt x="78" y="661"/>
                  </a:lnTo>
                  <a:lnTo>
                    <a:pt x="91" y="662"/>
                  </a:lnTo>
                  <a:lnTo>
                    <a:pt x="111" y="644"/>
                  </a:lnTo>
                  <a:lnTo>
                    <a:pt x="110" y="636"/>
                  </a:lnTo>
                  <a:lnTo>
                    <a:pt x="115" y="626"/>
                  </a:lnTo>
                  <a:lnTo>
                    <a:pt x="110" y="623"/>
                  </a:lnTo>
                  <a:lnTo>
                    <a:pt x="115" y="618"/>
                  </a:lnTo>
                  <a:lnTo>
                    <a:pt x="110" y="601"/>
                  </a:lnTo>
                  <a:lnTo>
                    <a:pt x="115" y="596"/>
                  </a:lnTo>
                  <a:lnTo>
                    <a:pt x="126" y="555"/>
                  </a:lnTo>
                  <a:lnTo>
                    <a:pt x="126" y="545"/>
                  </a:lnTo>
                  <a:lnTo>
                    <a:pt x="133" y="530"/>
                  </a:lnTo>
                  <a:lnTo>
                    <a:pt x="126" y="523"/>
                  </a:lnTo>
                  <a:lnTo>
                    <a:pt x="133" y="517"/>
                  </a:lnTo>
                  <a:lnTo>
                    <a:pt x="136" y="479"/>
                  </a:lnTo>
                  <a:lnTo>
                    <a:pt x="144" y="474"/>
                  </a:lnTo>
                  <a:lnTo>
                    <a:pt x="144" y="460"/>
                  </a:lnTo>
                  <a:lnTo>
                    <a:pt x="149" y="460"/>
                  </a:lnTo>
                  <a:lnTo>
                    <a:pt x="153" y="472"/>
                  </a:lnTo>
                  <a:lnTo>
                    <a:pt x="159" y="469"/>
                  </a:lnTo>
                  <a:lnTo>
                    <a:pt x="163" y="460"/>
                  </a:lnTo>
                  <a:lnTo>
                    <a:pt x="158" y="450"/>
                  </a:lnTo>
                  <a:lnTo>
                    <a:pt x="168" y="447"/>
                  </a:lnTo>
                  <a:lnTo>
                    <a:pt x="171" y="435"/>
                  </a:lnTo>
                  <a:lnTo>
                    <a:pt x="181" y="437"/>
                  </a:lnTo>
                  <a:lnTo>
                    <a:pt x="176" y="424"/>
                  </a:lnTo>
                  <a:lnTo>
                    <a:pt x="191" y="427"/>
                  </a:lnTo>
                  <a:lnTo>
                    <a:pt x="189" y="416"/>
                  </a:lnTo>
                  <a:lnTo>
                    <a:pt x="197" y="412"/>
                  </a:lnTo>
                  <a:lnTo>
                    <a:pt x="199" y="416"/>
                  </a:lnTo>
                  <a:lnTo>
                    <a:pt x="216" y="406"/>
                  </a:lnTo>
                  <a:lnTo>
                    <a:pt x="222" y="387"/>
                  </a:lnTo>
                  <a:lnTo>
                    <a:pt x="229" y="386"/>
                  </a:lnTo>
                  <a:lnTo>
                    <a:pt x="227" y="394"/>
                  </a:lnTo>
                  <a:lnTo>
                    <a:pt x="234" y="394"/>
                  </a:lnTo>
                  <a:lnTo>
                    <a:pt x="234" y="386"/>
                  </a:lnTo>
                  <a:lnTo>
                    <a:pt x="242" y="382"/>
                  </a:lnTo>
                  <a:lnTo>
                    <a:pt x="240" y="391"/>
                  </a:lnTo>
                  <a:lnTo>
                    <a:pt x="245" y="394"/>
                  </a:lnTo>
                  <a:lnTo>
                    <a:pt x="250" y="381"/>
                  </a:lnTo>
                  <a:lnTo>
                    <a:pt x="270" y="382"/>
                  </a:lnTo>
                  <a:lnTo>
                    <a:pt x="280" y="368"/>
                  </a:lnTo>
                  <a:lnTo>
                    <a:pt x="282" y="346"/>
                  </a:lnTo>
                  <a:lnTo>
                    <a:pt x="289" y="339"/>
                  </a:lnTo>
                  <a:lnTo>
                    <a:pt x="289" y="331"/>
                  </a:lnTo>
                  <a:lnTo>
                    <a:pt x="300" y="333"/>
                  </a:lnTo>
                  <a:lnTo>
                    <a:pt x="310" y="324"/>
                  </a:lnTo>
                  <a:lnTo>
                    <a:pt x="315" y="334"/>
                  </a:lnTo>
                  <a:lnTo>
                    <a:pt x="322" y="334"/>
                  </a:lnTo>
                  <a:lnTo>
                    <a:pt x="333" y="316"/>
                  </a:lnTo>
                  <a:lnTo>
                    <a:pt x="328" y="305"/>
                  </a:lnTo>
                  <a:lnTo>
                    <a:pt x="338" y="306"/>
                  </a:lnTo>
                  <a:lnTo>
                    <a:pt x="340" y="296"/>
                  </a:lnTo>
                  <a:lnTo>
                    <a:pt x="356" y="291"/>
                  </a:lnTo>
                  <a:lnTo>
                    <a:pt x="370" y="280"/>
                  </a:lnTo>
                  <a:lnTo>
                    <a:pt x="370" y="253"/>
                  </a:lnTo>
                  <a:lnTo>
                    <a:pt x="395" y="238"/>
                  </a:lnTo>
                  <a:lnTo>
                    <a:pt x="395" y="213"/>
                  </a:lnTo>
                  <a:lnTo>
                    <a:pt x="421" y="195"/>
                  </a:lnTo>
                  <a:lnTo>
                    <a:pt x="423" y="179"/>
                  </a:lnTo>
                  <a:lnTo>
                    <a:pt x="451" y="149"/>
                  </a:lnTo>
                  <a:lnTo>
                    <a:pt x="467" y="136"/>
                  </a:lnTo>
                  <a:lnTo>
                    <a:pt x="501" y="134"/>
                  </a:lnTo>
                  <a:lnTo>
                    <a:pt x="509" y="141"/>
                  </a:lnTo>
                  <a:lnTo>
                    <a:pt x="520" y="132"/>
                  </a:lnTo>
                  <a:lnTo>
                    <a:pt x="539" y="131"/>
                  </a:lnTo>
                  <a:lnTo>
                    <a:pt x="562" y="114"/>
                  </a:lnTo>
                  <a:lnTo>
                    <a:pt x="585" y="109"/>
                  </a:lnTo>
                  <a:lnTo>
                    <a:pt x="585" y="103"/>
                  </a:lnTo>
                  <a:lnTo>
                    <a:pt x="592" y="99"/>
                  </a:lnTo>
                  <a:lnTo>
                    <a:pt x="607" y="101"/>
                  </a:lnTo>
                  <a:lnTo>
                    <a:pt x="618" y="76"/>
                  </a:lnTo>
                  <a:lnTo>
                    <a:pt x="618" y="54"/>
                  </a:lnTo>
                  <a:lnTo>
                    <a:pt x="626" y="45"/>
                  </a:lnTo>
                  <a:lnTo>
                    <a:pt x="630" y="31"/>
                  </a:lnTo>
                  <a:lnTo>
                    <a:pt x="635" y="28"/>
                  </a:lnTo>
                  <a:lnTo>
                    <a:pt x="661" y="28"/>
                  </a:lnTo>
                  <a:lnTo>
                    <a:pt x="678" y="16"/>
                  </a:lnTo>
                  <a:lnTo>
                    <a:pt x="688" y="20"/>
                  </a:lnTo>
                  <a:lnTo>
                    <a:pt x="703" y="18"/>
                  </a:lnTo>
                  <a:lnTo>
                    <a:pt x="706" y="25"/>
                  </a:lnTo>
                  <a:lnTo>
                    <a:pt x="737" y="11"/>
                  </a:lnTo>
                  <a:lnTo>
                    <a:pt x="752" y="16"/>
                  </a:lnTo>
                  <a:lnTo>
                    <a:pt x="756" y="8"/>
                  </a:lnTo>
                  <a:lnTo>
                    <a:pt x="766" y="5"/>
                  </a:lnTo>
                  <a:lnTo>
                    <a:pt x="772" y="10"/>
                  </a:lnTo>
                  <a:lnTo>
                    <a:pt x="784" y="0"/>
                  </a:lnTo>
                  <a:lnTo>
                    <a:pt x="787" y="3"/>
                  </a:lnTo>
                  <a:lnTo>
                    <a:pt x="812" y="5"/>
                  </a:lnTo>
                  <a:lnTo>
                    <a:pt x="839" y="21"/>
                  </a:lnTo>
                  <a:lnTo>
                    <a:pt x="848" y="20"/>
                  </a:lnTo>
                  <a:lnTo>
                    <a:pt x="860" y="30"/>
                  </a:lnTo>
                  <a:lnTo>
                    <a:pt x="872" y="31"/>
                  </a:lnTo>
                  <a:lnTo>
                    <a:pt x="873" y="38"/>
                  </a:lnTo>
                  <a:lnTo>
                    <a:pt x="882" y="40"/>
                  </a:lnTo>
                  <a:lnTo>
                    <a:pt x="897" y="56"/>
                  </a:lnTo>
                  <a:lnTo>
                    <a:pt x="923" y="51"/>
                  </a:lnTo>
                  <a:lnTo>
                    <a:pt x="936" y="69"/>
                  </a:lnTo>
                  <a:lnTo>
                    <a:pt x="959" y="68"/>
                  </a:lnTo>
                  <a:lnTo>
                    <a:pt x="984" y="58"/>
                  </a:lnTo>
                  <a:lnTo>
                    <a:pt x="1001" y="63"/>
                  </a:lnTo>
                  <a:lnTo>
                    <a:pt x="1011" y="59"/>
                  </a:lnTo>
                  <a:lnTo>
                    <a:pt x="1019" y="64"/>
                  </a:lnTo>
                  <a:lnTo>
                    <a:pt x="1027" y="56"/>
                  </a:lnTo>
                  <a:lnTo>
                    <a:pt x="1037" y="58"/>
                  </a:lnTo>
                  <a:lnTo>
                    <a:pt x="1069" y="49"/>
                  </a:lnTo>
                  <a:lnTo>
                    <a:pt x="1092" y="53"/>
                  </a:lnTo>
                  <a:lnTo>
                    <a:pt x="1104" y="61"/>
                  </a:lnTo>
                  <a:lnTo>
                    <a:pt x="1109" y="58"/>
                  </a:lnTo>
                  <a:lnTo>
                    <a:pt x="1130" y="68"/>
                  </a:lnTo>
                  <a:lnTo>
                    <a:pt x="1147" y="61"/>
                  </a:lnTo>
                  <a:lnTo>
                    <a:pt x="1160" y="73"/>
                  </a:lnTo>
                  <a:lnTo>
                    <a:pt x="1173" y="73"/>
                  </a:lnTo>
                  <a:lnTo>
                    <a:pt x="1183" y="89"/>
                  </a:lnTo>
                  <a:lnTo>
                    <a:pt x="1244" y="324"/>
                  </a:lnTo>
                  <a:lnTo>
                    <a:pt x="1243" y="411"/>
                  </a:lnTo>
                  <a:lnTo>
                    <a:pt x="1274" y="455"/>
                  </a:lnTo>
                  <a:lnTo>
                    <a:pt x="1276" y="484"/>
                  </a:lnTo>
                  <a:lnTo>
                    <a:pt x="1294" y="535"/>
                  </a:lnTo>
                  <a:lnTo>
                    <a:pt x="1321" y="555"/>
                  </a:lnTo>
                  <a:lnTo>
                    <a:pt x="1321" y="563"/>
                  </a:lnTo>
                  <a:lnTo>
                    <a:pt x="1304" y="568"/>
                  </a:lnTo>
                  <a:close/>
                </a:path>
              </a:pathLst>
            </a:custGeom>
            <a:grpFill/>
            <a:ln w="12700">
              <a:solidFill>
                <a:srgbClr val="8064A2"/>
              </a:solidFill>
              <a:round/>
              <a:headEnd/>
              <a:tailEnd/>
            </a:ln>
          </p:spPr>
          <p:txBody>
            <a:bodyPr vert="horz" wrap="square" lIns="91440" tIns="45720" rIns="91440" bIns="45720" numCol="1" anchor="t" anchorCtr="0" compatLnSpc="1">
              <a:prstTxWarp prst="textNoShape">
                <a:avLst/>
              </a:prstTxWarp>
            </a:bodyPr>
            <a:lstStyle/>
            <a:p>
              <a:pPr defTabSz="914400" eaLnBrk="0" hangingPunct="0">
                <a:defRPr/>
              </a:pPr>
              <a:endParaRPr lang="en-US" kern="0">
                <a:solidFill>
                  <a:prstClr val="black"/>
                </a:solidFill>
                <a:latin typeface="Arial" charset="0"/>
                <a:cs typeface="Arial" charset="0"/>
              </a:endParaRPr>
            </a:p>
          </p:txBody>
        </p:sp>
        <p:sp>
          <p:nvSpPr>
            <p:cNvPr id="49" name="Freeform 33"/>
            <p:cNvSpPr>
              <a:spLocks/>
            </p:cNvSpPr>
            <p:nvPr/>
          </p:nvSpPr>
          <p:spPr bwMode="auto">
            <a:xfrm>
              <a:off x="2906713" y="1684817"/>
              <a:ext cx="2170113" cy="1695450"/>
            </a:xfrm>
            <a:custGeom>
              <a:avLst/>
              <a:gdLst/>
              <a:ahLst/>
              <a:cxnLst>
                <a:cxn ang="0">
                  <a:pos x="1319" y="157"/>
                </a:cxn>
                <a:cxn ang="0">
                  <a:pos x="1325" y="112"/>
                </a:cxn>
                <a:cxn ang="0">
                  <a:pos x="1244" y="101"/>
                </a:cxn>
                <a:cxn ang="0">
                  <a:pos x="1170" y="132"/>
                </a:cxn>
                <a:cxn ang="0">
                  <a:pos x="1103" y="122"/>
                </a:cxn>
                <a:cxn ang="0">
                  <a:pos x="1060" y="26"/>
                </a:cxn>
                <a:cxn ang="0">
                  <a:pos x="982" y="68"/>
                </a:cxn>
                <a:cxn ang="0">
                  <a:pos x="916" y="41"/>
                </a:cxn>
                <a:cxn ang="0">
                  <a:pos x="775" y="48"/>
                </a:cxn>
                <a:cxn ang="0">
                  <a:pos x="731" y="257"/>
                </a:cxn>
                <a:cxn ang="0">
                  <a:pos x="550" y="351"/>
                </a:cxn>
                <a:cxn ang="0">
                  <a:pos x="437" y="336"/>
                </a:cxn>
                <a:cxn ang="0">
                  <a:pos x="393" y="328"/>
                </a:cxn>
                <a:cxn ang="0">
                  <a:pos x="346" y="305"/>
                </a:cxn>
                <a:cxn ang="0">
                  <a:pos x="316" y="306"/>
                </a:cxn>
                <a:cxn ang="0">
                  <a:pos x="287" y="268"/>
                </a:cxn>
                <a:cxn ang="0">
                  <a:pos x="250" y="247"/>
                </a:cxn>
                <a:cxn ang="0">
                  <a:pos x="215" y="215"/>
                </a:cxn>
                <a:cxn ang="0">
                  <a:pos x="189" y="209"/>
                </a:cxn>
                <a:cxn ang="0">
                  <a:pos x="114" y="205"/>
                </a:cxn>
                <a:cxn ang="0">
                  <a:pos x="91" y="214"/>
                </a:cxn>
                <a:cxn ang="0">
                  <a:pos x="51" y="262"/>
                </a:cxn>
                <a:cxn ang="0">
                  <a:pos x="46" y="323"/>
                </a:cxn>
                <a:cxn ang="0">
                  <a:pos x="20" y="384"/>
                </a:cxn>
                <a:cxn ang="0">
                  <a:pos x="0" y="447"/>
                </a:cxn>
                <a:cxn ang="0">
                  <a:pos x="66" y="462"/>
                </a:cxn>
                <a:cxn ang="0">
                  <a:pos x="174" y="445"/>
                </a:cxn>
                <a:cxn ang="0">
                  <a:pos x="157" y="522"/>
                </a:cxn>
                <a:cxn ang="0">
                  <a:pos x="298" y="681"/>
                </a:cxn>
                <a:cxn ang="0">
                  <a:pos x="351" y="835"/>
                </a:cxn>
                <a:cxn ang="0">
                  <a:pos x="427" y="936"/>
                </a:cxn>
                <a:cxn ang="0">
                  <a:pos x="424" y="1015"/>
                </a:cxn>
                <a:cxn ang="0">
                  <a:pos x="466" y="1045"/>
                </a:cxn>
                <a:cxn ang="0">
                  <a:pos x="489" y="989"/>
                </a:cxn>
                <a:cxn ang="0">
                  <a:pos x="497" y="924"/>
                </a:cxn>
                <a:cxn ang="0">
                  <a:pos x="580" y="939"/>
                </a:cxn>
                <a:cxn ang="0">
                  <a:pos x="560" y="1068"/>
                </a:cxn>
                <a:cxn ang="0">
                  <a:pos x="603" y="1010"/>
                </a:cxn>
                <a:cxn ang="0">
                  <a:pos x="653" y="969"/>
                </a:cxn>
                <a:cxn ang="0">
                  <a:pos x="732" y="939"/>
                </a:cxn>
                <a:cxn ang="0">
                  <a:pos x="800" y="921"/>
                </a:cxn>
                <a:cxn ang="0">
                  <a:pos x="833" y="909"/>
                </a:cxn>
                <a:cxn ang="0">
                  <a:pos x="867" y="871"/>
                </a:cxn>
                <a:cxn ang="0">
                  <a:pos x="921" y="845"/>
                </a:cxn>
                <a:cxn ang="0">
                  <a:pos x="918" y="790"/>
                </a:cxn>
                <a:cxn ang="0">
                  <a:pos x="963" y="725"/>
                </a:cxn>
                <a:cxn ang="0">
                  <a:pos x="1014" y="709"/>
                </a:cxn>
                <a:cxn ang="0">
                  <a:pos x="1082" y="702"/>
                </a:cxn>
                <a:cxn ang="0">
                  <a:pos x="1135" y="681"/>
                </a:cxn>
                <a:cxn ang="0">
                  <a:pos x="1191" y="648"/>
                </a:cxn>
                <a:cxn ang="0">
                  <a:pos x="1156" y="618"/>
                </a:cxn>
                <a:cxn ang="0">
                  <a:pos x="1108" y="593"/>
                </a:cxn>
                <a:cxn ang="0">
                  <a:pos x="1133" y="503"/>
                </a:cxn>
                <a:cxn ang="0">
                  <a:pos x="1165" y="378"/>
                </a:cxn>
                <a:cxn ang="0">
                  <a:pos x="1233" y="371"/>
                </a:cxn>
                <a:cxn ang="0">
                  <a:pos x="1271" y="369"/>
                </a:cxn>
                <a:cxn ang="0">
                  <a:pos x="1291" y="341"/>
                </a:cxn>
                <a:cxn ang="0">
                  <a:pos x="1307" y="283"/>
                </a:cxn>
                <a:cxn ang="0">
                  <a:pos x="1287" y="245"/>
                </a:cxn>
                <a:cxn ang="0">
                  <a:pos x="1322" y="227"/>
                </a:cxn>
                <a:cxn ang="0">
                  <a:pos x="1367" y="207"/>
                </a:cxn>
              </a:cxnLst>
              <a:rect l="0" t="0" r="r" b="b"/>
              <a:pathLst>
                <a:path w="1367" h="1068">
                  <a:moveTo>
                    <a:pt x="1367" y="207"/>
                  </a:moveTo>
                  <a:lnTo>
                    <a:pt x="1355" y="177"/>
                  </a:lnTo>
                  <a:lnTo>
                    <a:pt x="1347" y="172"/>
                  </a:lnTo>
                  <a:lnTo>
                    <a:pt x="1329" y="174"/>
                  </a:lnTo>
                  <a:lnTo>
                    <a:pt x="1327" y="156"/>
                  </a:lnTo>
                  <a:lnTo>
                    <a:pt x="1319" y="157"/>
                  </a:lnTo>
                  <a:lnTo>
                    <a:pt x="1315" y="142"/>
                  </a:lnTo>
                  <a:lnTo>
                    <a:pt x="1332" y="137"/>
                  </a:lnTo>
                  <a:lnTo>
                    <a:pt x="1337" y="149"/>
                  </a:lnTo>
                  <a:lnTo>
                    <a:pt x="1347" y="151"/>
                  </a:lnTo>
                  <a:lnTo>
                    <a:pt x="1359" y="127"/>
                  </a:lnTo>
                  <a:lnTo>
                    <a:pt x="1325" y="112"/>
                  </a:lnTo>
                  <a:lnTo>
                    <a:pt x="1324" y="106"/>
                  </a:lnTo>
                  <a:lnTo>
                    <a:pt x="1304" y="107"/>
                  </a:lnTo>
                  <a:lnTo>
                    <a:pt x="1291" y="99"/>
                  </a:lnTo>
                  <a:lnTo>
                    <a:pt x="1284" y="103"/>
                  </a:lnTo>
                  <a:lnTo>
                    <a:pt x="1282" y="112"/>
                  </a:lnTo>
                  <a:lnTo>
                    <a:pt x="1244" y="101"/>
                  </a:lnTo>
                  <a:lnTo>
                    <a:pt x="1219" y="109"/>
                  </a:lnTo>
                  <a:lnTo>
                    <a:pt x="1206" y="104"/>
                  </a:lnTo>
                  <a:lnTo>
                    <a:pt x="1198" y="107"/>
                  </a:lnTo>
                  <a:lnTo>
                    <a:pt x="1198" y="121"/>
                  </a:lnTo>
                  <a:lnTo>
                    <a:pt x="1185" y="141"/>
                  </a:lnTo>
                  <a:lnTo>
                    <a:pt x="1170" y="132"/>
                  </a:lnTo>
                  <a:lnTo>
                    <a:pt x="1135" y="139"/>
                  </a:lnTo>
                  <a:lnTo>
                    <a:pt x="1130" y="124"/>
                  </a:lnTo>
                  <a:lnTo>
                    <a:pt x="1120" y="122"/>
                  </a:lnTo>
                  <a:lnTo>
                    <a:pt x="1108" y="132"/>
                  </a:lnTo>
                  <a:lnTo>
                    <a:pt x="1110" y="122"/>
                  </a:lnTo>
                  <a:lnTo>
                    <a:pt x="1103" y="122"/>
                  </a:lnTo>
                  <a:lnTo>
                    <a:pt x="1108" y="101"/>
                  </a:lnTo>
                  <a:lnTo>
                    <a:pt x="1098" y="96"/>
                  </a:lnTo>
                  <a:lnTo>
                    <a:pt x="1092" y="106"/>
                  </a:lnTo>
                  <a:lnTo>
                    <a:pt x="1079" y="81"/>
                  </a:lnTo>
                  <a:lnTo>
                    <a:pt x="1064" y="78"/>
                  </a:lnTo>
                  <a:lnTo>
                    <a:pt x="1060" y="26"/>
                  </a:lnTo>
                  <a:lnTo>
                    <a:pt x="1049" y="26"/>
                  </a:lnTo>
                  <a:lnTo>
                    <a:pt x="1049" y="43"/>
                  </a:lnTo>
                  <a:lnTo>
                    <a:pt x="1040" y="43"/>
                  </a:lnTo>
                  <a:lnTo>
                    <a:pt x="1001" y="61"/>
                  </a:lnTo>
                  <a:lnTo>
                    <a:pt x="994" y="76"/>
                  </a:lnTo>
                  <a:lnTo>
                    <a:pt x="982" y="68"/>
                  </a:lnTo>
                  <a:lnTo>
                    <a:pt x="981" y="71"/>
                  </a:lnTo>
                  <a:lnTo>
                    <a:pt x="963" y="53"/>
                  </a:lnTo>
                  <a:lnTo>
                    <a:pt x="949" y="56"/>
                  </a:lnTo>
                  <a:lnTo>
                    <a:pt x="923" y="53"/>
                  </a:lnTo>
                  <a:lnTo>
                    <a:pt x="923" y="48"/>
                  </a:lnTo>
                  <a:lnTo>
                    <a:pt x="916" y="41"/>
                  </a:lnTo>
                  <a:lnTo>
                    <a:pt x="916" y="6"/>
                  </a:lnTo>
                  <a:lnTo>
                    <a:pt x="908" y="0"/>
                  </a:lnTo>
                  <a:lnTo>
                    <a:pt x="815" y="28"/>
                  </a:lnTo>
                  <a:lnTo>
                    <a:pt x="804" y="35"/>
                  </a:lnTo>
                  <a:lnTo>
                    <a:pt x="775" y="36"/>
                  </a:lnTo>
                  <a:lnTo>
                    <a:pt x="775" y="48"/>
                  </a:lnTo>
                  <a:lnTo>
                    <a:pt x="785" y="76"/>
                  </a:lnTo>
                  <a:lnTo>
                    <a:pt x="784" y="86"/>
                  </a:lnTo>
                  <a:lnTo>
                    <a:pt x="779" y="88"/>
                  </a:lnTo>
                  <a:lnTo>
                    <a:pt x="747" y="190"/>
                  </a:lnTo>
                  <a:lnTo>
                    <a:pt x="741" y="200"/>
                  </a:lnTo>
                  <a:lnTo>
                    <a:pt x="731" y="257"/>
                  </a:lnTo>
                  <a:lnTo>
                    <a:pt x="712" y="306"/>
                  </a:lnTo>
                  <a:lnTo>
                    <a:pt x="654" y="346"/>
                  </a:lnTo>
                  <a:lnTo>
                    <a:pt x="601" y="344"/>
                  </a:lnTo>
                  <a:lnTo>
                    <a:pt x="596" y="338"/>
                  </a:lnTo>
                  <a:lnTo>
                    <a:pt x="580" y="333"/>
                  </a:lnTo>
                  <a:lnTo>
                    <a:pt x="550" y="351"/>
                  </a:lnTo>
                  <a:lnTo>
                    <a:pt x="547" y="359"/>
                  </a:lnTo>
                  <a:lnTo>
                    <a:pt x="527" y="359"/>
                  </a:lnTo>
                  <a:lnTo>
                    <a:pt x="522" y="364"/>
                  </a:lnTo>
                  <a:lnTo>
                    <a:pt x="505" y="358"/>
                  </a:lnTo>
                  <a:lnTo>
                    <a:pt x="495" y="364"/>
                  </a:lnTo>
                  <a:lnTo>
                    <a:pt x="437" y="336"/>
                  </a:lnTo>
                  <a:lnTo>
                    <a:pt x="421" y="346"/>
                  </a:lnTo>
                  <a:lnTo>
                    <a:pt x="409" y="336"/>
                  </a:lnTo>
                  <a:lnTo>
                    <a:pt x="409" y="329"/>
                  </a:lnTo>
                  <a:lnTo>
                    <a:pt x="399" y="334"/>
                  </a:lnTo>
                  <a:lnTo>
                    <a:pt x="399" y="325"/>
                  </a:lnTo>
                  <a:lnTo>
                    <a:pt x="393" y="328"/>
                  </a:lnTo>
                  <a:lnTo>
                    <a:pt x="384" y="308"/>
                  </a:lnTo>
                  <a:lnTo>
                    <a:pt x="376" y="301"/>
                  </a:lnTo>
                  <a:lnTo>
                    <a:pt x="369" y="305"/>
                  </a:lnTo>
                  <a:lnTo>
                    <a:pt x="368" y="298"/>
                  </a:lnTo>
                  <a:lnTo>
                    <a:pt x="351" y="308"/>
                  </a:lnTo>
                  <a:lnTo>
                    <a:pt x="346" y="305"/>
                  </a:lnTo>
                  <a:lnTo>
                    <a:pt x="345" y="311"/>
                  </a:lnTo>
                  <a:lnTo>
                    <a:pt x="338" y="306"/>
                  </a:lnTo>
                  <a:lnTo>
                    <a:pt x="331" y="311"/>
                  </a:lnTo>
                  <a:lnTo>
                    <a:pt x="333" y="303"/>
                  </a:lnTo>
                  <a:lnTo>
                    <a:pt x="323" y="300"/>
                  </a:lnTo>
                  <a:lnTo>
                    <a:pt x="316" y="306"/>
                  </a:lnTo>
                  <a:lnTo>
                    <a:pt x="307" y="303"/>
                  </a:lnTo>
                  <a:lnTo>
                    <a:pt x="302" y="288"/>
                  </a:lnTo>
                  <a:lnTo>
                    <a:pt x="292" y="285"/>
                  </a:lnTo>
                  <a:lnTo>
                    <a:pt x="290" y="276"/>
                  </a:lnTo>
                  <a:lnTo>
                    <a:pt x="283" y="278"/>
                  </a:lnTo>
                  <a:lnTo>
                    <a:pt x="287" y="268"/>
                  </a:lnTo>
                  <a:lnTo>
                    <a:pt x="273" y="265"/>
                  </a:lnTo>
                  <a:lnTo>
                    <a:pt x="272" y="255"/>
                  </a:lnTo>
                  <a:lnTo>
                    <a:pt x="265" y="248"/>
                  </a:lnTo>
                  <a:lnTo>
                    <a:pt x="258" y="253"/>
                  </a:lnTo>
                  <a:lnTo>
                    <a:pt x="257" y="248"/>
                  </a:lnTo>
                  <a:lnTo>
                    <a:pt x="250" y="247"/>
                  </a:lnTo>
                  <a:lnTo>
                    <a:pt x="250" y="238"/>
                  </a:lnTo>
                  <a:lnTo>
                    <a:pt x="242" y="243"/>
                  </a:lnTo>
                  <a:lnTo>
                    <a:pt x="237" y="228"/>
                  </a:lnTo>
                  <a:lnTo>
                    <a:pt x="230" y="233"/>
                  </a:lnTo>
                  <a:lnTo>
                    <a:pt x="224" y="220"/>
                  </a:lnTo>
                  <a:lnTo>
                    <a:pt x="215" y="215"/>
                  </a:lnTo>
                  <a:lnTo>
                    <a:pt x="209" y="218"/>
                  </a:lnTo>
                  <a:lnTo>
                    <a:pt x="209" y="209"/>
                  </a:lnTo>
                  <a:lnTo>
                    <a:pt x="199" y="202"/>
                  </a:lnTo>
                  <a:lnTo>
                    <a:pt x="202" y="197"/>
                  </a:lnTo>
                  <a:lnTo>
                    <a:pt x="196" y="197"/>
                  </a:lnTo>
                  <a:lnTo>
                    <a:pt x="189" y="209"/>
                  </a:lnTo>
                  <a:lnTo>
                    <a:pt x="174" y="199"/>
                  </a:lnTo>
                  <a:lnTo>
                    <a:pt x="161" y="202"/>
                  </a:lnTo>
                  <a:lnTo>
                    <a:pt x="156" y="195"/>
                  </a:lnTo>
                  <a:lnTo>
                    <a:pt x="141" y="195"/>
                  </a:lnTo>
                  <a:lnTo>
                    <a:pt x="121" y="209"/>
                  </a:lnTo>
                  <a:lnTo>
                    <a:pt x="114" y="205"/>
                  </a:lnTo>
                  <a:lnTo>
                    <a:pt x="108" y="214"/>
                  </a:lnTo>
                  <a:lnTo>
                    <a:pt x="103" y="209"/>
                  </a:lnTo>
                  <a:lnTo>
                    <a:pt x="103" y="200"/>
                  </a:lnTo>
                  <a:lnTo>
                    <a:pt x="96" y="207"/>
                  </a:lnTo>
                  <a:lnTo>
                    <a:pt x="91" y="202"/>
                  </a:lnTo>
                  <a:lnTo>
                    <a:pt x="91" y="214"/>
                  </a:lnTo>
                  <a:lnTo>
                    <a:pt x="83" y="215"/>
                  </a:lnTo>
                  <a:lnTo>
                    <a:pt x="81" y="228"/>
                  </a:lnTo>
                  <a:lnTo>
                    <a:pt x="68" y="240"/>
                  </a:lnTo>
                  <a:lnTo>
                    <a:pt x="61" y="255"/>
                  </a:lnTo>
                  <a:lnTo>
                    <a:pt x="65" y="260"/>
                  </a:lnTo>
                  <a:lnTo>
                    <a:pt x="51" y="262"/>
                  </a:lnTo>
                  <a:lnTo>
                    <a:pt x="53" y="275"/>
                  </a:lnTo>
                  <a:lnTo>
                    <a:pt x="45" y="290"/>
                  </a:lnTo>
                  <a:lnTo>
                    <a:pt x="53" y="300"/>
                  </a:lnTo>
                  <a:lnTo>
                    <a:pt x="41" y="305"/>
                  </a:lnTo>
                  <a:lnTo>
                    <a:pt x="48" y="313"/>
                  </a:lnTo>
                  <a:lnTo>
                    <a:pt x="46" y="323"/>
                  </a:lnTo>
                  <a:lnTo>
                    <a:pt x="41" y="333"/>
                  </a:lnTo>
                  <a:lnTo>
                    <a:pt x="33" y="336"/>
                  </a:lnTo>
                  <a:lnTo>
                    <a:pt x="32" y="353"/>
                  </a:lnTo>
                  <a:lnTo>
                    <a:pt x="25" y="354"/>
                  </a:lnTo>
                  <a:lnTo>
                    <a:pt x="37" y="364"/>
                  </a:lnTo>
                  <a:lnTo>
                    <a:pt x="20" y="384"/>
                  </a:lnTo>
                  <a:lnTo>
                    <a:pt x="28" y="392"/>
                  </a:lnTo>
                  <a:lnTo>
                    <a:pt x="22" y="402"/>
                  </a:lnTo>
                  <a:lnTo>
                    <a:pt x="23" y="422"/>
                  </a:lnTo>
                  <a:lnTo>
                    <a:pt x="8" y="422"/>
                  </a:lnTo>
                  <a:lnTo>
                    <a:pt x="10" y="440"/>
                  </a:lnTo>
                  <a:lnTo>
                    <a:pt x="0" y="447"/>
                  </a:lnTo>
                  <a:lnTo>
                    <a:pt x="0" y="455"/>
                  </a:lnTo>
                  <a:lnTo>
                    <a:pt x="17" y="454"/>
                  </a:lnTo>
                  <a:lnTo>
                    <a:pt x="18" y="543"/>
                  </a:lnTo>
                  <a:lnTo>
                    <a:pt x="41" y="556"/>
                  </a:lnTo>
                  <a:lnTo>
                    <a:pt x="53" y="533"/>
                  </a:lnTo>
                  <a:lnTo>
                    <a:pt x="66" y="462"/>
                  </a:lnTo>
                  <a:lnTo>
                    <a:pt x="85" y="464"/>
                  </a:lnTo>
                  <a:lnTo>
                    <a:pt x="86" y="445"/>
                  </a:lnTo>
                  <a:lnTo>
                    <a:pt x="104" y="449"/>
                  </a:lnTo>
                  <a:lnTo>
                    <a:pt x="109" y="412"/>
                  </a:lnTo>
                  <a:lnTo>
                    <a:pt x="182" y="419"/>
                  </a:lnTo>
                  <a:lnTo>
                    <a:pt x="174" y="445"/>
                  </a:lnTo>
                  <a:lnTo>
                    <a:pt x="144" y="434"/>
                  </a:lnTo>
                  <a:lnTo>
                    <a:pt x="141" y="454"/>
                  </a:lnTo>
                  <a:lnTo>
                    <a:pt x="149" y="452"/>
                  </a:lnTo>
                  <a:lnTo>
                    <a:pt x="164" y="460"/>
                  </a:lnTo>
                  <a:lnTo>
                    <a:pt x="143" y="500"/>
                  </a:lnTo>
                  <a:lnTo>
                    <a:pt x="157" y="522"/>
                  </a:lnTo>
                  <a:lnTo>
                    <a:pt x="152" y="566"/>
                  </a:lnTo>
                  <a:lnTo>
                    <a:pt x="201" y="581"/>
                  </a:lnTo>
                  <a:lnTo>
                    <a:pt x="230" y="608"/>
                  </a:lnTo>
                  <a:lnTo>
                    <a:pt x="207" y="644"/>
                  </a:lnTo>
                  <a:lnTo>
                    <a:pt x="295" y="691"/>
                  </a:lnTo>
                  <a:lnTo>
                    <a:pt x="298" y="681"/>
                  </a:lnTo>
                  <a:lnTo>
                    <a:pt x="310" y="681"/>
                  </a:lnTo>
                  <a:lnTo>
                    <a:pt x="323" y="692"/>
                  </a:lnTo>
                  <a:lnTo>
                    <a:pt x="340" y="742"/>
                  </a:lnTo>
                  <a:lnTo>
                    <a:pt x="325" y="750"/>
                  </a:lnTo>
                  <a:lnTo>
                    <a:pt x="305" y="803"/>
                  </a:lnTo>
                  <a:lnTo>
                    <a:pt x="351" y="835"/>
                  </a:lnTo>
                  <a:lnTo>
                    <a:pt x="343" y="868"/>
                  </a:lnTo>
                  <a:lnTo>
                    <a:pt x="343" y="911"/>
                  </a:lnTo>
                  <a:lnTo>
                    <a:pt x="360" y="918"/>
                  </a:lnTo>
                  <a:lnTo>
                    <a:pt x="353" y="942"/>
                  </a:lnTo>
                  <a:lnTo>
                    <a:pt x="356" y="952"/>
                  </a:lnTo>
                  <a:lnTo>
                    <a:pt x="427" y="936"/>
                  </a:lnTo>
                  <a:lnTo>
                    <a:pt x="437" y="942"/>
                  </a:lnTo>
                  <a:lnTo>
                    <a:pt x="429" y="961"/>
                  </a:lnTo>
                  <a:lnTo>
                    <a:pt x="439" y="967"/>
                  </a:lnTo>
                  <a:lnTo>
                    <a:pt x="434" y="984"/>
                  </a:lnTo>
                  <a:lnTo>
                    <a:pt x="418" y="1005"/>
                  </a:lnTo>
                  <a:lnTo>
                    <a:pt x="424" y="1015"/>
                  </a:lnTo>
                  <a:lnTo>
                    <a:pt x="429" y="1010"/>
                  </a:lnTo>
                  <a:lnTo>
                    <a:pt x="442" y="1027"/>
                  </a:lnTo>
                  <a:lnTo>
                    <a:pt x="437" y="1043"/>
                  </a:lnTo>
                  <a:lnTo>
                    <a:pt x="459" y="1062"/>
                  </a:lnTo>
                  <a:lnTo>
                    <a:pt x="466" y="1055"/>
                  </a:lnTo>
                  <a:lnTo>
                    <a:pt x="466" y="1045"/>
                  </a:lnTo>
                  <a:lnTo>
                    <a:pt x="477" y="1042"/>
                  </a:lnTo>
                  <a:lnTo>
                    <a:pt x="482" y="1034"/>
                  </a:lnTo>
                  <a:lnTo>
                    <a:pt x="482" y="1014"/>
                  </a:lnTo>
                  <a:lnTo>
                    <a:pt x="477" y="1002"/>
                  </a:lnTo>
                  <a:lnTo>
                    <a:pt x="482" y="1004"/>
                  </a:lnTo>
                  <a:lnTo>
                    <a:pt x="489" y="989"/>
                  </a:lnTo>
                  <a:lnTo>
                    <a:pt x="499" y="987"/>
                  </a:lnTo>
                  <a:lnTo>
                    <a:pt x="499" y="980"/>
                  </a:lnTo>
                  <a:lnTo>
                    <a:pt x="489" y="969"/>
                  </a:lnTo>
                  <a:lnTo>
                    <a:pt x="497" y="952"/>
                  </a:lnTo>
                  <a:lnTo>
                    <a:pt x="492" y="936"/>
                  </a:lnTo>
                  <a:lnTo>
                    <a:pt x="497" y="924"/>
                  </a:lnTo>
                  <a:lnTo>
                    <a:pt x="514" y="921"/>
                  </a:lnTo>
                  <a:lnTo>
                    <a:pt x="514" y="913"/>
                  </a:lnTo>
                  <a:lnTo>
                    <a:pt x="520" y="911"/>
                  </a:lnTo>
                  <a:lnTo>
                    <a:pt x="524" y="941"/>
                  </a:lnTo>
                  <a:lnTo>
                    <a:pt x="572" y="936"/>
                  </a:lnTo>
                  <a:lnTo>
                    <a:pt x="580" y="939"/>
                  </a:lnTo>
                  <a:lnTo>
                    <a:pt x="583" y="941"/>
                  </a:lnTo>
                  <a:lnTo>
                    <a:pt x="535" y="1007"/>
                  </a:lnTo>
                  <a:lnTo>
                    <a:pt x="538" y="1005"/>
                  </a:lnTo>
                  <a:lnTo>
                    <a:pt x="537" y="1010"/>
                  </a:lnTo>
                  <a:lnTo>
                    <a:pt x="530" y="1012"/>
                  </a:lnTo>
                  <a:lnTo>
                    <a:pt x="560" y="1068"/>
                  </a:lnTo>
                  <a:lnTo>
                    <a:pt x="565" y="1058"/>
                  </a:lnTo>
                  <a:lnTo>
                    <a:pt x="590" y="1053"/>
                  </a:lnTo>
                  <a:lnTo>
                    <a:pt x="598" y="1037"/>
                  </a:lnTo>
                  <a:lnTo>
                    <a:pt x="593" y="1029"/>
                  </a:lnTo>
                  <a:lnTo>
                    <a:pt x="603" y="1019"/>
                  </a:lnTo>
                  <a:lnTo>
                    <a:pt x="603" y="1010"/>
                  </a:lnTo>
                  <a:lnTo>
                    <a:pt x="610" y="1010"/>
                  </a:lnTo>
                  <a:lnTo>
                    <a:pt x="620" y="999"/>
                  </a:lnTo>
                  <a:lnTo>
                    <a:pt x="633" y="992"/>
                  </a:lnTo>
                  <a:lnTo>
                    <a:pt x="630" y="982"/>
                  </a:lnTo>
                  <a:lnTo>
                    <a:pt x="638" y="971"/>
                  </a:lnTo>
                  <a:lnTo>
                    <a:pt x="653" y="969"/>
                  </a:lnTo>
                  <a:lnTo>
                    <a:pt x="666" y="949"/>
                  </a:lnTo>
                  <a:lnTo>
                    <a:pt x="684" y="944"/>
                  </a:lnTo>
                  <a:lnTo>
                    <a:pt x="688" y="939"/>
                  </a:lnTo>
                  <a:lnTo>
                    <a:pt x="706" y="937"/>
                  </a:lnTo>
                  <a:lnTo>
                    <a:pt x="714" y="927"/>
                  </a:lnTo>
                  <a:lnTo>
                    <a:pt x="732" y="939"/>
                  </a:lnTo>
                  <a:lnTo>
                    <a:pt x="736" y="919"/>
                  </a:lnTo>
                  <a:lnTo>
                    <a:pt x="770" y="899"/>
                  </a:lnTo>
                  <a:lnTo>
                    <a:pt x="779" y="918"/>
                  </a:lnTo>
                  <a:lnTo>
                    <a:pt x="787" y="918"/>
                  </a:lnTo>
                  <a:lnTo>
                    <a:pt x="795" y="911"/>
                  </a:lnTo>
                  <a:lnTo>
                    <a:pt x="800" y="921"/>
                  </a:lnTo>
                  <a:lnTo>
                    <a:pt x="809" y="919"/>
                  </a:lnTo>
                  <a:lnTo>
                    <a:pt x="818" y="952"/>
                  </a:lnTo>
                  <a:lnTo>
                    <a:pt x="835" y="937"/>
                  </a:lnTo>
                  <a:lnTo>
                    <a:pt x="827" y="931"/>
                  </a:lnTo>
                  <a:lnTo>
                    <a:pt x="833" y="924"/>
                  </a:lnTo>
                  <a:lnTo>
                    <a:pt x="833" y="909"/>
                  </a:lnTo>
                  <a:lnTo>
                    <a:pt x="840" y="908"/>
                  </a:lnTo>
                  <a:lnTo>
                    <a:pt x="845" y="898"/>
                  </a:lnTo>
                  <a:lnTo>
                    <a:pt x="850" y="899"/>
                  </a:lnTo>
                  <a:lnTo>
                    <a:pt x="853" y="891"/>
                  </a:lnTo>
                  <a:lnTo>
                    <a:pt x="868" y="883"/>
                  </a:lnTo>
                  <a:lnTo>
                    <a:pt x="867" y="871"/>
                  </a:lnTo>
                  <a:lnTo>
                    <a:pt x="871" y="858"/>
                  </a:lnTo>
                  <a:lnTo>
                    <a:pt x="885" y="853"/>
                  </a:lnTo>
                  <a:lnTo>
                    <a:pt x="891" y="858"/>
                  </a:lnTo>
                  <a:lnTo>
                    <a:pt x="896" y="843"/>
                  </a:lnTo>
                  <a:lnTo>
                    <a:pt x="915" y="850"/>
                  </a:lnTo>
                  <a:lnTo>
                    <a:pt x="921" y="845"/>
                  </a:lnTo>
                  <a:lnTo>
                    <a:pt x="936" y="846"/>
                  </a:lnTo>
                  <a:lnTo>
                    <a:pt x="921" y="833"/>
                  </a:lnTo>
                  <a:lnTo>
                    <a:pt x="928" y="820"/>
                  </a:lnTo>
                  <a:lnTo>
                    <a:pt x="931" y="823"/>
                  </a:lnTo>
                  <a:lnTo>
                    <a:pt x="933" y="808"/>
                  </a:lnTo>
                  <a:lnTo>
                    <a:pt x="918" y="790"/>
                  </a:lnTo>
                  <a:lnTo>
                    <a:pt x="916" y="772"/>
                  </a:lnTo>
                  <a:lnTo>
                    <a:pt x="928" y="772"/>
                  </a:lnTo>
                  <a:lnTo>
                    <a:pt x="941" y="754"/>
                  </a:lnTo>
                  <a:lnTo>
                    <a:pt x="954" y="759"/>
                  </a:lnTo>
                  <a:lnTo>
                    <a:pt x="953" y="742"/>
                  </a:lnTo>
                  <a:lnTo>
                    <a:pt x="963" y="725"/>
                  </a:lnTo>
                  <a:lnTo>
                    <a:pt x="974" y="724"/>
                  </a:lnTo>
                  <a:lnTo>
                    <a:pt x="979" y="730"/>
                  </a:lnTo>
                  <a:lnTo>
                    <a:pt x="986" y="717"/>
                  </a:lnTo>
                  <a:lnTo>
                    <a:pt x="1007" y="704"/>
                  </a:lnTo>
                  <a:lnTo>
                    <a:pt x="1009" y="710"/>
                  </a:lnTo>
                  <a:lnTo>
                    <a:pt x="1014" y="709"/>
                  </a:lnTo>
                  <a:lnTo>
                    <a:pt x="1021" y="701"/>
                  </a:lnTo>
                  <a:lnTo>
                    <a:pt x="1034" y="709"/>
                  </a:lnTo>
                  <a:lnTo>
                    <a:pt x="1040" y="686"/>
                  </a:lnTo>
                  <a:lnTo>
                    <a:pt x="1044" y="694"/>
                  </a:lnTo>
                  <a:lnTo>
                    <a:pt x="1060" y="706"/>
                  </a:lnTo>
                  <a:lnTo>
                    <a:pt x="1082" y="702"/>
                  </a:lnTo>
                  <a:lnTo>
                    <a:pt x="1089" y="707"/>
                  </a:lnTo>
                  <a:lnTo>
                    <a:pt x="1097" y="702"/>
                  </a:lnTo>
                  <a:lnTo>
                    <a:pt x="1097" y="715"/>
                  </a:lnTo>
                  <a:lnTo>
                    <a:pt x="1103" y="719"/>
                  </a:lnTo>
                  <a:lnTo>
                    <a:pt x="1128" y="681"/>
                  </a:lnTo>
                  <a:lnTo>
                    <a:pt x="1135" y="681"/>
                  </a:lnTo>
                  <a:lnTo>
                    <a:pt x="1143" y="696"/>
                  </a:lnTo>
                  <a:lnTo>
                    <a:pt x="1155" y="702"/>
                  </a:lnTo>
                  <a:lnTo>
                    <a:pt x="1178" y="676"/>
                  </a:lnTo>
                  <a:lnTo>
                    <a:pt x="1176" y="659"/>
                  </a:lnTo>
                  <a:lnTo>
                    <a:pt x="1193" y="657"/>
                  </a:lnTo>
                  <a:lnTo>
                    <a:pt x="1191" y="648"/>
                  </a:lnTo>
                  <a:lnTo>
                    <a:pt x="1196" y="644"/>
                  </a:lnTo>
                  <a:lnTo>
                    <a:pt x="1200" y="631"/>
                  </a:lnTo>
                  <a:lnTo>
                    <a:pt x="1193" y="638"/>
                  </a:lnTo>
                  <a:lnTo>
                    <a:pt x="1191" y="616"/>
                  </a:lnTo>
                  <a:lnTo>
                    <a:pt x="1163" y="611"/>
                  </a:lnTo>
                  <a:lnTo>
                    <a:pt x="1156" y="618"/>
                  </a:lnTo>
                  <a:lnTo>
                    <a:pt x="1145" y="604"/>
                  </a:lnTo>
                  <a:lnTo>
                    <a:pt x="1142" y="595"/>
                  </a:lnTo>
                  <a:lnTo>
                    <a:pt x="1137" y="593"/>
                  </a:lnTo>
                  <a:lnTo>
                    <a:pt x="1137" y="606"/>
                  </a:lnTo>
                  <a:lnTo>
                    <a:pt x="1112" y="613"/>
                  </a:lnTo>
                  <a:lnTo>
                    <a:pt x="1108" y="593"/>
                  </a:lnTo>
                  <a:lnTo>
                    <a:pt x="1098" y="595"/>
                  </a:lnTo>
                  <a:lnTo>
                    <a:pt x="1092" y="578"/>
                  </a:lnTo>
                  <a:lnTo>
                    <a:pt x="1110" y="573"/>
                  </a:lnTo>
                  <a:lnTo>
                    <a:pt x="1108" y="555"/>
                  </a:lnTo>
                  <a:lnTo>
                    <a:pt x="1100" y="533"/>
                  </a:lnTo>
                  <a:lnTo>
                    <a:pt x="1133" y="503"/>
                  </a:lnTo>
                  <a:lnTo>
                    <a:pt x="1125" y="462"/>
                  </a:lnTo>
                  <a:lnTo>
                    <a:pt x="1140" y="465"/>
                  </a:lnTo>
                  <a:lnTo>
                    <a:pt x="1142" y="454"/>
                  </a:lnTo>
                  <a:lnTo>
                    <a:pt x="1155" y="454"/>
                  </a:lnTo>
                  <a:lnTo>
                    <a:pt x="1165" y="412"/>
                  </a:lnTo>
                  <a:lnTo>
                    <a:pt x="1165" y="378"/>
                  </a:lnTo>
                  <a:lnTo>
                    <a:pt x="1186" y="373"/>
                  </a:lnTo>
                  <a:lnTo>
                    <a:pt x="1209" y="354"/>
                  </a:lnTo>
                  <a:lnTo>
                    <a:pt x="1209" y="369"/>
                  </a:lnTo>
                  <a:lnTo>
                    <a:pt x="1214" y="369"/>
                  </a:lnTo>
                  <a:lnTo>
                    <a:pt x="1219" y="379"/>
                  </a:lnTo>
                  <a:lnTo>
                    <a:pt x="1233" y="371"/>
                  </a:lnTo>
                  <a:lnTo>
                    <a:pt x="1234" y="386"/>
                  </a:lnTo>
                  <a:lnTo>
                    <a:pt x="1254" y="374"/>
                  </a:lnTo>
                  <a:lnTo>
                    <a:pt x="1261" y="363"/>
                  </a:lnTo>
                  <a:lnTo>
                    <a:pt x="1269" y="363"/>
                  </a:lnTo>
                  <a:lnTo>
                    <a:pt x="1267" y="376"/>
                  </a:lnTo>
                  <a:lnTo>
                    <a:pt x="1271" y="369"/>
                  </a:lnTo>
                  <a:lnTo>
                    <a:pt x="1281" y="368"/>
                  </a:lnTo>
                  <a:lnTo>
                    <a:pt x="1277" y="364"/>
                  </a:lnTo>
                  <a:lnTo>
                    <a:pt x="1286" y="361"/>
                  </a:lnTo>
                  <a:lnTo>
                    <a:pt x="1287" y="356"/>
                  </a:lnTo>
                  <a:lnTo>
                    <a:pt x="1282" y="344"/>
                  </a:lnTo>
                  <a:lnTo>
                    <a:pt x="1291" y="341"/>
                  </a:lnTo>
                  <a:lnTo>
                    <a:pt x="1282" y="325"/>
                  </a:lnTo>
                  <a:lnTo>
                    <a:pt x="1286" y="308"/>
                  </a:lnTo>
                  <a:lnTo>
                    <a:pt x="1291" y="305"/>
                  </a:lnTo>
                  <a:lnTo>
                    <a:pt x="1286" y="293"/>
                  </a:lnTo>
                  <a:lnTo>
                    <a:pt x="1291" y="278"/>
                  </a:lnTo>
                  <a:lnTo>
                    <a:pt x="1307" y="283"/>
                  </a:lnTo>
                  <a:lnTo>
                    <a:pt x="1307" y="275"/>
                  </a:lnTo>
                  <a:lnTo>
                    <a:pt x="1294" y="270"/>
                  </a:lnTo>
                  <a:lnTo>
                    <a:pt x="1297" y="260"/>
                  </a:lnTo>
                  <a:lnTo>
                    <a:pt x="1304" y="255"/>
                  </a:lnTo>
                  <a:lnTo>
                    <a:pt x="1294" y="242"/>
                  </a:lnTo>
                  <a:lnTo>
                    <a:pt x="1287" y="245"/>
                  </a:lnTo>
                  <a:lnTo>
                    <a:pt x="1282" y="235"/>
                  </a:lnTo>
                  <a:lnTo>
                    <a:pt x="1289" y="222"/>
                  </a:lnTo>
                  <a:lnTo>
                    <a:pt x="1296" y="222"/>
                  </a:lnTo>
                  <a:lnTo>
                    <a:pt x="1306" y="235"/>
                  </a:lnTo>
                  <a:lnTo>
                    <a:pt x="1322" y="223"/>
                  </a:lnTo>
                  <a:lnTo>
                    <a:pt x="1322" y="227"/>
                  </a:lnTo>
                  <a:lnTo>
                    <a:pt x="1339" y="223"/>
                  </a:lnTo>
                  <a:lnTo>
                    <a:pt x="1339" y="212"/>
                  </a:lnTo>
                  <a:lnTo>
                    <a:pt x="1344" y="210"/>
                  </a:lnTo>
                  <a:lnTo>
                    <a:pt x="1350" y="220"/>
                  </a:lnTo>
                  <a:lnTo>
                    <a:pt x="1367" y="215"/>
                  </a:lnTo>
                  <a:lnTo>
                    <a:pt x="1367" y="207"/>
                  </a:lnTo>
                  <a:close/>
                </a:path>
              </a:pathLst>
            </a:custGeom>
            <a:grpFill/>
            <a:ln w="12700">
              <a:solidFill>
                <a:srgbClr val="8064A2"/>
              </a:solidFill>
              <a:round/>
              <a:headEnd/>
              <a:tailEnd/>
            </a:ln>
          </p:spPr>
          <p:txBody>
            <a:bodyPr vert="horz" wrap="square" lIns="91440" tIns="45720" rIns="91440" bIns="45720" numCol="1" anchor="t" anchorCtr="0" compatLnSpc="1">
              <a:prstTxWarp prst="textNoShape">
                <a:avLst/>
              </a:prstTxWarp>
            </a:bodyPr>
            <a:lstStyle/>
            <a:p>
              <a:pPr defTabSz="914400" eaLnBrk="0" hangingPunct="0">
                <a:defRPr/>
              </a:pPr>
              <a:endParaRPr lang="en-US" kern="0">
                <a:solidFill>
                  <a:prstClr val="black"/>
                </a:solidFill>
                <a:latin typeface="Arial" charset="0"/>
                <a:cs typeface="Arial" charset="0"/>
              </a:endParaRPr>
            </a:p>
          </p:txBody>
        </p:sp>
        <p:sp>
          <p:nvSpPr>
            <p:cNvPr id="50" name="Freeform 34"/>
            <p:cNvSpPr>
              <a:spLocks/>
            </p:cNvSpPr>
            <p:nvPr/>
          </p:nvSpPr>
          <p:spPr bwMode="auto">
            <a:xfrm>
              <a:off x="4640263" y="1916592"/>
              <a:ext cx="744538" cy="882650"/>
            </a:xfrm>
            <a:custGeom>
              <a:avLst/>
              <a:gdLst/>
              <a:ahLst/>
              <a:cxnLst>
                <a:cxn ang="0">
                  <a:pos x="101" y="492"/>
                </a:cxn>
                <a:cxn ang="0">
                  <a:pos x="64" y="472"/>
                </a:cxn>
                <a:cxn ang="0">
                  <a:pos x="45" y="447"/>
                </a:cxn>
                <a:cxn ang="0">
                  <a:pos x="16" y="447"/>
                </a:cxn>
                <a:cxn ang="0">
                  <a:pos x="18" y="427"/>
                </a:cxn>
                <a:cxn ang="0">
                  <a:pos x="41" y="357"/>
                </a:cxn>
                <a:cxn ang="0">
                  <a:pos x="50" y="308"/>
                </a:cxn>
                <a:cxn ang="0">
                  <a:pos x="73" y="232"/>
                </a:cxn>
                <a:cxn ang="0">
                  <a:pos x="117" y="223"/>
                </a:cxn>
                <a:cxn ang="0">
                  <a:pos x="141" y="225"/>
                </a:cxn>
                <a:cxn ang="0">
                  <a:pos x="169" y="217"/>
                </a:cxn>
                <a:cxn ang="0">
                  <a:pos x="179" y="223"/>
                </a:cxn>
                <a:cxn ang="0">
                  <a:pos x="194" y="215"/>
                </a:cxn>
                <a:cxn ang="0">
                  <a:pos x="199" y="195"/>
                </a:cxn>
                <a:cxn ang="0">
                  <a:pos x="199" y="159"/>
                </a:cxn>
                <a:cxn ang="0">
                  <a:pos x="215" y="137"/>
                </a:cxn>
                <a:cxn ang="0">
                  <a:pos x="205" y="114"/>
                </a:cxn>
                <a:cxn ang="0">
                  <a:pos x="195" y="99"/>
                </a:cxn>
                <a:cxn ang="0">
                  <a:pos x="204" y="76"/>
                </a:cxn>
                <a:cxn ang="0">
                  <a:pos x="230" y="81"/>
                </a:cxn>
                <a:cxn ang="0">
                  <a:pos x="252" y="64"/>
                </a:cxn>
                <a:cxn ang="0">
                  <a:pos x="275" y="61"/>
                </a:cxn>
                <a:cxn ang="0">
                  <a:pos x="325" y="59"/>
                </a:cxn>
                <a:cxn ang="0">
                  <a:pos x="356" y="51"/>
                </a:cxn>
                <a:cxn ang="0">
                  <a:pos x="353" y="11"/>
                </a:cxn>
                <a:cxn ang="0">
                  <a:pos x="392" y="36"/>
                </a:cxn>
                <a:cxn ang="0">
                  <a:pos x="383" y="54"/>
                </a:cxn>
                <a:cxn ang="0">
                  <a:pos x="353" y="91"/>
                </a:cxn>
                <a:cxn ang="0">
                  <a:pos x="366" y="169"/>
                </a:cxn>
                <a:cxn ang="0">
                  <a:pos x="387" y="164"/>
                </a:cxn>
                <a:cxn ang="0">
                  <a:pos x="399" y="167"/>
                </a:cxn>
                <a:cxn ang="0">
                  <a:pos x="406" y="165"/>
                </a:cxn>
                <a:cxn ang="0">
                  <a:pos x="407" y="139"/>
                </a:cxn>
                <a:cxn ang="0">
                  <a:pos x="409" y="119"/>
                </a:cxn>
                <a:cxn ang="0">
                  <a:pos x="422" y="125"/>
                </a:cxn>
                <a:cxn ang="0">
                  <a:pos x="442" y="130"/>
                </a:cxn>
                <a:cxn ang="0">
                  <a:pos x="459" y="127"/>
                </a:cxn>
                <a:cxn ang="0">
                  <a:pos x="452" y="137"/>
                </a:cxn>
                <a:cxn ang="0">
                  <a:pos x="460" y="162"/>
                </a:cxn>
                <a:cxn ang="0">
                  <a:pos x="440" y="193"/>
                </a:cxn>
                <a:cxn ang="0">
                  <a:pos x="417" y="232"/>
                </a:cxn>
                <a:cxn ang="0">
                  <a:pos x="391" y="276"/>
                </a:cxn>
                <a:cxn ang="0">
                  <a:pos x="356" y="263"/>
                </a:cxn>
                <a:cxn ang="0">
                  <a:pos x="333" y="286"/>
                </a:cxn>
                <a:cxn ang="0">
                  <a:pos x="321" y="311"/>
                </a:cxn>
                <a:cxn ang="0">
                  <a:pos x="353" y="347"/>
                </a:cxn>
                <a:cxn ang="0">
                  <a:pos x="397" y="366"/>
                </a:cxn>
                <a:cxn ang="0">
                  <a:pos x="387" y="430"/>
                </a:cxn>
                <a:cxn ang="0">
                  <a:pos x="344" y="437"/>
                </a:cxn>
                <a:cxn ang="0">
                  <a:pos x="331" y="453"/>
                </a:cxn>
                <a:cxn ang="0">
                  <a:pos x="300" y="473"/>
                </a:cxn>
                <a:cxn ang="0">
                  <a:pos x="280" y="515"/>
                </a:cxn>
                <a:cxn ang="0">
                  <a:pos x="272" y="538"/>
                </a:cxn>
                <a:cxn ang="0">
                  <a:pos x="250" y="546"/>
                </a:cxn>
                <a:cxn ang="0">
                  <a:pos x="245" y="545"/>
                </a:cxn>
                <a:cxn ang="0">
                  <a:pos x="207" y="515"/>
                </a:cxn>
                <a:cxn ang="0">
                  <a:pos x="204" y="485"/>
                </a:cxn>
                <a:cxn ang="0">
                  <a:pos x="185" y="488"/>
                </a:cxn>
                <a:cxn ang="0">
                  <a:pos x="151" y="502"/>
                </a:cxn>
                <a:cxn ang="0">
                  <a:pos x="114" y="508"/>
                </a:cxn>
              </a:cxnLst>
              <a:rect l="0" t="0" r="r" b="b"/>
              <a:pathLst>
                <a:path w="469" h="556">
                  <a:moveTo>
                    <a:pt x="104" y="498"/>
                  </a:moveTo>
                  <a:lnTo>
                    <a:pt x="108" y="485"/>
                  </a:lnTo>
                  <a:lnTo>
                    <a:pt x="101" y="492"/>
                  </a:lnTo>
                  <a:lnTo>
                    <a:pt x="99" y="470"/>
                  </a:lnTo>
                  <a:lnTo>
                    <a:pt x="71" y="465"/>
                  </a:lnTo>
                  <a:lnTo>
                    <a:pt x="64" y="472"/>
                  </a:lnTo>
                  <a:lnTo>
                    <a:pt x="53" y="458"/>
                  </a:lnTo>
                  <a:lnTo>
                    <a:pt x="50" y="449"/>
                  </a:lnTo>
                  <a:lnTo>
                    <a:pt x="45" y="447"/>
                  </a:lnTo>
                  <a:lnTo>
                    <a:pt x="45" y="460"/>
                  </a:lnTo>
                  <a:lnTo>
                    <a:pt x="20" y="467"/>
                  </a:lnTo>
                  <a:lnTo>
                    <a:pt x="16" y="447"/>
                  </a:lnTo>
                  <a:lnTo>
                    <a:pt x="6" y="449"/>
                  </a:lnTo>
                  <a:lnTo>
                    <a:pt x="0" y="432"/>
                  </a:lnTo>
                  <a:lnTo>
                    <a:pt x="18" y="427"/>
                  </a:lnTo>
                  <a:lnTo>
                    <a:pt x="16" y="409"/>
                  </a:lnTo>
                  <a:lnTo>
                    <a:pt x="8" y="387"/>
                  </a:lnTo>
                  <a:lnTo>
                    <a:pt x="41" y="357"/>
                  </a:lnTo>
                  <a:lnTo>
                    <a:pt x="33" y="316"/>
                  </a:lnTo>
                  <a:lnTo>
                    <a:pt x="48" y="319"/>
                  </a:lnTo>
                  <a:lnTo>
                    <a:pt x="50" y="308"/>
                  </a:lnTo>
                  <a:lnTo>
                    <a:pt x="63" y="308"/>
                  </a:lnTo>
                  <a:lnTo>
                    <a:pt x="73" y="266"/>
                  </a:lnTo>
                  <a:lnTo>
                    <a:pt x="73" y="232"/>
                  </a:lnTo>
                  <a:lnTo>
                    <a:pt x="94" y="227"/>
                  </a:lnTo>
                  <a:lnTo>
                    <a:pt x="117" y="208"/>
                  </a:lnTo>
                  <a:lnTo>
                    <a:pt x="117" y="223"/>
                  </a:lnTo>
                  <a:lnTo>
                    <a:pt x="122" y="223"/>
                  </a:lnTo>
                  <a:lnTo>
                    <a:pt x="127" y="233"/>
                  </a:lnTo>
                  <a:lnTo>
                    <a:pt x="141" y="225"/>
                  </a:lnTo>
                  <a:lnTo>
                    <a:pt x="142" y="240"/>
                  </a:lnTo>
                  <a:lnTo>
                    <a:pt x="162" y="228"/>
                  </a:lnTo>
                  <a:lnTo>
                    <a:pt x="169" y="217"/>
                  </a:lnTo>
                  <a:lnTo>
                    <a:pt x="177" y="217"/>
                  </a:lnTo>
                  <a:lnTo>
                    <a:pt x="175" y="230"/>
                  </a:lnTo>
                  <a:lnTo>
                    <a:pt x="179" y="223"/>
                  </a:lnTo>
                  <a:lnTo>
                    <a:pt x="189" y="222"/>
                  </a:lnTo>
                  <a:lnTo>
                    <a:pt x="185" y="218"/>
                  </a:lnTo>
                  <a:lnTo>
                    <a:pt x="194" y="215"/>
                  </a:lnTo>
                  <a:lnTo>
                    <a:pt x="195" y="210"/>
                  </a:lnTo>
                  <a:lnTo>
                    <a:pt x="190" y="198"/>
                  </a:lnTo>
                  <a:lnTo>
                    <a:pt x="199" y="195"/>
                  </a:lnTo>
                  <a:lnTo>
                    <a:pt x="190" y="179"/>
                  </a:lnTo>
                  <a:lnTo>
                    <a:pt x="194" y="162"/>
                  </a:lnTo>
                  <a:lnTo>
                    <a:pt x="199" y="159"/>
                  </a:lnTo>
                  <a:lnTo>
                    <a:pt x="194" y="147"/>
                  </a:lnTo>
                  <a:lnTo>
                    <a:pt x="199" y="132"/>
                  </a:lnTo>
                  <a:lnTo>
                    <a:pt x="215" y="137"/>
                  </a:lnTo>
                  <a:lnTo>
                    <a:pt x="215" y="129"/>
                  </a:lnTo>
                  <a:lnTo>
                    <a:pt x="202" y="124"/>
                  </a:lnTo>
                  <a:lnTo>
                    <a:pt x="205" y="114"/>
                  </a:lnTo>
                  <a:lnTo>
                    <a:pt x="212" y="109"/>
                  </a:lnTo>
                  <a:lnTo>
                    <a:pt x="202" y="96"/>
                  </a:lnTo>
                  <a:lnTo>
                    <a:pt x="195" y="99"/>
                  </a:lnTo>
                  <a:lnTo>
                    <a:pt x="190" y="89"/>
                  </a:lnTo>
                  <a:lnTo>
                    <a:pt x="197" y="76"/>
                  </a:lnTo>
                  <a:lnTo>
                    <a:pt x="204" y="76"/>
                  </a:lnTo>
                  <a:lnTo>
                    <a:pt x="214" y="89"/>
                  </a:lnTo>
                  <a:lnTo>
                    <a:pt x="230" y="77"/>
                  </a:lnTo>
                  <a:lnTo>
                    <a:pt x="230" y="81"/>
                  </a:lnTo>
                  <a:lnTo>
                    <a:pt x="247" y="77"/>
                  </a:lnTo>
                  <a:lnTo>
                    <a:pt x="247" y="66"/>
                  </a:lnTo>
                  <a:lnTo>
                    <a:pt x="252" y="64"/>
                  </a:lnTo>
                  <a:lnTo>
                    <a:pt x="258" y="74"/>
                  </a:lnTo>
                  <a:lnTo>
                    <a:pt x="275" y="69"/>
                  </a:lnTo>
                  <a:lnTo>
                    <a:pt x="275" y="61"/>
                  </a:lnTo>
                  <a:lnTo>
                    <a:pt x="295" y="54"/>
                  </a:lnTo>
                  <a:lnTo>
                    <a:pt x="296" y="64"/>
                  </a:lnTo>
                  <a:lnTo>
                    <a:pt x="325" y="59"/>
                  </a:lnTo>
                  <a:lnTo>
                    <a:pt x="328" y="44"/>
                  </a:lnTo>
                  <a:lnTo>
                    <a:pt x="349" y="43"/>
                  </a:lnTo>
                  <a:lnTo>
                    <a:pt x="356" y="51"/>
                  </a:lnTo>
                  <a:lnTo>
                    <a:pt x="368" y="33"/>
                  </a:lnTo>
                  <a:lnTo>
                    <a:pt x="361" y="31"/>
                  </a:lnTo>
                  <a:lnTo>
                    <a:pt x="353" y="11"/>
                  </a:lnTo>
                  <a:lnTo>
                    <a:pt x="361" y="10"/>
                  </a:lnTo>
                  <a:lnTo>
                    <a:pt x="383" y="0"/>
                  </a:lnTo>
                  <a:lnTo>
                    <a:pt x="392" y="36"/>
                  </a:lnTo>
                  <a:lnTo>
                    <a:pt x="387" y="33"/>
                  </a:lnTo>
                  <a:lnTo>
                    <a:pt x="381" y="48"/>
                  </a:lnTo>
                  <a:lnTo>
                    <a:pt x="383" y="54"/>
                  </a:lnTo>
                  <a:lnTo>
                    <a:pt x="354" y="68"/>
                  </a:lnTo>
                  <a:lnTo>
                    <a:pt x="358" y="86"/>
                  </a:lnTo>
                  <a:lnTo>
                    <a:pt x="353" y="91"/>
                  </a:lnTo>
                  <a:lnTo>
                    <a:pt x="356" y="106"/>
                  </a:lnTo>
                  <a:lnTo>
                    <a:pt x="351" y="109"/>
                  </a:lnTo>
                  <a:lnTo>
                    <a:pt x="366" y="169"/>
                  </a:lnTo>
                  <a:lnTo>
                    <a:pt x="374" y="175"/>
                  </a:lnTo>
                  <a:lnTo>
                    <a:pt x="378" y="159"/>
                  </a:lnTo>
                  <a:lnTo>
                    <a:pt x="387" y="164"/>
                  </a:lnTo>
                  <a:lnTo>
                    <a:pt x="386" y="182"/>
                  </a:lnTo>
                  <a:lnTo>
                    <a:pt x="407" y="174"/>
                  </a:lnTo>
                  <a:lnTo>
                    <a:pt x="399" y="167"/>
                  </a:lnTo>
                  <a:lnTo>
                    <a:pt x="399" y="162"/>
                  </a:lnTo>
                  <a:lnTo>
                    <a:pt x="406" y="160"/>
                  </a:lnTo>
                  <a:lnTo>
                    <a:pt x="406" y="165"/>
                  </a:lnTo>
                  <a:lnTo>
                    <a:pt x="412" y="167"/>
                  </a:lnTo>
                  <a:lnTo>
                    <a:pt x="414" y="162"/>
                  </a:lnTo>
                  <a:lnTo>
                    <a:pt x="407" y="139"/>
                  </a:lnTo>
                  <a:lnTo>
                    <a:pt x="399" y="140"/>
                  </a:lnTo>
                  <a:lnTo>
                    <a:pt x="396" y="130"/>
                  </a:lnTo>
                  <a:lnTo>
                    <a:pt x="409" y="119"/>
                  </a:lnTo>
                  <a:lnTo>
                    <a:pt x="414" y="127"/>
                  </a:lnTo>
                  <a:lnTo>
                    <a:pt x="411" y="139"/>
                  </a:lnTo>
                  <a:lnTo>
                    <a:pt x="422" y="125"/>
                  </a:lnTo>
                  <a:lnTo>
                    <a:pt x="432" y="149"/>
                  </a:lnTo>
                  <a:lnTo>
                    <a:pt x="447" y="140"/>
                  </a:lnTo>
                  <a:lnTo>
                    <a:pt x="442" y="130"/>
                  </a:lnTo>
                  <a:lnTo>
                    <a:pt x="449" y="127"/>
                  </a:lnTo>
                  <a:lnTo>
                    <a:pt x="447" y="122"/>
                  </a:lnTo>
                  <a:lnTo>
                    <a:pt x="459" y="127"/>
                  </a:lnTo>
                  <a:lnTo>
                    <a:pt x="464" y="117"/>
                  </a:lnTo>
                  <a:lnTo>
                    <a:pt x="469" y="130"/>
                  </a:lnTo>
                  <a:lnTo>
                    <a:pt x="452" y="137"/>
                  </a:lnTo>
                  <a:lnTo>
                    <a:pt x="454" y="154"/>
                  </a:lnTo>
                  <a:lnTo>
                    <a:pt x="460" y="155"/>
                  </a:lnTo>
                  <a:lnTo>
                    <a:pt x="460" y="162"/>
                  </a:lnTo>
                  <a:lnTo>
                    <a:pt x="437" y="172"/>
                  </a:lnTo>
                  <a:lnTo>
                    <a:pt x="432" y="188"/>
                  </a:lnTo>
                  <a:lnTo>
                    <a:pt x="440" y="193"/>
                  </a:lnTo>
                  <a:lnTo>
                    <a:pt x="429" y="218"/>
                  </a:lnTo>
                  <a:lnTo>
                    <a:pt x="429" y="238"/>
                  </a:lnTo>
                  <a:lnTo>
                    <a:pt x="417" y="232"/>
                  </a:lnTo>
                  <a:lnTo>
                    <a:pt x="417" y="263"/>
                  </a:lnTo>
                  <a:lnTo>
                    <a:pt x="412" y="275"/>
                  </a:lnTo>
                  <a:lnTo>
                    <a:pt x="391" y="276"/>
                  </a:lnTo>
                  <a:lnTo>
                    <a:pt x="387" y="266"/>
                  </a:lnTo>
                  <a:lnTo>
                    <a:pt x="374" y="268"/>
                  </a:lnTo>
                  <a:lnTo>
                    <a:pt x="356" y="263"/>
                  </a:lnTo>
                  <a:lnTo>
                    <a:pt x="346" y="273"/>
                  </a:lnTo>
                  <a:lnTo>
                    <a:pt x="343" y="289"/>
                  </a:lnTo>
                  <a:lnTo>
                    <a:pt x="333" y="286"/>
                  </a:lnTo>
                  <a:lnTo>
                    <a:pt x="325" y="291"/>
                  </a:lnTo>
                  <a:lnTo>
                    <a:pt x="328" y="296"/>
                  </a:lnTo>
                  <a:lnTo>
                    <a:pt x="321" y="311"/>
                  </a:lnTo>
                  <a:lnTo>
                    <a:pt x="333" y="324"/>
                  </a:lnTo>
                  <a:lnTo>
                    <a:pt x="331" y="341"/>
                  </a:lnTo>
                  <a:lnTo>
                    <a:pt x="353" y="347"/>
                  </a:lnTo>
                  <a:lnTo>
                    <a:pt x="354" y="361"/>
                  </a:lnTo>
                  <a:lnTo>
                    <a:pt x="374" y="376"/>
                  </a:lnTo>
                  <a:lnTo>
                    <a:pt x="397" y="366"/>
                  </a:lnTo>
                  <a:lnTo>
                    <a:pt x="411" y="394"/>
                  </a:lnTo>
                  <a:lnTo>
                    <a:pt x="394" y="402"/>
                  </a:lnTo>
                  <a:lnTo>
                    <a:pt x="387" y="430"/>
                  </a:lnTo>
                  <a:lnTo>
                    <a:pt x="358" y="427"/>
                  </a:lnTo>
                  <a:lnTo>
                    <a:pt x="358" y="440"/>
                  </a:lnTo>
                  <a:lnTo>
                    <a:pt x="344" y="437"/>
                  </a:lnTo>
                  <a:lnTo>
                    <a:pt x="344" y="432"/>
                  </a:lnTo>
                  <a:lnTo>
                    <a:pt x="331" y="425"/>
                  </a:lnTo>
                  <a:lnTo>
                    <a:pt x="331" y="453"/>
                  </a:lnTo>
                  <a:lnTo>
                    <a:pt x="321" y="458"/>
                  </a:lnTo>
                  <a:lnTo>
                    <a:pt x="321" y="467"/>
                  </a:lnTo>
                  <a:lnTo>
                    <a:pt x="300" y="473"/>
                  </a:lnTo>
                  <a:lnTo>
                    <a:pt x="296" y="492"/>
                  </a:lnTo>
                  <a:lnTo>
                    <a:pt x="301" y="505"/>
                  </a:lnTo>
                  <a:lnTo>
                    <a:pt x="280" y="515"/>
                  </a:lnTo>
                  <a:lnTo>
                    <a:pt x="278" y="541"/>
                  </a:lnTo>
                  <a:lnTo>
                    <a:pt x="272" y="541"/>
                  </a:lnTo>
                  <a:lnTo>
                    <a:pt x="272" y="538"/>
                  </a:lnTo>
                  <a:lnTo>
                    <a:pt x="262" y="543"/>
                  </a:lnTo>
                  <a:lnTo>
                    <a:pt x="258" y="556"/>
                  </a:lnTo>
                  <a:lnTo>
                    <a:pt x="250" y="546"/>
                  </a:lnTo>
                  <a:lnTo>
                    <a:pt x="247" y="533"/>
                  </a:lnTo>
                  <a:lnTo>
                    <a:pt x="240" y="533"/>
                  </a:lnTo>
                  <a:lnTo>
                    <a:pt x="245" y="545"/>
                  </a:lnTo>
                  <a:lnTo>
                    <a:pt x="232" y="545"/>
                  </a:lnTo>
                  <a:lnTo>
                    <a:pt x="232" y="531"/>
                  </a:lnTo>
                  <a:lnTo>
                    <a:pt x="207" y="515"/>
                  </a:lnTo>
                  <a:lnTo>
                    <a:pt x="210" y="511"/>
                  </a:lnTo>
                  <a:lnTo>
                    <a:pt x="205" y="508"/>
                  </a:lnTo>
                  <a:lnTo>
                    <a:pt x="204" y="485"/>
                  </a:lnTo>
                  <a:lnTo>
                    <a:pt x="197" y="478"/>
                  </a:lnTo>
                  <a:lnTo>
                    <a:pt x="190" y="478"/>
                  </a:lnTo>
                  <a:lnTo>
                    <a:pt x="185" y="488"/>
                  </a:lnTo>
                  <a:lnTo>
                    <a:pt x="177" y="490"/>
                  </a:lnTo>
                  <a:lnTo>
                    <a:pt x="174" y="502"/>
                  </a:lnTo>
                  <a:lnTo>
                    <a:pt x="151" y="502"/>
                  </a:lnTo>
                  <a:lnTo>
                    <a:pt x="147" y="516"/>
                  </a:lnTo>
                  <a:lnTo>
                    <a:pt x="137" y="505"/>
                  </a:lnTo>
                  <a:lnTo>
                    <a:pt x="114" y="508"/>
                  </a:lnTo>
                  <a:lnTo>
                    <a:pt x="114" y="497"/>
                  </a:lnTo>
                  <a:lnTo>
                    <a:pt x="104" y="498"/>
                  </a:lnTo>
                  <a:close/>
                </a:path>
              </a:pathLst>
            </a:custGeom>
            <a:grpFill/>
            <a:ln w="12700">
              <a:solidFill>
                <a:srgbClr val="8064A2"/>
              </a:solidFill>
              <a:round/>
              <a:headEnd/>
              <a:tailEnd/>
            </a:ln>
          </p:spPr>
          <p:txBody>
            <a:bodyPr vert="horz" wrap="square" lIns="91440" tIns="45720" rIns="91440" bIns="45720" numCol="1" anchor="t" anchorCtr="0" compatLnSpc="1">
              <a:prstTxWarp prst="textNoShape">
                <a:avLst/>
              </a:prstTxWarp>
            </a:bodyPr>
            <a:lstStyle/>
            <a:p>
              <a:pPr defTabSz="914400" eaLnBrk="0" hangingPunct="0">
                <a:defRPr/>
              </a:pPr>
              <a:endParaRPr lang="en-US" kern="0">
                <a:solidFill>
                  <a:prstClr val="black"/>
                </a:solidFill>
                <a:latin typeface="Arial" charset="0"/>
                <a:cs typeface="Arial" charset="0"/>
              </a:endParaRPr>
            </a:p>
          </p:txBody>
        </p:sp>
        <p:sp>
          <p:nvSpPr>
            <p:cNvPr id="51" name="Freeform 35"/>
            <p:cNvSpPr>
              <a:spLocks/>
            </p:cNvSpPr>
            <p:nvPr/>
          </p:nvSpPr>
          <p:spPr bwMode="auto">
            <a:xfrm>
              <a:off x="5056188" y="1368905"/>
              <a:ext cx="1450975" cy="1714500"/>
            </a:xfrm>
            <a:custGeom>
              <a:avLst/>
              <a:gdLst/>
              <a:ahLst/>
              <a:cxnLst>
                <a:cxn ang="0">
                  <a:pos x="38" y="905"/>
                </a:cxn>
                <a:cxn ang="0">
                  <a:pos x="63" y="926"/>
                </a:cxn>
                <a:cxn ang="0">
                  <a:pos x="97" y="909"/>
                </a:cxn>
                <a:cxn ang="0">
                  <a:pos x="135" y="928"/>
                </a:cxn>
                <a:cxn ang="0">
                  <a:pos x="175" y="921"/>
                </a:cxn>
                <a:cxn ang="0">
                  <a:pos x="212" y="977"/>
                </a:cxn>
                <a:cxn ang="0">
                  <a:pos x="251" y="982"/>
                </a:cxn>
                <a:cxn ang="0">
                  <a:pos x="286" y="1002"/>
                </a:cxn>
                <a:cxn ang="0">
                  <a:pos x="309" y="1045"/>
                </a:cxn>
                <a:cxn ang="0">
                  <a:pos x="351" y="1064"/>
                </a:cxn>
                <a:cxn ang="0">
                  <a:pos x="427" y="1047"/>
                </a:cxn>
                <a:cxn ang="0">
                  <a:pos x="492" y="1020"/>
                </a:cxn>
                <a:cxn ang="0">
                  <a:pos x="531" y="1025"/>
                </a:cxn>
                <a:cxn ang="0">
                  <a:pos x="614" y="1020"/>
                </a:cxn>
                <a:cxn ang="0">
                  <a:pos x="667" y="1032"/>
                </a:cxn>
                <a:cxn ang="0">
                  <a:pos x="680" y="954"/>
                </a:cxn>
                <a:cxn ang="0">
                  <a:pos x="637" y="863"/>
                </a:cxn>
                <a:cxn ang="0">
                  <a:pos x="692" y="611"/>
                </a:cxn>
                <a:cxn ang="0">
                  <a:pos x="901" y="603"/>
                </a:cxn>
                <a:cxn ang="0">
                  <a:pos x="906" y="215"/>
                </a:cxn>
                <a:cxn ang="0">
                  <a:pos x="851" y="0"/>
                </a:cxn>
                <a:cxn ang="0">
                  <a:pos x="815" y="13"/>
                </a:cxn>
                <a:cxn ang="0">
                  <a:pos x="762" y="27"/>
                </a:cxn>
                <a:cxn ang="0">
                  <a:pos x="712" y="15"/>
                </a:cxn>
                <a:cxn ang="0">
                  <a:pos x="689" y="41"/>
                </a:cxn>
                <a:cxn ang="0">
                  <a:pos x="704" y="119"/>
                </a:cxn>
                <a:cxn ang="0">
                  <a:pos x="654" y="164"/>
                </a:cxn>
                <a:cxn ang="0">
                  <a:pos x="588" y="196"/>
                </a:cxn>
                <a:cxn ang="0">
                  <a:pos x="583" y="253"/>
                </a:cxn>
                <a:cxn ang="0">
                  <a:pos x="543" y="285"/>
                </a:cxn>
                <a:cxn ang="0">
                  <a:pos x="510" y="275"/>
                </a:cxn>
                <a:cxn ang="0">
                  <a:pos x="472" y="321"/>
                </a:cxn>
                <a:cxn ang="0">
                  <a:pos x="430" y="336"/>
                </a:cxn>
                <a:cxn ang="0">
                  <a:pos x="386" y="429"/>
                </a:cxn>
                <a:cxn ang="0">
                  <a:pos x="309" y="434"/>
                </a:cxn>
                <a:cxn ang="0">
                  <a:pos x="233" y="437"/>
                </a:cxn>
                <a:cxn ang="0">
                  <a:pos x="205" y="399"/>
                </a:cxn>
                <a:cxn ang="0">
                  <a:pos x="203" y="343"/>
                </a:cxn>
                <a:cxn ang="0">
                  <a:pos x="157" y="297"/>
                </a:cxn>
                <a:cxn ang="0">
                  <a:pos x="114" y="297"/>
                </a:cxn>
                <a:cxn ang="0">
                  <a:pos x="33" y="358"/>
                </a:cxn>
                <a:cxn ang="0">
                  <a:pos x="97" y="345"/>
                </a:cxn>
                <a:cxn ang="0">
                  <a:pos x="121" y="399"/>
                </a:cxn>
                <a:cxn ang="0">
                  <a:pos x="104" y="514"/>
                </a:cxn>
                <a:cxn ang="0">
                  <a:pos x="137" y="512"/>
                </a:cxn>
                <a:cxn ang="0">
                  <a:pos x="145" y="484"/>
                </a:cxn>
                <a:cxn ang="0">
                  <a:pos x="160" y="470"/>
                </a:cxn>
                <a:cxn ang="0">
                  <a:pos x="197" y="472"/>
                </a:cxn>
                <a:cxn ang="0">
                  <a:pos x="198" y="507"/>
                </a:cxn>
                <a:cxn ang="0">
                  <a:pos x="155" y="577"/>
                </a:cxn>
                <a:cxn ang="0">
                  <a:pos x="94" y="608"/>
                </a:cxn>
                <a:cxn ang="0">
                  <a:pos x="59" y="656"/>
                </a:cxn>
                <a:cxn ang="0">
                  <a:pos x="135" y="711"/>
                </a:cxn>
                <a:cxn ang="0">
                  <a:pos x="82" y="782"/>
                </a:cxn>
                <a:cxn ang="0">
                  <a:pos x="38" y="818"/>
                </a:cxn>
                <a:cxn ang="0">
                  <a:pos x="10" y="883"/>
                </a:cxn>
              </a:cxnLst>
              <a:rect l="0" t="0" r="r" b="b"/>
              <a:pathLst>
                <a:path w="914" h="1080">
                  <a:moveTo>
                    <a:pt x="0" y="888"/>
                  </a:moveTo>
                  <a:lnTo>
                    <a:pt x="14" y="906"/>
                  </a:lnTo>
                  <a:lnTo>
                    <a:pt x="21" y="901"/>
                  </a:lnTo>
                  <a:lnTo>
                    <a:pt x="19" y="908"/>
                  </a:lnTo>
                  <a:lnTo>
                    <a:pt x="26" y="903"/>
                  </a:lnTo>
                  <a:lnTo>
                    <a:pt x="38" y="905"/>
                  </a:lnTo>
                  <a:lnTo>
                    <a:pt x="44" y="921"/>
                  </a:lnTo>
                  <a:lnTo>
                    <a:pt x="51" y="918"/>
                  </a:lnTo>
                  <a:lnTo>
                    <a:pt x="54" y="919"/>
                  </a:lnTo>
                  <a:lnTo>
                    <a:pt x="56" y="909"/>
                  </a:lnTo>
                  <a:lnTo>
                    <a:pt x="64" y="919"/>
                  </a:lnTo>
                  <a:lnTo>
                    <a:pt x="63" y="926"/>
                  </a:lnTo>
                  <a:lnTo>
                    <a:pt x="74" y="938"/>
                  </a:lnTo>
                  <a:lnTo>
                    <a:pt x="87" y="926"/>
                  </a:lnTo>
                  <a:lnTo>
                    <a:pt x="97" y="931"/>
                  </a:lnTo>
                  <a:lnTo>
                    <a:pt x="99" y="923"/>
                  </a:lnTo>
                  <a:lnTo>
                    <a:pt x="87" y="923"/>
                  </a:lnTo>
                  <a:lnTo>
                    <a:pt x="97" y="909"/>
                  </a:lnTo>
                  <a:lnTo>
                    <a:pt x="106" y="916"/>
                  </a:lnTo>
                  <a:lnTo>
                    <a:pt x="112" y="914"/>
                  </a:lnTo>
                  <a:lnTo>
                    <a:pt x="119" y="924"/>
                  </a:lnTo>
                  <a:lnTo>
                    <a:pt x="127" y="924"/>
                  </a:lnTo>
                  <a:lnTo>
                    <a:pt x="134" y="933"/>
                  </a:lnTo>
                  <a:lnTo>
                    <a:pt x="135" y="928"/>
                  </a:lnTo>
                  <a:lnTo>
                    <a:pt x="137" y="938"/>
                  </a:lnTo>
                  <a:lnTo>
                    <a:pt x="149" y="931"/>
                  </a:lnTo>
                  <a:lnTo>
                    <a:pt x="155" y="943"/>
                  </a:lnTo>
                  <a:lnTo>
                    <a:pt x="157" y="928"/>
                  </a:lnTo>
                  <a:lnTo>
                    <a:pt x="172" y="928"/>
                  </a:lnTo>
                  <a:lnTo>
                    <a:pt x="175" y="921"/>
                  </a:lnTo>
                  <a:lnTo>
                    <a:pt x="190" y="933"/>
                  </a:lnTo>
                  <a:lnTo>
                    <a:pt x="195" y="926"/>
                  </a:lnTo>
                  <a:lnTo>
                    <a:pt x="200" y="944"/>
                  </a:lnTo>
                  <a:lnTo>
                    <a:pt x="197" y="949"/>
                  </a:lnTo>
                  <a:lnTo>
                    <a:pt x="208" y="964"/>
                  </a:lnTo>
                  <a:lnTo>
                    <a:pt x="212" y="977"/>
                  </a:lnTo>
                  <a:lnTo>
                    <a:pt x="222" y="967"/>
                  </a:lnTo>
                  <a:lnTo>
                    <a:pt x="236" y="969"/>
                  </a:lnTo>
                  <a:lnTo>
                    <a:pt x="241" y="982"/>
                  </a:lnTo>
                  <a:lnTo>
                    <a:pt x="245" y="979"/>
                  </a:lnTo>
                  <a:lnTo>
                    <a:pt x="248" y="986"/>
                  </a:lnTo>
                  <a:lnTo>
                    <a:pt x="251" y="982"/>
                  </a:lnTo>
                  <a:lnTo>
                    <a:pt x="256" y="991"/>
                  </a:lnTo>
                  <a:lnTo>
                    <a:pt x="263" y="987"/>
                  </a:lnTo>
                  <a:lnTo>
                    <a:pt x="263" y="1006"/>
                  </a:lnTo>
                  <a:lnTo>
                    <a:pt x="265" y="1001"/>
                  </a:lnTo>
                  <a:lnTo>
                    <a:pt x="276" y="999"/>
                  </a:lnTo>
                  <a:lnTo>
                    <a:pt x="286" y="1002"/>
                  </a:lnTo>
                  <a:lnTo>
                    <a:pt x="294" y="1012"/>
                  </a:lnTo>
                  <a:lnTo>
                    <a:pt x="296" y="1024"/>
                  </a:lnTo>
                  <a:lnTo>
                    <a:pt x="299" y="1025"/>
                  </a:lnTo>
                  <a:lnTo>
                    <a:pt x="299" y="1035"/>
                  </a:lnTo>
                  <a:lnTo>
                    <a:pt x="304" y="1034"/>
                  </a:lnTo>
                  <a:lnTo>
                    <a:pt x="309" y="1045"/>
                  </a:lnTo>
                  <a:lnTo>
                    <a:pt x="316" y="1047"/>
                  </a:lnTo>
                  <a:lnTo>
                    <a:pt x="314" y="1057"/>
                  </a:lnTo>
                  <a:lnTo>
                    <a:pt x="328" y="1069"/>
                  </a:lnTo>
                  <a:lnTo>
                    <a:pt x="333" y="1080"/>
                  </a:lnTo>
                  <a:lnTo>
                    <a:pt x="352" y="1077"/>
                  </a:lnTo>
                  <a:lnTo>
                    <a:pt x="351" y="1064"/>
                  </a:lnTo>
                  <a:lnTo>
                    <a:pt x="357" y="1057"/>
                  </a:lnTo>
                  <a:lnTo>
                    <a:pt x="374" y="1065"/>
                  </a:lnTo>
                  <a:lnTo>
                    <a:pt x="386" y="1040"/>
                  </a:lnTo>
                  <a:lnTo>
                    <a:pt x="399" y="1044"/>
                  </a:lnTo>
                  <a:lnTo>
                    <a:pt x="404" y="1034"/>
                  </a:lnTo>
                  <a:lnTo>
                    <a:pt x="427" y="1047"/>
                  </a:lnTo>
                  <a:lnTo>
                    <a:pt x="445" y="1037"/>
                  </a:lnTo>
                  <a:lnTo>
                    <a:pt x="458" y="1052"/>
                  </a:lnTo>
                  <a:lnTo>
                    <a:pt x="472" y="1034"/>
                  </a:lnTo>
                  <a:lnTo>
                    <a:pt x="480" y="1042"/>
                  </a:lnTo>
                  <a:lnTo>
                    <a:pt x="492" y="1037"/>
                  </a:lnTo>
                  <a:lnTo>
                    <a:pt x="492" y="1020"/>
                  </a:lnTo>
                  <a:lnTo>
                    <a:pt x="503" y="1017"/>
                  </a:lnTo>
                  <a:lnTo>
                    <a:pt x="513" y="1020"/>
                  </a:lnTo>
                  <a:lnTo>
                    <a:pt x="513" y="1007"/>
                  </a:lnTo>
                  <a:lnTo>
                    <a:pt x="526" y="1007"/>
                  </a:lnTo>
                  <a:lnTo>
                    <a:pt x="526" y="1020"/>
                  </a:lnTo>
                  <a:lnTo>
                    <a:pt x="531" y="1025"/>
                  </a:lnTo>
                  <a:lnTo>
                    <a:pt x="545" y="1020"/>
                  </a:lnTo>
                  <a:lnTo>
                    <a:pt x="566" y="1024"/>
                  </a:lnTo>
                  <a:lnTo>
                    <a:pt x="583" y="1012"/>
                  </a:lnTo>
                  <a:lnTo>
                    <a:pt x="598" y="1012"/>
                  </a:lnTo>
                  <a:lnTo>
                    <a:pt x="609" y="1024"/>
                  </a:lnTo>
                  <a:lnTo>
                    <a:pt x="614" y="1020"/>
                  </a:lnTo>
                  <a:lnTo>
                    <a:pt x="622" y="1034"/>
                  </a:lnTo>
                  <a:lnTo>
                    <a:pt x="631" y="1030"/>
                  </a:lnTo>
                  <a:lnTo>
                    <a:pt x="632" y="1020"/>
                  </a:lnTo>
                  <a:lnTo>
                    <a:pt x="646" y="1019"/>
                  </a:lnTo>
                  <a:lnTo>
                    <a:pt x="651" y="1037"/>
                  </a:lnTo>
                  <a:lnTo>
                    <a:pt x="667" y="1032"/>
                  </a:lnTo>
                  <a:lnTo>
                    <a:pt x="671" y="1035"/>
                  </a:lnTo>
                  <a:lnTo>
                    <a:pt x="689" y="1025"/>
                  </a:lnTo>
                  <a:lnTo>
                    <a:pt x="705" y="1037"/>
                  </a:lnTo>
                  <a:lnTo>
                    <a:pt x="732" y="999"/>
                  </a:lnTo>
                  <a:lnTo>
                    <a:pt x="702" y="986"/>
                  </a:lnTo>
                  <a:lnTo>
                    <a:pt x="680" y="954"/>
                  </a:lnTo>
                  <a:lnTo>
                    <a:pt x="662" y="936"/>
                  </a:lnTo>
                  <a:lnTo>
                    <a:pt x="656" y="921"/>
                  </a:lnTo>
                  <a:lnTo>
                    <a:pt x="659" y="896"/>
                  </a:lnTo>
                  <a:lnTo>
                    <a:pt x="642" y="881"/>
                  </a:lnTo>
                  <a:lnTo>
                    <a:pt x="639" y="858"/>
                  </a:lnTo>
                  <a:lnTo>
                    <a:pt x="637" y="863"/>
                  </a:lnTo>
                  <a:lnTo>
                    <a:pt x="619" y="876"/>
                  </a:lnTo>
                  <a:lnTo>
                    <a:pt x="614" y="835"/>
                  </a:lnTo>
                  <a:lnTo>
                    <a:pt x="618" y="760"/>
                  </a:lnTo>
                  <a:lnTo>
                    <a:pt x="639" y="716"/>
                  </a:lnTo>
                  <a:lnTo>
                    <a:pt x="656" y="697"/>
                  </a:lnTo>
                  <a:lnTo>
                    <a:pt x="692" y="611"/>
                  </a:lnTo>
                  <a:lnTo>
                    <a:pt x="695" y="593"/>
                  </a:lnTo>
                  <a:lnTo>
                    <a:pt x="729" y="558"/>
                  </a:lnTo>
                  <a:lnTo>
                    <a:pt x="742" y="538"/>
                  </a:lnTo>
                  <a:lnTo>
                    <a:pt x="765" y="530"/>
                  </a:lnTo>
                  <a:lnTo>
                    <a:pt x="874" y="616"/>
                  </a:lnTo>
                  <a:lnTo>
                    <a:pt x="901" y="603"/>
                  </a:lnTo>
                  <a:lnTo>
                    <a:pt x="889" y="568"/>
                  </a:lnTo>
                  <a:lnTo>
                    <a:pt x="907" y="509"/>
                  </a:lnTo>
                  <a:lnTo>
                    <a:pt x="901" y="456"/>
                  </a:lnTo>
                  <a:lnTo>
                    <a:pt x="911" y="427"/>
                  </a:lnTo>
                  <a:lnTo>
                    <a:pt x="914" y="366"/>
                  </a:lnTo>
                  <a:lnTo>
                    <a:pt x="906" y="215"/>
                  </a:lnTo>
                  <a:lnTo>
                    <a:pt x="909" y="144"/>
                  </a:lnTo>
                  <a:lnTo>
                    <a:pt x="904" y="98"/>
                  </a:lnTo>
                  <a:lnTo>
                    <a:pt x="884" y="61"/>
                  </a:lnTo>
                  <a:lnTo>
                    <a:pt x="878" y="0"/>
                  </a:lnTo>
                  <a:lnTo>
                    <a:pt x="861" y="5"/>
                  </a:lnTo>
                  <a:lnTo>
                    <a:pt x="851" y="0"/>
                  </a:lnTo>
                  <a:lnTo>
                    <a:pt x="843" y="8"/>
                  </a:lnTo>
                  <a:lnTo>
                    <a:pt x="843" y="20"/>
                  </a:lnTo>
                  <a:lnTo>
                    <a:pt x="835" y="23"/>
                  </a:lnTo>
                  <a:lnTo>
                    <a:pt x="830" y="23"/>
                  </a:lnTo>
                  <a:lnTo>
                    <a:pt x="825" y="10"/>
                  </a:lnTo>
                  <a:lnTo>
                    <a:pt x="815" y="13"/>
                  </a:lnTo>
                  <a:lnTo>
                    <a:pt x="810" y="23"/>
                  </a:lnTo>
                  <a:lnTo>
                    <a:pt x="803" y="15"/>
                  </a:lnTo>
                  <a:lnTo>
                    <a:pt x="793" y="23"/>
                  </a:lnTo>
                  <a:lnTo>
                    <a:pt x="773" y="12"/>
                  </a:lnTo>
                  <a:lnTo>
                    <a:pt x="770" y="22"/>
                  </a:lnTo>
                  <a:lnTo>
                    <a:pt x="762" y="27"/>
                  </a:lnTo>
                  <a:lnTo>
                    <a:pt x="757" y="22"/>
                  </a:lnTo>
                  <a:lnTo>
                    <a:pt x="742" y="32"/>
                  </a:lnTo>
                  <a:lnTo>
                    <a:pt x="735" y="28"/>
                  </a:lnTo>
                  <a:lnTo>
                    <a:pt x="727" y="36"/>
                  </a:lnTo>
                  <a:lnTo>
                    <a:pt x="722" y="23"/>
                  </a:lnTo>
                  <a:lnTo>
                    <a:pt x="712" y="15"/>
                  </a:lnTo>
                  <a:lnTo>
                    <a:pt x="700" y="27"/>
                  </a:lnTo>
                  <a:lnTo>
                    <a:pt x="682" y="32"/>
                  </a:lnTo>
                  <a:lnTo>
                    <a:pt x="680" y="33"/>
                  </a:lnTo>
                  <a:lnTo>
                    <a:pt x="694" y="33"/>
                  </a:lnTo>
                  <a:lnTo>
                    <a:pt x="694" y="41"/>
                  </a:lnTo>
                  <a:lnTo>
                    <a:pt x="689" y="41"/>
                  </a:lnTo>
                  <a:lnTo>
                    <a:pt x="690" y="50"/>
                  </a:lnTo>
                  <a:lnTo>
                    <a:pt x="677" y="63"/>
                  </a:lnTo>
                  <a:lnTo>
                    <a:pt x="679" y="104"/>
                  </a:lnTo>
                  <a:lnTo>
                    <a:pt x="714" y="98"/>
                  </a:lnTo>
                  <a:lnTo>
                    <a:pt x="724" y="118"/>
                  </a:lnTo>
                  <a:lnTo>
                    <a:pt x="704" y="119"/>
                  </a:lnTo>
                  <a:lnTo>
                    <a:pt x="704" y="139"/>
                  </a:lnTo>
                  <a:lnTo>
                    <a:pt x="714" y="136"/>
                  </a:lnTo>
                  <a:lnTo>
                    <a:pt x="727" y="157"/>
                  </a:lnTo>
                  <a:lnTo>
                    <a:pt x="720" y="176"/>
                  </a:lnTo>
                  <a:lnTo>
                    <a:pt x="656" y="182"/>
                  </a:lnTo>
                  <a:lnTo>
                    <a:pt x="654" y="164"/>
                  </a:lnTo>
                  <a:lnTo>
                    <a:pt x="634" y="169"/>
                  </a:lnTo>
                  <a:lnTo>
                    <a:pt x="608" y="146"/>
                  </a:lnTo>
                  <a:lnTo>
                    <a:pt x="599" y="157"/>
                  </a:lnTo>
                  <a:lnTo>
                    <a:pt x="599" y="191"/>
                  </a:lnTo>
                  <a:lnTo>
                    <a:pt x="593" y="184"/>
                  </a:lnTo>
                  <a:lnTo>
                    <a:pt x="588" y="196"/>
                  </a:lnTo>
                  <a:lnTo>
                    <a:pt x="598" y="220"/>
                  </a:lnTo>
                  <a:lnTo>
                    <a:pt x="588" y="230"/>
                  </a:lnTo>
                  <a:lnTo>
                    <a:pt x="578" y="229"/>
                  </a:lnTo>
                  <a:lnTo>
                    <a:pt x="576" y="237"/>
                  </a:lnTo>
                  <a:lnTo>
                    <a:pt x="584" y="242"/>
                  </a:lnTo>
                  <a:lnTo>
                    <a:pt x="583" y="253"/>
                  </a:lnTo>
                  <a:lnTo>
                    <a:pt x="578" y="265"/>
                  </a:lnTo>
                  <a:lnTo>
                    <a:pt x="573" y="263"/>
                  </a:lnTo>
                  <a:lnTo>
                    <a:pt x="565" y="277"/>
                  </a:lnTo>
                  <a:lnTo>
                    <a:pt x="565" y="285"/>
                  </a:lnTo>
                  <a:lnTo>
                    <a:pt x="560" y="278"/>
                  </a:lnTo>
                  <a:lnTo>
                    <a:pt x="543" y="285"/>
                  </a:lnTo>
                  <a:lnTo>
                    <a:pt x="543" y="297"/>
                  </a:lnTo>
                  <a:lnTo>
                    <a:pt x="526" y="267"/>
                  </a:lnTo>
                  <a:lnTo>
                    <a:pt x="518" y="265"/>
                  </a:lnTo>
                  <a:lnTo>
                    <a:pt x="520" y="272"/>
                  </a:lnTo>
                  <a:lnTo>
                    <a:pt x="510" y="265"/>
                  </a:lnTo>
                  <a:lnTo>
                    <a:pt x="510" y="275"/>
                  </a:lnTo>
                  <a:lnTo>
                    <a:pt x="498" y="272"/>
                  </a:lnTo>
                  <a:lnTo>
                    <a:pt x="498" y="275"/>
                  </a:lnTo>
                  <a:lnTo>
                    <a:pt x="495" y="270"/>
                  </a:lnTo>
                  <a:lnTo>
                    <a:pt x="470" y="267"/>
                  </a:lnTo>
                  <a:lnTo>
                    <a:pt x="465" y="306"/>
                  </a:lnTo>
                  <a:lnTo>
                    <a:pt x="472" y="321"/>
                  </a:lnTo>
                  <a:lnTo>
                    <a:pt x="460" y="320"/>
                  </a:lnTo>
                  <a:lnTo>
                    <a:pt x="458" y="348"/>
                  </a:lnTo>
                  <a:lnTo>
                    <a:pt x="445" y="350"/>
                  </a:lnTo>
                  <a:lnTo>
                    <a:pt x="445" y="343"/>
                  </a:lnTo>
                  <a:lnTo>
                    <a:pt x="430" y="330"/>
                  </a:lnTo>
                  <a:lnTo>
                    <a:pt x="430" y="336"/>
                  </a:lnTo>
                  <a:lnTo>
                    <a:pt x="419" y="338"/>
                  </a:lnTo>
                  <a:lnTo>
                    <a:pt x="425" y="355"/>
                  </a:lnTo>
                  <a:lnTo>
                    <a:pt x="425" y="414"/>
                  </a:lnTo>
                  <a:lnTo>
                    <a:pt x="397" y="414"/>
                  </a:lnTo>
                  <a:lnTo>
                    <a:pt x="397" y="422"/>
                  </a:lnTo>
                  <a:lnTo>
                    <a:pt x="386" y="429"/>
                  </a:lnTo>
                  <a:lnTo>
                    <a:pt x="381" y="421"/>
                  </a:lnTo>
                  <a:lnTo>
                    <a:pt x="374" y="421"/>
                  </a:lnTo>
                  <a:lnTo>
                    <a:pt x="369" y="434"/>
                  </a:lnTo>
                  <a:lnTo>
                    <a:pt x="346" y="424"/>
                  </a:lnTo>
                  <a:lnTo>
                    <a:pt x="331" y="432"/>
                  </a:lnTo>
                  <a:lnTo>
                    <a:pt x="309" y="434"/>
                  </a:lnTo>
                  <a:lnTo>
                    <a:pt x="308" y="439"/>
                  </a:lnTo>
                  <a:lnTo>
                    <a:pt x="266" y="434"/>
                  </a:lnTo>
                  <a:lnTo>
                    <a:pt x="265" y="424"/>
                  </a:lnTo>
                  <a:lnTo>
                    <a:pt x="246" y="426"/>
                  </a:lnTo>
                  <a:lnTo>
                    <a:pt x="241" y="434"/>
                  </a:lnTo>
                  <a:lnTo>
                    <a:pt x="233" y="437"/>
                  </a:lnTo>
                  <a:lnTo>
                    <a:pt x="230" y="424"/>
                  </a:lnTo>
                  <a:lnTo>
                    <a:pt x="215" y="429"/>
                  </a:lnTo>
                  <a:lnTo>
                    <a:pt x="222" y="419"/>
                  </a:lnTo>
                  <a:lnTo>
                    <a:pt x="223" y="403"/>
                  </a:lnTo>
                  <a:lnTo>
                    <a:pt x="205" y="409"/>
                  </a:lnTo>
                  <a:lnTo>
                    <a:pt x="205" y="399"/>
                  </a:lnTo>
                  <a:lnTo>
                    <a:pt x="192" y="394"/>
                  </a:lnTo>
                  <a:lnTo>
                    <a:pt x="190" y="388"/>
                  </a:lnTo>
                  <a:lnTo>
                    <a:pt x="193" y="353"/>
                  </a:lnTo>
                  <a:lnTo>
                    <a:pt x="205" y="356"/>
                  </a:lnTo>
                  <a:lnTo>
                    <a:pt x="213" y="345"/>
                  </a:lnTo>
                  <a:lnTo>
                    <a:pt x="203" y="343"/>
                  </a:lnTo>
                  <a:lnTo>
                    <a:pt x="200" y="330"/>
                  </a:lnTo>
                  <a:lnTo>
                    <a:pt x="187" y="328"/>
                  </a:lnTo>
                  <a:lnTo>
                    <a:pt x="175" y="331"/>
                  </a:lnTo>
                  <a:lnTo>
                    <a:pt x="167" y="310"/>
                  </a:lnTo>
                  <a:lnTo>
                    <a:pt x="160" y="313"/>
                  </a:lnTo>
                  <a:lnTo>
                    <a:pt x="157" y="297"/>
                  </a:lnTo>
                  <a:lnTo>
                    <a:pt x="169" y="290"/>
                  </a:lnTo>
                  <a:lnTo>
                    <a:pt x="164" y="280"/>
                  </a:lnTo>
                  <a:lnTo>
                    <a:pt x="145" y="290"/>
                  </a:lnTo>
                  <a:lnTo>
                    <a:pt x="144" y="285"/>
                  </a:lnTo>
                  <a:lnTo>
                    <a:pt x="124" y="283"/>
                  </a:lnTo>
                  <a:lnTo>
                    <a:pt x="114" y="297"/>
                  </a:lnTo>
                  <a:lnTo>
                    <a:pt x="87" y="311"/>
                  </a:lnTo>
                  <a:lnTo>
                    <a:pt x="94" y="328"/>
                  </a:lnTo>
                  <a:lnTo>
                    <a:pt x="56" y="338"/>
                  </a:lnTo>
                  <a:lnTo>
                    <a:pt x="61" y="351"/>
                  </a:lnTo>
                  <a:lnTo>
                    <a:pt x="48" y="350"/>
                  </a:lnTo>
                  <a:lnTo>
                    <a:pt x="33" y="358"/>
                  </a:lnTo>
                  <a:lnTo>
                    <a:pt x="38" y="376"/>
                  </a:lnTo>
                  <a:lnTo>
                    <a:pt x="53" y="373"/>
                  </a:lnTo>
                  <a:lnTo>
                    <a:pt x="69" y="363"/>
                  </a:lnTo>
                  <a:lnTo>
                    <a:pt x="71" y="358"/>
                  </a:lnTo>
                  <a:lnTo>
                    <a:pt x="86" y="355"/>
                  </a:lnTo>
                  <a:lnTo>
                    <a:pt x="97" y="345"/>
                  </a:lnTo>
                  <a:lnTo>
                    <a:pt x="99" y="355"/>
                  </a:lnTo>
                  <a:lnTo>
                    <a:pt x="121" y="345"/>
                  </a:lnTo>
                  <a:lnTo>
                    <a:pt x="130" y="381"/>
                  </a:lnTo>
                  <a:lnTo>
                    <a:pt x="125" y="378"/>
                  </a:lnTo>
                  <a:lnTo>
                    <a:pt x="119" y="393"/>
                  </a:lnTo>
                  <a:lnTo>
                    <a:pt x="121" y="399"/>
                  </a:lnTo>
                  <a:lnTo>
                    <a:pt x="92" y="413"/>
                  </a:lnTo>
                  <a:lnTo>
                    <a:pt x="96" y="431"/>
                  </a:lnTo>
                  <a:lnTo>
                    <a:pt x="91" y="436"/>
                  </a:lnTo>
                  <a:lnTo>
                    <a:pt x="94" y="451"/>
                  </a:lnTo>
                  <a:lnTo>
                    <a:pt x="89" y="454"/>
                  </a:lnTo>
                  <a:lnTo>
                    <a:pt x="104" y="514"/>
                  </a:lnTo>
                  <a:lnTo>
                    <a:pt x="112" y="520"/>
                  </a:lnTo>
                  <a:lnTo>
                    <a:pt x="116" y="504"/>
                  </a:lnTo>
                  <a:lnTo>
                    <a:pt x="125" y="509"/>
                  </a:lnTo>
                  <a:lnTo>
                    <a:pt x="124" y="527"/>
                  </a:lnTo>
                  <a:lnTo>
                    <a:pt x="145" y="519"/>
                  </a:lnTo>
                  <a:lnTo>
                    <a:pt x="137" y="512"/>
                  </a:lnTo>
                  <a:lnTo>
                    <a:pt x="137" y="507"/>
                  </a:lnTo>
                  <a:lnTo>
                    <a:pt x="144" y="505"/>
                  </a:lnTo>
                  <a:lnTo>
                    <a:pt x="144" y="510"/>
                  </a:lnTo>
                  <a:lnTo>
                    <a:pt x="150" y="512"/>
                  </a:lnTo>
                  <a:lnTo>
                    <a:pt x="152" y="507"/>
                  </a:lnTo>
                  <a:lnTo>
                    <a:pt x="145" y="484"/>
                  </a:lnTo>
                  <a:lnTo>
                    <a:pt x="137" y="485"/>
                  </a:lnTo>
                  <a:lnTo>
                    <a:pt x="134" y="475"/>
                  </a:lnTo>
                  <a:lnTo>
                    <a:pt x="147" y="464"/>
                  </a:lnTo>
                  <a:lnTo>
                    <a:pt x="152" y="472"/>
                  </a:lnTo>
                  <a:lnTo>
                    <a:pt x="149" y="484"/>
                  </a:lnTo>
                  <a:lnTo>
                    <a:pt x="160" y="470"/>
                  </a:lnTo>
                  <a:lnTo>
                    <a:pt x="170" y="494"/>
                  </a:lnTo>
                  <a:lnTo>
                    <a:pt x="185" y="485"/>
                  </a:lnTo>
                  <a:lnTo>
                    <a:pt x="180" y="475"/>
                  </a:lnTo>
                  <a:lnTo>
                    <a:pt x="187" y="472"/>
                  </a:lnTo>
                  <a:lnTo>
                    <a:pt x="185" y="467"/>
                  </a:lnTo>
                  <a:lnTo>
                    <a:pt x="197" y="472"/>
                  </a:lnTo>
                  <a:lnTo>
                    <a:pt x="202" y="462"/>
                  </a:lnTo>
                  <a:lnTo>
                    <a:pt x="207" y="475"/>
                  </a:lnTo>
                  <a:lnTo>
                    <a:pt x="190" y="482"/>
                  </a:lnTo>
                  <a:lnTo>
                    <a:pt x="192" y="499"/>
                  </a:lnTo>
                  <a:lnTo>
                    <a:pt x="198" y="500"/>
                  </a:lnTo>
                  <a:lnTo>
                    <a:pt x="198" y="507"/>
                  </a:lnTo>
                  <a:lnTo>
                    <a:pt x="175" y="517"/>
                  </a:lnTo>
                  <a:lnTo>
                    <a:pt x="170" y="533"/>
                  </a:lnTo>
                  <a:lnTo>
                    <a:pt x="178" y="538"/>
                  </a:lnTo>
                  <a:lnTo>
                    <a:pt x="167" y="563"/>
                  </a:lnTo>
                  <a:lnTo>
                    <a:pt x="167" y="583"/>
                  </a:lnTo>
                  <a:lnTo>
                    <a:pt x="155" y="577"/>
                  </a:lnTo>
                  <a:lnTo>
                    <a:pt x="155" y="608"/>
                  </a:lnTo>
                  <a:lnTo>
                    <a:pt x="150" y="620"/>
                  </a:lnTo>
                  <a:lnTo>
                    <a:pt x="129" y="621"/>
                  </a:lnTo>
                  <a:lnTo>
                    <a:pt x="125" y="611"/>
                  </a:lnTo>
                  <a:lnTo>
                    <a:pt x="112" y="613"/>
                  </a:lnTo>
                  <a:lnTo>
                    <a:pt x="94" y="608"/>
                  </a:lnTo>
                  <a:lnTo>
                    <a:pt x="84" y="618"/>
                  </a:lnTo>
                  <a:lnTo>
                    <a:pt x="81" y="634"/>
                  </a:lnTo>
                  <a:lnTo>
                    <a:pt x="71" y="631"/>
                  </a:lnTo>
                  <a:lnTo>
                    <a:pt x="63" y="636"/>
                  </a:lnTo>
                  <a:lnTo>
                    <a:pt x="66" y="641"/>
                  </a:lnTo>
                  <a:lnTo>
                    <a:pt x="59" y="656"/>
                  </a:lnTo>
                  <a:lnTo>
                    <a:pt x="71" y="669"/>
                  </a:lnTo>
                  <a:lnTo>
                    <a:pt x="69" y="686"/>
                  </a:lnTo>
                  <a:lnTo>
                    <a:pt x="91" y="692"/>
                  </a:lnTo>
                  <a:lnTo>
                    <a:pt x="92" y="706"/>
                  </a:lnTo>
                  <a:lnTo>
                    <a:pt x="112" y="721"/>
                  </a:lnTo>
                  <a:lnTo>
                    <a:pt x="135" y="711"/>
                  </a:lnTo>
                  <a:lnTo>
                    <a:pt x="149" y="739"/>
                  </a:lnTo>
                  <a:lnTo>
                    <a:pt x="132" y="747"/>
                  </a:lnTo>
                  <a:lnTo>
                    <a:pt x="125" y="775"/>
                  </a:lnTo>
                  <a:lnTo>
                    <a:pt x="96" y="772"/>
                  </a:lnTo>
                  <a:lnTo>
                    <a:pt x="96" y="785"/>
                  </a:lnTo>
                  <a:lnTo>
                    <a:pt x="82" y="782"/>
                  </a:lnTo>
                  <a:lnTo>
                    <a:pt x="82" y="777"/>
                  </a:lnTo>
                  <a:lnTo>
                    <a:pt x="69" y="770"/>
                  </a:lnTo>
                  <a:lnTo>
                    <a:pt x="69" y="798"/>
                  </a:lnTo>
                  <a:lnTo>
                    <a:pt x="59" y="803"/>
                  </a:lnTo>
                  <a:lnTo>
                    <a:pt x="59" y="812"/>
                  </a:lnTo>
                  <a:lnTo>
                    <a:pt x="38" y="818"/>
                  </a:lnTo>
                  <a:lnTo>
                    <a:pt x="34" y="837"/>
                  </a:lnTo>
                  <a:lnTo>
                    <a:pt x="39" y="850"/>
                  </a:lnTo>
                  <a:lnTo>
                    <a:pt x="18" y="860"/>
                  </a:lnTo>
                  <a:lnTo>
                    <a:pt x="16" y="886"/>
                  </a:lnTo>
                  <a:lnTo>
                    <a:pt x="10" y="886"/>
                  </a:lnTo>
                  <a:lnTo>
                    <a:pt x="10" y="883"/>
                  </a:lnTo>
                  <a:lnTo>
                    <a:pt x="0" y="888"/>
                  </a:lnTo>
                  <a:close/>
                </a:path>
              </a:pathLst>
            </a:custGeom>
            <a:grpFill/>
            <a:ln w="12700">
              <a:solidFill>
                <a:srgbClr val="8064A2"/>
              </a:solidFill>
              <a:round/>
              <a:headEnd/>
              <a:tailEnd/>
            </a:ln>
          </p:spPr>
          <p:txBody>
            <a:bodyPr vert="horz" wrap="square" lIns="91440" tIns="45720" rIns="91440" bIns="45720" numCol="1" anchor="t" anchorCtr="0" compatLnSpc="1">
              <a:prstTxWarp prst="textNoShape">
                <a:avLst/>
              </a:prstTxWarp>
            </a:bodyPr>
            <a:lstStyle/>
            <a:p>
              <a:pPr defTabSz="914400" eaLnBrk="0" hangingPunct="0">
                <a:defRPr/>
              </a:pPr>
              <a:endParaRPr lang="en-US" kern="0">
                <a:solidFill>
                  <a:prstClr val="black"/>
                </a:solidFill>
                <a:latin typeface="Arial" charset="0"/>
                <a:cs typeface="Arial" charset="0"/>
              </a:endParaRPr>
            </a:p>
          </p:txBody>
        </p:sp>
        <p:sp>
          <p:nvSpPr>
            <p:cNvPr id="52" name="Freeform 36"/>
            <p:cNvSpPr>
              <a:spLocks/>
            </p:cNvSpPr>
            <p:nvPr/>
          </p:nvSpPr>
          <p:spPr bwMode="auto">
            <a:xfrm>
              <a:off x="3563938" y="2675417"/>
              <a:ext cx="2082800" cy="1981200"/>
            </a:xfrm>
            <a:custGeom>
              <a:avLst/>
              <a:gdLst/>
              <a:ahLst/>
              <a:cxnLst>
                <a:cxn ang="0">
                  <a:pos x="984" y="98"/>
                </a:cxn>
                <a:cxn ang="0">
                  <a:pos x="1027" y="103"/>
                </a:cxn>
                <a:cxn ang="0">
                  <a:pos x="1059" y="101"/>
                </a:cxn>
                <a:cxn ang="0">
                  <a:pos x="1097" y="105"/>
                </a:cxn>
                <a:cxn ang="0">
                  <a:pos x="1148" y="141"/>
                </a:cxn>
                <a:cxn ang="0">
                  <a:pos x="1191" y="159"/>
                </a:cxn>
                <a:cxn ang="0">
                  <a:pos x="1234" y="189"/>
                </a:cxn>
                <a:cxn ang="0">
                  <a:pos x="1254" y="234"/>
                </a:cxn>
                <a:cxn ang="0">
                  <a:pos x="1294" y="244"/>
                </a:cxn>
                <a:cxn ang="0">
                  <a:pos x="1284" y="308"/>
                </a:cxn>
                <a:cxn ang="0">
                  <a:pos x="1286" y="396"/>
                </a:cxn>
                <a:cxn ang="0">
                  <a:pos x="1273" y="484"/>
                </a:cxn>
                <a:cxn ang="0">
                  <a:pos x="1175" y="570"/>
                </a:cxn>
                <a:cxn ang="0">
                  <a:pos x="1099" y="623"/>
                </a:cxn>
                <a:cxn ang="0">
                  <a:pos x="1039" y="587"/>
                </a:cxn>
                <a:cxn ang="0">
                  <a:pos x="954" y="625"/>
                </a:cxn>
                <a:cxn ang="0">
                  <a:pos x="900" y="663"/>
                </a:cxn>
                <a:cxn ang="0">
                  <a:pos x="855" y="683"/>
                </a:cxn>
                <a:cxn ang="0">
                  <a:pos x="812" y="723"/>
                </a:cxn>
                <a:cxn ang="0">
                  <a:pos x="786" y="762"/>
                </a:cxn>
                <a:cxn ang="0">
                  <a:pos x="749" y="812"/>
                </a:cxn>
                <a:cxn ang="0">
                  <a:pos x="726" y="860"/>
                </a:cxn>
                <a:cxn ang="0">
                  <a:pos x="693" y="890"/>
                </a:cxn>
                <a:cxn ang="0">
                  <a:pos x="643" y="925"/>
                </a:cxn>
                <a:cxn ang="0">
                  <a:pos x="739" y="1075"/>
                </a:cxn>
                <a:cxn ang="0">
                  <a:pos x="736" y="1143"/>
                </a:cxn>
                <a:cxn ang="0">
                  <a:pos x="713" y="1170"/>
                </a:cxn>
                <a:cxn ang="0">
                  <a:pos x="691" y="1183"/>
                </a:cxn>
                <a:cxn ang="0">
                  <a:pos x="640" y="1205"/>
                </a:cxn>
                <a:cxn ang="0">
                  <a:pos x="607" y="1244"/>
                </a:cxn>
                <a:cxn ang="0">
                  <a:pos x="515" y="1228"/>
                </a:cxn>
                <a:cxn ang="0">
                  <a:pos x="446" y="1198"/>
                </a:cxn>
                <a:cxn ang="0">
                  <a:pos x="393" y="1200"/>
                </a:cxn>
                <a:cxn ang="0">
                  <a:pos x="361" y="1230"/>
                </a:cxn>
                <a:cxn ang="0">
                  <a:pos x="302" y="1216"/>
                </a:cxn>
                <a:cxn ang="0">
                  <a:pos x="231" y="1211"/>
                </a:cxn>
                <a:cxn ang="0">
                  <a:pos x="154" y="1122"/>
                </a:cxn>
                <a:cxn ang="0">
                  <a:pos x="118" y="1061"/>
                </a:cxn>
                <a:cxn ang="0">
                  <a:pos x="37" y="979"/>
                </a:cxn>
                <a:cxn ang="0">
                  <a:pos x="126" y="570"/>
                </a:cxn>
                <a:cxn ang="0">
                  <a:pos x="139" y="486"/>
                </a:cxn>
                <a:cxn ang="0">
                  <a:pos x="189" y="386"/>
                </a:cxn>
                <a:cxn ang="0">
                  <a:pos x="252" y="325"/>
                </a:cxn>
                <a:cxn ang="0">
                  <a:pos x="356" y="275"/>
                </a:cxn>
                <a:cxn ang="0">
                  <a:pos x="421" y="313"/>
                </a:cxn>
                <a:cxn ang="0">
                  <a:pos x="439" y="267"/>
                </a:cxn>
                <a:cxn ang="0">
                  <a:pos x="501" y="226"/>
                </a:cxn>
                <a:cxn ang="0">
                  <a:pos x="504" y="166"/>
                </a:cxn>
                <a:cxn ang="0">
                  <a:pos x="560" y="100"/>
                </a:cxn>
                <a:cxn ang="0">
                  <a:pos x="620" y="85"/>
                </a:cxn>
                <a:cxn ang="0">
                  <a:pos x="683" y="91"/>
                </a:cxn>
                <a:cxn ang="0">
                  <a:pos x="762" y="35"/>
                </a:cxn>
                <a:cxn ang="0">
                  <a:pos x="825" y="38"/>
                </a:cxn>
                <a:cxn ang="0">
                  <a:pos x="882" y="7"/>
                </a:cxn>
                <a:cxn ang="0">
                  <a:pos x="918" y="55"/>
                </a:cxn>
              </a:cxnLst>
              <a:rect l="0" t="0" r="r" b="b"/>
              <a:pathLst>
                <a:path w="1312" h="1248">
                  <a:moveTo>
                    <a:pt x="940" y="65"/>
                  </a:moveTo>
                  <a:lnTo>
                    <a:pt x="954" y="83"/>
                  </a:lnTo>
                  <a:lnTo>
                    <a:pt x="961" y="78"/>
                  </a:lnTo>
                  <a:lnTo>
                    <a:pt x="959" y="85"/>
                  </a:lnTo>
                  <a:lnTo>
                    <a:pt x="966" y="80"/>
                  </a:lnTo>
                  <a:lnTo>
                    <a:pt x="978" y="82"/>
                  </a:lnTo>
                  <a:lnTo>
                    <a:pt x="984" y="98"/>
                  </a:lnTo>
                  <a:lnTo>
                    <a:pt x="991" y="95"/>
                  </a:lnTo>
                  <a:lnTo>
                    <a:pt x="994" y="96"/>
                  </a:lnTo>
                  <a:lnTo>
                    <a:pt x="996" y="86"/>
                  </a:lnTo>
                  <a:lnTo>
                    <a:pt x="1004" y="96"/>
                  </a:lnTo>
                  <a:lnTo>
                    <a:pt x="1003" y="103"/>
                  </a:lnTo>
                  <a:lnTo>
                    <a:pt x="1014" y="115"/>
                  </a:lnTo>
                  <a:lnTo>
                    <a:pt x="1027" y="103"/>
                  </a:lnTo>
                  <a:lnTo>
                    <a:pt x="1037" y="108"/>
                  </a:lnTo>
                  <a:lnTo>
                    <a:pt x="1039" y="100"/>
                  </a:lnTo>
                  <a:lnTo>
                    <a:pt x="1027" y="100"/>
                  </a:lnTo>
                  <a:lnTo>
                    <a:pt x="1037" y="86"/>
                  </a:lnTo>
                  <a:lnTo>
                    <a:pt x="1046" y="93"/>
                  </a:lnTo>
                  <a:lnTo>
                    <a:pt x="1052" y="91"/>
                  </a:lnTo>
                  <a:lnTo>
                    <a:pt x="1059" y="101"/>
                  </a:lnTo>
                  <a:lnTo>
                    <a:pt x="1067" y="101"/>
                  </a:lnTo>
                  <a:lnTo>
                    <a:pt x="1074" y="110"/>
                  </a:lnTo>
                  <a:lnTo>
                    <a:pt x="1075" y="105"/>
                  </a:lnTo>
                  <a:lnTo>
                    <a:pt x="1077" y="115"/>
                  </a:lnTo>
                  <a:lnTo>
                    <a:pt x="1089" y="108"/>
                  </a:lnTo>
                  <a:lnTo>
                    <a:pt x="1095" y="120"/>
                  </a:lnTo>
                  <a:lnTo>
                    <a:pt x="1097" y="105"/>
                  </a:lnTo>
                  <a:lnTo>
                    <a:pt x="1112" y="105"/>
                  </a:lnTo>
                  <a:lnTo>
                    <a:pt x="1115" y="98"/>
                  </a:lnTo>
                  <a:lnTo>
                    <a:pt x="1130" y="110"/>
                  </a:lnTo>
                  <a:lnTo>
                    <a:pt x="1135" y="103"/>
                  </a:lnTo>
                  <a:lnTo>
                    <a:pt x="1140" y="121"/>
                  </a:lnTo>
                  <a:lnTo>
                    <a:pt x="1137" y="126"/>
                  </a:lnTo>
                  <a:lnTo>
                    <a:pt x="1148" y="141"/>
                  </a:lnTo>
                  <a:lnTo>
                    <a:pt x="1152" y="154"/>
                  </a:lnTo>
                  <a:lnTo>
                    <a:pt x="1162" y="144"/>
                  </a:lnTo>
                  <a:lnTo>
                    <a:pt x="1176" y="146"/>
                  </a:lnTo>
                  <a:lnTo>
                    <a:pt x="1181" y="159"/>
                  </a:lnTo>
                  <a:lnTo>
                    <a:pt x="1185" y="156"/>
                  </a:lnTo>
                  <a:lnTo>
                    <a:pt x="1188" y="163"/>
                  </a:lnTo>
                  <a:lnTo>
                    <a:pt x="1191" y="159"/>
                  </a:lnTo>
                  <a:lnTo>
                    <a:pt x="1196" y="168"/>
                  </a:lnTo>
                  <a:lnTo>
                    <a:pt x="1203" y="164"/>
                  </a:lnTo>
                  <a:lnTo>
                    <a:pt x="1203" y="183"/>
                  </a:lnTo>
                  <a:lnTo>
                    <a:pt x="1205" y="178"/>
                  </a:lnTo>
                  <a:lnTo>
                    <a:pt x="1216" y="176"/>
                  </a:lnTo>
                  <a:lnTo>
                    <a:pt x="1226" y="179"/>
                  </a:lnTo>
                  <a:lnTo>
                    <a:pt x="1234" y="189"/>
                  </a:lnTo>
                  <a:lnTo>
                    <a:pt x="1236" y="201"/>
                  </a:lnTo>
                  <a:lnTo>
                    <a:pt x="1239" y="202"/>
                  </a:lnTo>
                  <a:lnTo>
                    <a:pt x="1239" y="212"/>
                  </a:lnTo>
                  <a:lnTo>
                    <a:pt x="1244" y="211"/>
                  </a:lnTo>
                  <a:lnTo>
                    <a:pt x="1249" y="222"/>
                  </a:lnTo>
                  <a:lnTo>
                    <a:pt x="1256" y="224"/>
                  </a:lnTo>
                  <a:lnTo>
                    <a:pt x="1254" y="234"/>
                  </a:lnTo>
                  <a:lnTo>
                    <a:pt x="1268" y="246"/>
                  </a:lnTo>
                  <a:lnTo>
                    <a:pt x="1273" y="257"/>
                  </a:lnTo>
                  <a:lnTo>
                    <a:pt x="1292" y="254"/>
                  </a:lnTo>
                  <a:lnTo>
                    <a:pt x="1291" y="241"/>
                  </a:lnTo>
                  <a:lnTo>
                    <a:pt x="1297" y="234"/>
                  </a:lnTo>
                  <a:lnTo>
                    <a:pt x="1306" y="237"/>
                  </a:lnTo>
                  <a:lnTo>
                    <a:pt x="1294" y="244"/>
                  </a:lnTo>
                  <a:lnTo>
                    <a:pt x="1299" y="252"/>
                  </a:lnTo>
                  <a:lnTo>
                    <a:pt x="1294" y="259"/>
                  </a:lnTo>
                  <a:lnTo>
                    <a:pt x="1306" y="264"/>
                  </a:lnTo>
                  <a:lnTo>
                    <a:pt x="1312" y="285"/>
                  </a:lnTo>
                  <a:lnTo>
                    <a:pt x="1299" y="289"/>
                  </a:lnTo>
                  <a:lnTo>
                    <a:pt x="1284" y="302"/>
                  </a:lnTo>
                  <a:lnTo>
                    <a:pt x="1284" y="308"/>
                  </a:lnTo>
                  <a:lnTo>
                    <a:pt x="1294" y="317"/>
                  </a:lnTo>
                  <a:lnTo>
                    <a:pt x="1292" y="338"/>
                  </a:lnTo>
                  <a:lnTo>
                    <a:pt x="1299" y="350"/>
                  </a:lnTo>
                  <a:lnTo>
                    <a:pt x="1291" y="355"/>
                  </a:lnTo>
                  <a:lnTo>
                    <a:pt x="1289" y="378"/>
                  </a:lnTo>
                  <a:lnTo>
                    <a:pt x="1281" y="386"/>
                  </a:lnTo>
                  <a:lnTo>
                    <a:pt x="1286" y="396"/>
                  </a:lnTo>
                  <a:lnTo>
                    <a:pt x="1279" y="400"/>
                  </a:lnTo>
                  <a:lnTo>
                    <a:pt x="1271" y="424"/>
                  </a:lnTo>
                  <a:lnTo>
                    <a:pt x="1281" y="438"/>
                  </a:lnTo>
                  <a:lnTo>
                    <a:pt x="1283" y="464"/>
                  </a:lnTo>
                  <a:lnTo>
                    <a:pt x="1274" y="467"/>
                  </a:lnTo>
                  <a:lnTo>
                    <a:pt x="1269" y="476"/>
                  </a:lnTo>
                  <a:lnTo>
                    <a:pt x="1273" y="484"/>
                  </a:lnTo>
                  <a:lnTo>
                    <a:pt x="1239" y="494"/>
                  </a:lnTo>
                  <a:lnTo>
                    <a:pt x="1223" y="525"/>
                  </a:lnTo>
                  <a:lnTo>
                    <a:pt x="1213" y="525"/>
                  </a:lnTo>
                  <a:lnTo>
                    <a:pt x="1193" y="545"/>
                  </a:lnTo>
                  <a:lnTo>
                    <a:pt x="1183" y="542"/>
                  </a:lnTo>
                  <a:lnTo>
                    <a:pt x="1168" y="562"/>
                  </a:lnTo>
                  <a:lnTo>
                    <a:pt x="1175" y="570"/>
                  </a:lnTo>
                  <a:lnTo>
                    <a:pt x="1170" y="578"/>
                  </a:lnTo>
                  <a:lnTo>
                    <a:pt x="1163" y="574"/>
                  </a:lnTo>
                  <a:lnTo>
                    <a:pt x="1155" y="585"/>
                  </a:lnTo>
                  <a:lnTo>
                    <a:pt x="1147" y="578"/>
                  </a:lnTo>
                  <a:lnTo>
                    <a:pt x="1117" y="588"/>
                  </a:lnTo>
                  <a:lnTo>
                    <a:pt x="1109" y="612"/>
                  </a:lnTo>
                  <a:lnTo>
                    <a:pt x="1099" y="623"/>
                  </a:lnTo>
                  <a:lnTo>
                    <a:pt x="1092" y="648"/>
                  </a:lnTo>
                  <a:lnTo>
                    <a:pt x="1089" y="643"/>
                  </a:lnTo>
                  <a:lnTo>
                    <a:pt x="1077" y="648"/>
                  </a:lnTo>
                  <a:lnTo>
                    <a:pt x="1075" y="630"/>
                  </a:lnTo>
                  <a:lnTo>
                    <a:pt x="1051" y="618"/>
                  </a:lnTo>
                  <a:lnTo>
                    <a:pt x="1051" y="602"/>
                  </a:lnTo>
                  <a:lnTo>
                    <a:pt x="1039" y="587"/>
                  </a:lnTo>
                  <a:lnTo>
                    <a:pt x="1024" y="598"/>
                  </a:lnTo>
                  <a:lnTo>
                    <a:pt x="1007" y="595"/>
                  </a:lnTo>
                  <a:lnTo>
                    <a:pt x="1004" y="602"/>
                  </a:lnTo>
                  <a:lnTo>
                    <a:pt x="996" y="597"/>
                  </a:lnTo>
                  <a:lnTo>
                    <a:pt x="978" y="603"/>
                  </a:lnTo>
                  <a:lnTo>
                    <a:pt x="966" y="628"/>
                  </a:lnTo>
                  <a:lnTo>
                    <a:pt x="954" y="625"/>
                  </a:lnTo>
                  <a:lnTo>
                    <a:pt x="950" y="631"/>
                  </a:lnTo>
                  <a:lnTo>
                    <a:pt x="938" y="625"/>
                  </a:lnTo>
                  <a:lnTo>
                    <a:pt x="928" y="630"/>
                  </a:lnTo>
                  <a:lnTo>
                    <a:pt x="926" y="625"/>
                  </a:lnTo>
                  <a:lnTo>
                    <a:pt x="920" y="636"/>
                  </a:lnTo>
                  <a:lnTo>
                    <a:pt x="910" y="640"/>
                  </a:lnTo>
                  <a:lnTo>
                    <a:pt x="900" y="663"/>
                  </a:lnTo>
                  <a:lnTo>
                    <a:pt x="893" y="663"/>
                  </a:lnTo>
                  <a:lnTo>
                    <a:pt x="888" y="683"/>
                  </a:lnTo>
                  <a:lnTo>
                    <a:pt x="880" y="680"/>
                  </a:lnTo>
                  <a:lnTo>
                    <a:pt x="878" y="683"/>
                  </a:lnTo>
                  <a:lnTo>
                    <a:pt x="867" y="673"/>
                  </a:lnTo>
                  <a:lnTo>
                    <a:pt x="862" y="681"/>
                  </a:lnTo>
                  <a:lnTo>
                    <a:pt x="855" y="683"/>
                  </a:lnTo>
                  <a:lnTo>
                    <a:pt x="855" y="694"/>
                  </a:lnTo>
                  <a:lnTo>
                    <a:pt x="840" y="689"/>
                  </a:lnTo>
                  <a:lnTo>
                    <a:pt x="837" y="694"/>
                  </a:lnTo>
                  <a:lnTo>
                    <a:pt x="822" y="688"/>
                  </a:lnTo>
                  <a:lnTo>
                    <a:pt x="824" y="701"/>
                  </a:lnTo>
                  <a:lnTo>
                    <a:pt x="815" y="704"/>
                  </a:lnTo>
                  <a:lnTo>
                    <a:pt x="812" y="723"/>
                  </a:lnTo>
                  <a:lnTo>
                    <a:pt x="805" y="721"/>
                  </a:lnTo>
                  <a:lnTo>
                    <a:pt x="802" y="733"/>
                  </a:lnTo>
                  <a:lnTo>
                    <a:pt x="795" y="734"/>
                  </a:lnTo>
                  <a:lnTo>
                    <a:pt x="804" y="744"/>
                  </a:lnTo>
                  <a:lnTo>
                    <a:pt x="795" y="744"/>
                  </a:lnTo>
                  <a:lnTo>
                    <a:pt x="795" y="756"/>
                  </a:lnTo>
                  <a:lnTo>
                    <a:pt x="786" y="762"/>
                  </a:lnTo>
                  <a:lnTo>
                    <a:pt x="789" y="771"/>
                  </a:lnTo>
                  <a:lnTo>
                    <a:pt x="781" y="771"/>
                  </a:lnTo>
                  <a:lnTo>
                    <a:pt x="764" y="789"/>
                  </a:lnTo>
                  <a:lnTo>
                    <a:pt x="772" y="795"/>
                  </a:lnTo>
                  <a:lnTo>
                    <a:pt x="771" y="800"/>
                  </a:lnTo>
                  <a:lnTo>
                    <a:pt x="757" y="814"/>
                  </a:lnTo>
                  <a:lnTo>
                    <a:pt x="749" y="812"/>
                  </a:lnTo>
                  <a:lnTo>
                    <a:pt x="754" y="819"/>
                  </a:lnTo>
                  <a:lnTo>
                    <a:pt x="746" y="824"/>
                  </a:lnTo>
                  <a:lnTo>
                    <a:pt x="744" y="835"/>
                  </a:lnTo>
                  <a:lnTo>
                    <a:pt x="737" y="834"/>
                  </a:lnTo>
                  <a:lnTo>
                    <a:pt x="742" y="845"/>
                  </a:lnTo>
                  <a:lnTo>
                    <a:pt x="736" y="847"/>
                  </a:lnTo>
                  <a:lnTo>
                    <a:pt x="726" y="860"/>
                  </a:lnTo>
                  <a:lnTo>
                    <a:pt x="728" y="870"/>
                  </a:lnTo>
                  <a:lnTo>
                    <a:pt x="719" y="868"/>
                  </a:lnTo>
                  <a:lnTo>
                    <a:pt x="714" y="875"/>
                  </a:lnTo>
                  <a:lnTo>
                    <a:pt x="714" y="885"/>
                  </a:lnTo>
                  <a:lnTo>
                    <a:pt x="706" y="883"/>
                  </a:lnTo>
                  <a:lnTo>
                    <a:pt x="699" y="892"/>
                  </a:lnTo>
                  <a:lnTo>
                    <a:pt x="693" y="890"/>
                  </a:lnTo>
                  <a:lnTo>
                    <a:pt x="689" y="897"/>
                  </a:lnTo>
                  <a:lnTo>
                    <a:pt x="678" y="895"/>
                  </a:lnTo>
                  <a:lnTo>
                    <a:pt x="661" y="911"/>
                  </a:lnTo>
                  <a:lnTo>
                    <a:pt x="656" y="905"/>
                  </a:lnTo>
                  <a:lnTo>
                    <a:pt x="655" y="918"/>
                  </a:lnTo>
                  <a:lnTo>
                    <a:pt x="645" y="911"/>
                  </a:lnTo>
                  <a:lnTo>
                    <a:pt x="643" y="925"/>
                  </a:lnTo>
                  <a:lnTo>
                    <a:pt x="663" y="946"/>
                  </a:lnTo>
                  <a:lnTo>
                    <a:pt x="693" y="1034"/>
                  </a:lnTo>
                  <a:lnTo>
                    <a:pt x="704" y="1039"/>
                  </a:lnTo>
                  <a:lnTo>
                    <a:pt x="704" y="1044"/>
                  </a:lnTo>
                  <a:lnTo>
                    <a:pt x="711" y="1049"/>
                  </a:lnTo>
                  <a:lnTo>
                    <a:pt x="719" y="1077"/>
                  </a:lnTo>
                  <a:lnTo>
                    <a:pt x="739" y="1075"/>
                  </a:lnTo>
                  <a:lnTo>
                    <a:pt x="728" y="1099"/>
                  </a:lnTo>
                  <a:lnTo>
                    <a:pt x="734" y="1132"/>
                  </a:lnTo>
                  <a:lnTo>
                    <a:pt x="728" y="1132"/>
                  </a:lnTo>
                  <a:lnTo>
                    <a:pt x="724" y="1135"/>
                  </a:lnTo>
                  <a:lnTo>
                    <a:pt x="729" y="1137"/>
                  </a:lnTo>
                  <a:lnTo>
                    <a:pt x="729" y="1148"/>
                  </a:lnTo>
                  <a:lnTo>
                    <a:pt x="736" y="1143"/>
                  </a:lnTo>
                  <a:lnTo>
                    <a:pt x="737" y="1153"/>
                  </a:lnTo>
                  <a:lnTo>
                    <a:pt x="731" y="1158"/>
                  </a:lnTo>
                  <a:lnTo>
                    <a:pt x="723" y="1155"/>
                  </a:lnTo>
                  <a:lnTo>
                    <a:pt x="718" y="1163"/>
                  </a:lnTo>
                  <a:lnTo>
                    <a:pt x="729" y="1168"/>
                  </a:lnTo>
                  <a:lnTo>
                    <a:pt x="723" y="1172"/>
                  </a:lnTo>
                  <a:lnTo>
                    <a:pt x="713" y="1170"/>
                  </a:lnTo>
                  <a:lnTo>
                    <a:pt x="711" y="1175"/>
                  </a:lnTo>
                  <a:lnTo>
                    <a:pt x="719" y="1181"/>
                  </a:lnTo>
                  <a:lnTo>
                    <a:pt x="713" y="1186"/>
                  </a:lnTo>
                  <a:lnTo>
                    <a:pt x="713" y="1191"/>
                  </a:lnTo>
                  <a:lnTo>
                    <a:pt x="701" y="1188"/>
                  </a:lnTo>
                  <a:lnTo>
                    <a:pt x="698" y="1181"/>
                  </a:lnTo>
                  <a:lnTo>
                    <a:pt x="691" y="1183"/>
                  </a:lnTo>
                  <a:lnTo>
                    <a:pt x="684" y="1195"/>
                  </a:lnTo>
                  <a:lnTo>
                    <a:pt x="671" y="1190"/>
                  </a:lnTo>
                  <a:lnTo>
                    <a:pt x="673" y="1198"/>
                  </a:lnTo>
                  <a:lnTo>
                    <a:pt x="666" y="1206"/>
                  </a:lnTo>
                  <a:lnTo>
                    <a:pt x="661" y="1196"/>
                  </a:lnTo>
                  <a:lnTo>
                    <a:pt x="641" y="1200"/>
                  </a:lnTo>
                  <a:lnTo>
                    <a:pt x="640" y="1205"/>
                  </a:lnTo>
                  <a:lnTo>
                    <a:pt x="650" y="1213"/>
                  </a:lnTo>
                  <a:lnTo>
                    <a:pt x="648" y="1220"/>
                  </a:lnTo>
                  <a:lnTo>
                    <a:pt x="628" y="1221"/>
                  </a:lnTo>
                  <a:lnTo>
                    <a:pt x="623" y="1226"/>
                  </a:lnTo>
                  <a:lnTo>
                    <a:pt x="628" y="1238"/>
                  </a:lnTo>
                  <a:lnTo>
                    <a:pt x="612" y="1238"/>
                  </a:lnTo>
                  <a:lnTo>
                    <a:pt x="607" y="1244"/>
                  </a:lnTo>
                  <a:lnTo>
                    <a:pt x="593" y="1231"/>
                  </a:lnTo>
                  <a:lnTo>
                    <a:pt x="568" y="1246"/>
                  </a:lnTo>
                  <a:lnTo>
                    <a:pt x="562" y="1239"/>
                  </a:lnTo>
                  <a:lnTo>
                    <a:pt x="550" y="1248"/>
                  </a:lnTo>
                  <a:lnTo>
                    <a:pt x="550" y="1238"/>
                  </a:lnTo>
                  <a:lnTo>
                    <a:pt x="534" y="1239"/>
                  </a:lnTo>
                  <a:lnTo>
                    <a:pt x="515" y="1228"/>
                  </a:lnTo>
                  <a:lnTo>
                    <a:pt x="517" y="1216"/>
                  </a:lnTo>
                  <a:lnTo>
                    <a:pt x="507" y="1210"/>
                  </a:lnTo>
                  <a:lnTo>
                    <a:pt x="497" y="1210"/>
                  </a:lnTo>
                  <a:lnTo>
                    <a:pt x="484" y="1216"/>
                  </a:lnTo>
                  <a:lnTo>
                    <a:pt x="466" y="1215"/>
                  </a:lnTo>
                  <a:lnTo>
                    <a:pt x="462" y="1201"/>
                  </a:lnTo>
                  <a:lnTo>
                    <a:pt x="446" y="1198"/>
                  </a:lnTo>
                  <a:lnTo>
                    <a:pt x="446" y="1188"/>
                  </a:lnTo>
                  <a:lnTo>
                    <a:pt x="438" y="1181"/>
                  </a:lnTo>
                  <a:lnTo>
                    <a:pt x="431" y="1188"/>
                  </a:lnTo>
                  <a:lnTo>
                    <a:pt x="434" y="1193"/>
                  </a:lnTo>
                  <a:lnTo>
                    <a:pt x="433" y="1200"/>
                  </a:lnTo>
                  <a:lnTo>
                    <a:pt x="423" y="1193"/>
                  </a:lnTo>
                  <a:lnTo>
                    <a:pt x="393" y="1200"/>
                  </a:lnTo>
                  <a:lnTo>
                    <a:pt x="383" y="1215"/>
                  </a:lnTo>
                  <a:lnTo>
                    <a:pt x="375" y="1201"/>
                  </a:lnTo>
                  <a:lnTo>
                    <a:pt x="371" y="1201"/>
                  </a:lnTo>
                  <a:lnTo>
                    <a:pt x="368" y="1206"/>
                  </a:lnTo>
                  <a:lnTo>
                    <a:pt x="373" y="1221"/>
                  </a:lnTo>
                  <a:lnTo>
                    <a:pt x="365" y="1223"/>
                  </a:lnTo>
                  <a:lnTo>
                    <a:pt x="361" y="1230"/>
                  </a:lnTo>
                  <a:lnTo>
                    <a:pt x="348" y="1230"/>
                  </a:lnTo>
                  <a:lnTo>
                    <a:pt x="342" y="1246"/>
                  </a:lnTo>
                  <a:lnTo>
                    <a:pt x="325" y="1243"/>
                  </a:lnTo>
                  <a:lnTo>
                    <a:pt x="320" y="1231"/>
                  </a:lnTo>
                  <a:lnTo>
                    <a:pt x="305" y="1236"/>
                  </a:lnTo>
                  <a:lnTo>
                    <a:pt x="308" y="1226"/>
                  </a:lnTo>
                  <a:lnTo>
                    <a:pt x="302" y="1216"/>
                  </a:lnTo>
                  <a:lnTo>
                    <a:pt x="293" y="1225"/>
                  </a:lnTo>
                  <a:lnTo>
                    <a:pt x="285" y="1223"/>
                  </a:lnTo>
                  <a:lnTo>
                    <a:pt x="272" y="1230"/>
                  </a:lnTo>
                  <a:lnTo>
                    <a:pt x="259" y="1211"/>
                  </a:lnTo>
                  <a:lnTo>
                    <a:pt x="249" y="1206"/>
                  </a:lnTo>
                  <a:lnTo>
                    <a:pt x="237" y="1205"/>
                  </a:lnTo>
                  <a:lnTo>
                    <a:pt x="231" y="1211"/>
                  </a:lnTo>
                  <a:lnTo>
                    <a:pt x="214" y="1188"/>
                  </a:lnTo>
                  <a:lnTo>
                    <a:pt x="204" y="1186"/>
                  </a:lnTo>
                  <a:lnTo>
                    <a:pt x="181" y="1148"/>
                  </a:lnTo>
                  <a:lnTo>
                    <a:pt x="173" y="1143"/>
                  </a:lnTo>
                  <a:lnTo>
                    <a:pt x="168" y="1145"/>
                  </a:lnTo>
                  <a:lnTo>
                    <a:pt x="166" y="1120"/>
                  </a:lnTo>
                  <a:lnTo>
                    <a:pt x="154" y="1122"/>
                  </a:lnTo>
                  <a:lnTo>
                    <a:pt x="144" y="1110"/>
                  </a:lnTo>
                  <a:lnTo>
                    <a:pt x="146" y="1102"/>
                  </a:lnTo>
                  <a:lnTo>
                    <a:pt x="139" y="1094"/>
                  </a:lnTo>
                  <a:lnTo>
                    <a:pt x="133" y="1095"/>
                  </a:lnTo>
                  <a:lnTo>
                    <a:pt x="126" y="1074"/>
                  </a:lnTo>
                  <a:lnTo>
                    <a:pt x="118" y="1067"/>
                  </a:lnTo>
                  <a:lnTo>
                    <a:pt x="118" y="1061"/>
                  </a:lnTo>
                  <a:lnTo>
                    <a:pt x="110" y="1047"/>
                  </a:lnTo>
                  <a:lnTo>
                    <a:pt x="108" y="1031"/>
                  </a:lnTo>
                  <a:lnTo>
                    <a:pt x="80" y="1024"/>
                  </a:lnTo>
                  <a:lnTo>
                    <a:pt x="76" y="1001"/>
                  </a:lnTo>
                  <a:lnTo>
                    <a:pt x="63" y="1004"/>
                  </a:lnTo>
                  <a:lnTo>
                    <a:pt x="48" y="983"/>
                  </a:lnTo>
                  <a:lnTo>
                    <a:pt x="37" y="979"/>
                  </a:lnTo>
                  <a:lnTo>
                    <a:pt x="37" y="974"/>
                  </a:lnTo>
                  <a:lnTo>
                    <a:pt x="22" y="973"/>
                  </a:lnTo>
                  <a:lnTo>
                    <a:pt x="0" y="938"/>
                  </a:lnTo>
                  <a:lnTo>
                    <a:pt x="0" y="923"/>
                  </a:lnTo>
                  <a:lnTo>
                    <a:pt x="134" y="610"/>
                  </a:lnTo>
                  <a:lnTo>
                    <a:pt x="116" y="603"/>
                  </a:lnTo>
                  <a:lnTo>
                    <a:pt x="126" y="570"/>
                  </a:lnTo>
                  <a:lnTo>
                    <a:pt x="121" y="565"/>
                  </a:lnTo>
                  <a:lnTo>
                    <a:pt x="129" y="554"/>
                  </a:lnTo>
                  <a:lnTo>
                    <a:pt x="143" y="511"/>
                  </a:lnTo>
                  <a:lnTo>
                    <a:pt x="131" y="506"/>
                  </a:lnTo>
                  <a:lnTo>
                    <a:pt x="126" y="494"/>
                  </a:lnTo>
                  <a:lnTo>
                    <a:pt x="134" y="494"/>
                  </a:lnTo>
                  <a:lnTo>
                    <a:pt x="139" y="486"/>
                  </a:lnTo>
                  <a:lnTo>
                    <a:pt x="149" y="487"/>
                  </a:lnTo>
                  <a:lnTo>
                    <a:pt x="164" y="433"/>
                  </a:lnTo>
                  <a:lnTo>
                    <a:pt x="176" y="429"/>
                  </a:lnTo>
                  <a:lnTo>
                    <a:pt x="184" y="413"/>
                  </a:lnTo>
                  <a:lnTo>
                    <a:pt x="179" y="405"/>
                  </a:lnTo>
                  <a:lnTo>
                    <a:pt x="189" y="395"/>
                  </a:lnTo>
                  <a:lnTo>
                    <a:pt x="189" y="386"/>
                  </a:lnTo>
                  <a:lnTo>
                    <a:pt x="196" y="386"/>
                  </a:lnTo>
                  <a:lnTo>
                    <a:pt x="206" y="375"/>
                  </a:lnTo>
                  <a:lnTo>
                    <a:pt x="219" y="368"/>
                  </a:lnTo>
                  <a:lnTo>
                    <a:pt x="216" y="358"/>
                  </a:lnTo>
                  <a:lnTo>
                    <a:pt x="224" y="347"/>
                  </a:lnTo>
                  <a:lnTo>
                    <a:pt x="239" y="345"/>
                  </a:lnTo>
                  <a:lnTo>
                    <a:pt x="252" y="325"/>
                  </a:lnTo>
                  <a:lnTo>
                    <a:pt x="270" y="320"/>
                  </a:lnTo>
                  <a:lnTo>
                    <a:pt x="274" y="315"/>
                  </a:lnTo>
                  <a:lnTo>
                    <a:pt x="292" y="313"/>
                  </a:lnTo>
                  <a:lnTo>
                    <a:pt x="300" y="303"/>
                  </a:lnTo>
                  <a:lnTo>
                    <a:pt x="318" y="315"/>
                  </a:lnTo>
                  <a:lnTo>
                    <a:pt x="322" y="295"/>
                  </a:lnTo>
                  <a:lnTo>
                    <a:pt x="356" y="275"/>
                  </a:lnTo>
                  <a:lnTo>
                    <a:pt x="365" y="294"/>
                  </a:lnTo>
                  <a:lnTo>
                    <a:pt x="373" y="294"/>
                  </a:lnTo>
                  <a:lnTo>
                    <a:pt x="381" y="287"/>
                  </a:lnTo>
                  <a:lnTo>
                    <a:pt x="386" y="297"/>
                  </a:lnTo>
                  <a:lnTo>
                    <a:pt x="395" y="295"/>
                  </a:lnTo>
                  <a:lnTo>
                    <a:pt x="404" y="328"/>
                  </a:lnTo>
                  <a:lnTo>
                    <a:pt x="421" y="313"/>
                  </a:lnTo>
                  <a:lnTo>
                    <a:pt x="413" y="307"/>
                  </a:lnTo>
                  <a:lnTo>
                    <a:pt x="419" y="300"/>
                  </a:lnTo>
                  <a:lnTo>
                    <a:pt x="419" y="285"/>
                  </a:lnTo>
                  <a:lnTo>
                    <a:pt x="426" y="284"/>
                  </a:lnTo>
                  <a:lnTo>
                    <a:pt x="431" y="274"/>
                  </a:lnTo>
                  <a:lnTo>
                    <a:pt x="436" y="275"/>
                  </a:lnTo>
                  <a:lnTo>
                    <a:pt x="439" y="267"/>
                  </a:lnTo>
                  <a:lnTo>
                    <a:pt x="454" y="259"/>
                  </a:lnTo>
                  <a:lnTo>
                    <a:pt x="453" y="247"/>
                  </a:lnTo>
                  <a:lnTo>
                    <a:pt x="457" y="234"/>
                  </a:lnTo>
                  <a:lnTo>
                    <a:pt x="471" y="229"/>
                  </a:lnTo>
                  <a:lnTo>
                    <a:pt x="477" y="234"/>
                  </a:lnTo>
                  <a:lnTo>
                    <a:pt x="482" y="219"/>
                  </a:lnTo>
                  <a:lnTo>
                    <a:pt x="501" y="226"/>
                  </a:lnTo>
                  <a:lnTo>
                    <a:pt x="507" y="221"/>
                  </a:lnTo>
                  <a:lnTo>
                    <a:pt x="522" y="222"/>
                  </a:lnTo>
                  <a:lnTo>
                    <a:pt x="507" y="209"/>
                  </a:lnTo>
                  <a:lnTo>
                    <a:pt x="514" y="196"/>
                  </a:lnTo>
                  <a:lnTo>
                    <a:pt x="517" y="199"/>
                  </a:lnTo>
                  <a:lnTo>
                    <a:pt x="519" y="184"/>
                  </a:lnTo>
                  <a:lnTo>
                    <a:pt x="504" y="166"/>
                  </a:lnTo>
                  <a:lnTo>
                    <a:pt x="502" y="148"/>
                  </a:lnTo>
                  <a:lnTo>
                    <a:pt x="514" y="148"/>
                  </a:lnTo>
                  <a:lnTo>
                    <a:pt x="527" y="130"/>
                  </a:lnTo>
                  <a:lnTo>
                    <a:pt x="540" y="135"/>
                  </a:lnTo>
                  <a:lnTo>
                    <a:pt x="539" y="118"/>
                  </a:lnTo>
                  <a:lnTo>
                    <a:pt x="549" y="101"/>
                  </a:lnTo>
                  <a:lnTo>
                    <a:pt x="560" y="100"/>
                  </a:lnTo>
                  <a:lnTo>
                    <a:pt x="565" y="106"/>
                  </a:lnTo>
                  <a:lnTo>
                    <a:pt x="572" y="93"/>
                  </a:lnTo>
                  <a:lnTo>
                    <a:pt x="593" y="80"/>
                  </a:lnTo>
                  <a:lnTo>
                    <a:pt x="595" y="86"/>
                  </a:lnTo>
                  <a:lnTo>
                    <a:pt x="600" y="85"/>
                  </a:lnTo>
                  <a:lnTo>
                    <a:pt x="607" y="77"/>
                  </a:lnTo>
                  <a:lnTo>
                    <a:pt x="620" y="85"/>
                  </a:lnTo>
                  <a:lnTo>
                    <a:pt x="626" y="62"/>
                  </a:lnTo>
                  <a:lnTo>
                    <a:pt x="630" y="70"/>
                  </a:lnTo>
                  <a:lnTo>
                    <a:pt x="646" y="82"/>
                  </a:lnTo>
                  <a:lnTo>
                    <a:pt x="668" y="78"/>
                  </a:lnTo>
                  <a:lnTo>
                    <a:pt x="675" y="83"/>
                  </a:lnTo>
                  <a:lnTo>
                    <a:pt x="683" y="78"/>
                  </a:lnTo>
                  <a:lnTo>
                    <a:pt x="683" y="91"/>
                  </a:lnTo>
                  <a:lnTo>
                    <a:pt x="689" y="95"/>
                  </a:lnTo>
                  <a:lnTo>
                    <a:pt x="714" y="57"/>
                  </a:lnTo>
                  <a:lnTo>
                    <a:pt x="721" y="57"/>
                  </a:lnTo>
                  <a:lnTo>
                    <a:pt x="729" y="72"/>
                  </a:lnTo>
                  <a:lnTo>
                    <a:pt x="741" y="78"/>
                  </a:lnTo>
                  <a:lnTo>
                    <a:pt x="764" y="52"/>
                  </a:lnTo>
                  <a:lnTo>
                    <a:pt x="762" y="35"/>
                  </a:lnTo>
                  <a:lnTo>
                    <a:pt x="779" y="33"/>
                  </a:lnTo>
                  <a:lnTo>
                    <a:pt x="777" y="24"/>
                  </a:lnTo>
                  <a:lnTo>
                    <a:pt x="782" y="20"/>
                  </a:lnTo>
                  <a:lnTo>
                    <a:pt x="792" y="19"/>
                  </a:lnTo>
                  <a:lnTo>
                    <a:pt x="792" y="30"/>
                  </a:lnTo>
                  <a:lnTo>
                    <a:pt x="815" y="27"/>
                  </a:lnTo>
                  <a:lnTo>
                    <a:pt x="825" y="38"/>
                  </a:lnTo>
                  <a:lnTo>
                    <a:pt x="829" y="24"/>
                  </a:lnTo>
                  <a:lnTo>
                    <a:pt x="852" y="24"/>
                  </a:lnTo>
                  <a:lnTo>
                    <a:pt x="855" y="12"/>
                  </a:lnTo>
                  <a:lnTo>
                    <a:pt x="863" y="10"/>
                  </a:lnTo>
                  <a:lnTo>
                    <a:pt x="868" y="0"/>
                  </a:lnTo>
                  <a:lnTo>
                    <a:pt x="877" y="0"/>
                  </a:lnTo>
                  <a:lnTo>
                    <a:pt x="882" y="7"/>
                  </a:lnTo>
                  <a:lnTo>
                    <a:pt x="883" y="30"/>
                  </a:lnTo>
                  <a:lnTo>
                    <a:pt x="888" y="33"/>
                  </a:lnTo>
                  <a:lnTo>
                    <a:pt x="885" y="37"/>
                  </a:lnTo>
                  <a:lnTo>
                    <a:pt x="910" y="53"/>
                  </a:lnTo>
                  <a:lnTo>
                    <a:pt x="910" y="67"/>
                  </a:lnTo>
                  <a:lnTo>
                    <a:pt x="923" y="67"/>
                  </a:lnTo>
                  <a:lnTo>
                    <a:pt x="918" y="55"/>
                  </a:lnTo>
                  <a:lnTo>
                    <a:pt x="925" y="55"/>
                  </a:lnTo>
                  <a:lnTo>
                    <a:pt x="928" y="68"/>
                  </a:lnTo>
                  <a:lnTo>
                    <a:pt x="936" y="78"/>
                  </a:lnTo>
                  <a:lnTo>
                    <a:pt x="940" y="65"/>
                  </a:lnTo>
                  <a:close/>
                </a:path>
              </a:pathLst>
            </a:custGeom>
            <a:grpFill/>
            <a:ln w="12700">
              <a:solidFill>
                <a:srgbClr val="8064A2"/>
              </a:solidFill>
              <a:round/>
              <a:headEnd/>
              <a:tailEnd/>
            </a:ln>
          </p:spPr>
          <p:txBody>
            <a:bodyPr vert="horz" wrap="square" lIns="91440" tIns="45720" rIns="91440" bIns="45720" numCol="1" anchor="t" anchorCtr="0" compatLnSpc="1">
              <a:prstTxWarp prst="textNoShape">
                <a:avLst/>
              </a:prstTxWarp>
            </a:bodyPr>
            <a:lstStyle/>
            <a:p>
              <a:pPr defTabSz="914400" eaLnBrk="0" hangingPunct="0">
                <a:defRPr/>
              </a:pPr>
              <a:endParaRPr lang="en-US" kern="0">
                <a:solidFill>
                  <a:prstClr val="black"/>
                </a:solidFill>
                <a:latin typeface="Arial" charset="0"/>
                <a:cs typeface="Arial" charset="0"/>
              </a:endParaRPr>
            </a:p>
          </p:txBody>
        </p:sp>
        <p:sp>
          <p:nvSpPr>
            <p:cNvPr id="53" name="Freeform 37"/>
            <p:cNvSpPr>
              <a:spLocks/>
            </p:cNvSpPr>
            <p:nvPr/>
          </p:nvSpPr>
          <p:spPr bwMode="auto">
            <a:xfrm>
              <a:off x="5297488" y="2742092"/>
              <a:ext cx="1558925" cy="2106613"/>
            </a:xfrm>
            <a:custGeom>
              <a:avLst/>
              <a:gdLst/>
              <a:ahLst/>
              <a:cxnLst>
                <a:cxn ang="0">
                  <a:pos x="311" y="1318"/>
                </a:cxn>
                <a:cxn ang="0">
                  <a:pos x="305" y="1290"/>
                </a:cxn>
                <a:cxn ang="0">
                  <a:pos x="295" y="1264"/>
                </a:cxn>
                <a:cxn ang="0">
                  <a:pos x="258" y="1239"/>
                </a:cxn>
                <a:cxn ang="0">
                  <a:pos x="252" y="1231"/>
                </a:cxn>
                <a:cxn ang="0">
                  <a:pos x="225" y="1209"/>
                </a:cxn>
                <a:cxn ang="0">
                  <a:pos x="194" y="1199"/>
                </a:cxn>
                <a:cxn ang="0">
                  <a:pos x="154" y="1183"/>
                </a:cxn>
                <a:cxn ang="0">
                  <a:pos x="94" y="1183"/>
                </a:cxn>
                <a:cxn ang="0">
                  <a:pos x="63" y="1178"/>
                </a:cxn>
                <a:cxn ang="0">
                  <a:pos x="65" y="1156"/>
                </a:cxn>
                <a:cxn ang="0">
                  <a:pos x="99" y="1113"/>
                </a:cxn>
                <a:cxn ang="0">
                  <a:pos x="94" y="1077"/>
                </a:cxn>
                <a:cxn ang="0">
                  <a:pos x="68" y="1077"/>
                </a:cxn>
                <a:cxn ang="0">
                  <a:pos x="58" y="1055"/>
                </a:cxn>
                <a:cxn ang="0">
                  <a:pos x="60" y="1020"/>
                </a:cxn>
                <a:cxn ang="0">
                  <a:pos x="56" y="979"/>
                </a:cxn>
                <a:cxn ang="0">
                  <a:pos x="55" y="941"/>
                </a:cxn>
                <a:cxn ang="0">
                  <a:pos x="70" y="889"/>
                </a:cxn>
                <a:cxn ang="0">
                  <a:pos x="109" y="855"/>
                </a:cxn>
                <a:cxn ang="0">
                  <a:pos x="129" y="744"/>
                </a:cxn>
                <a:cxn ang="0">
                  <a:pos x="93" y="705"/>
                </a:cxn>
                <a:cxn ang="0">
                  <a:pos x="61" y="666"/>
                </a:cxn>
                <a:cxn ang="0">
                  <a:pos x="35" y="641"/>
                </a:cxn>
                <a:cxn ang="0">
                  <a:pos x="18" y="624"/>
                </a:cxn>
                <a:cxn ang="0">
                  <a:pos x="17" y="609"/>
                </a:cxn>
                <a:cxn ang="0">
                  <a:pos x="17" y="570"/>
                </a:cxn>
                <a:cxn ang="0">
                  <a:pos x="71" y="532"/>
                </a:cxn>
                <a:cxn ang="0">
                  <a:pos x="91" y="500"/>
                </a:cxn>
                <a:cxn ang="0">
                  <a:pos x="147" y="452"/>
                </a:cxn>
                <a:cxn ang="0">
                  <a:pos x="191" y="422"/>
                </a:cxn>
                <a:cxn ang="0">
                  <a:pos x="194" y="354"/>
                </a:cxn>
                <a:cxn ang="0">
                  <a:pos x="207" y="308"/>
                </a:cxn>
                <a:cxn ang="0">
                  <a:pos x="192" y="260"/>
                </a:cxn>
                <a:cxn ang="0">
                  <a:pos x="202" y="217"/>
                </a:cxn>
                <a:cxn ang="0">
                  <a:pos x="222" y="200"/>
                </a:cxn>
                <a:cxn ang="0">
                  <a:pos x="275" y="182"/>
                </a:cxn>
                <a:cxn ang="0">
                  <a:pos x="328" y="177"/>
                </a:cxn>
                <a:cxn ang="0">
                  <a:pos x="361" y="155"/>
                </a:cxn>
                <a:cxn ang="0">
                  <a:pos x="379" y="160"/>
                </a:cxn>
                <a:cxn ang="0">
                  <a:pos x="446" y="147"/>
                </a:cxn>
                <a:cxn ang="0">
                  <a:pos x="479" y="165"/>
                </a:cxn>
                <a:cxn ang="0">
                  <a:pos x="515" y="167"/>
                </a:cxn>
                <a:cxn ang="0">
                  <a:pos x="580" y="134"/>
                </a:cxn>
                <a:cxn ang="0">
                  <a:pos x="759" y="0"/>
                </a:cxn>
                <a:cxn ang="0">
                  <a:pos x="799" y="16"/>
                </a:cxn>
                <a:cxn ang="0">
                  <a:pos x="982" y="20"/>
                </a:cxn>
                <a:cxn ang="0">
                  <a:pos x="903" y="412"/>
                </a:cxn>
                <a:cxn ang="0">
                  <a:pos x="842" y="546"/>
                </a:cxn>
                <a:cxn ang="0">
                  <a:pos x="545" y="879"/>
                </a:cxn>
                <a:cxn ang="0">
                  <a:pos x="485" y="1007"/>
                </a:cxn>
              </a:cxnLst>
              <a:rect l="0" t="0" r="r" b="b"/>
              <a:pathLst>
                <a:path w="982" h="1327">
                  <a:moveTo>
                    <a:pt x="396" y="1196"/>
                  </a:moveTo>
                  <a:lnTo>
                    <a:pt x="366" y="1254"/>
                  </a:lnTo>
                  <a:lnTo>
                    <a:pt x="318" y="1327"/>
                  </a:lnTo>
                  <a:lnTo>
                    <a:pt x="311" y="1318"/>
                  </a:lnTo>
                  <a:lnTo>
                    <a:pt x="313" y="1310"/>
                  </a:lnTo>
                  <a:lnTo>
                    <a:pt x="305" y="1305"/>
                  </a:lnTo>
                  <a:lnTo>
                    <a:pt x="310" y="1295"/>
                  </a:lnTo>
                  <a:lnTo>
                    <a:pt x="305" y="1290"/>
                  </a:lnTo>
                  <a:lnTo>
                    <a:pt x="306" y="1277"/>
                  </a:lnTo>
                  <a:lnTo>
                    <a:pt x="302" y="1274"/>
                  </a:lnTo>
                  <a:lnTo>
                    <a:pt x="302" y="1267"/>
                  </a:lnTo>
                  <a:lnTo>
                    <a:pt x="295" y="1264"/>
                  </a:lnTo>
                  <a:lnTo>
                    <a:pt x="295" y="1259"/>
                  </a:lnTo>
                  <a:lnTo>
                    <a:pt x="263" y="1249"/>
                  </a:lnTo>
                  <a:lnTo>
                    <a:pt x="265" y="1241"/>
                  </a:lnTo>
                  <a:lnTo>
                    <a:pt x="258" y="1239"/>
                  </a:lnTo>
                  <a:lnTo>
                    <a:pt x="262" y="1236"/>
                  </a:lnTo>
                  <a:lnTo>
                    <a:pt x="260" y="1231"/>
                  </a:lnTo>
                  <a:lnTo>
                    <a:pt x="253" y="1229"/>
                  </a:lnTo>
                  <a:lnTo>
                    <a:pt x="252" y="1231"/>
                  </a:lnTo>
                  <a:lnTo>
                    <a:pt x="237" y="1227"/>
                  </a:lnTo>
                  <a:lnTo>
                    <a:pt x="229" y="1216"/>
                  </a:lnTo>
                  <a:lnTo>
                    <a:pt x="225" y="1217"/>
                  </a:lnTo>
                  <a:lnTo>
                    <a:pt x="225" y="1209"/>
                  </a:lnTo>
                  <a:lnTo>
                    <a:pt x="220" y="1207"/>
                  </a:lnTo>
                  <a:lnTo>
                    <a:pt x="220" y="1211"/>
                  </a:lnTo>
                  <a:lnTo>
                    <a:pt x="209" y="1216"/>
                  </a:lnTo>
                  <a:lnTo>
                    <a:pt x="194" y="1199"/>
                  </a:lnTo>
                  <a:lnTo>
                    <a:pt x="176" y="1204"/>
                  </a:lnTo>
                  <a:lnTo>
                    <a:pt x="172" y="1196"/>
                  </a:lnTo>
                  <a:lnTo>
                    <a:pt x="157" y="1189"/>
                  </a:lnTo>
                  <a:lnTo>
                    <a:pt x="154" y="1183"/>
                  </a:lnTo>
                  <a:lnTo>
                    <a:pt x="128" y="1189"/>
                  </a:lnTo>
                  <a:lnTo>
                    <a:pt x="114" y="1199"/>
                  </a:lnTo>
                  <a:lnTo>
                    <a:pt x="108" y="1191"/>
                  </a:lnTo>
                  <a:lnTo>
                    <a:pt x="94" y="1183"/>
                  </a:lnTo>
                  <a:lnTo>
                    <a:pt x="80" y="1183"/>
                  </a:lnTo>
                  <a:lnTo>
                    <a:pt x="76" y="1186"/>
                  </a:lnTo>
                  <a:lnTo>
                    <a:pt x="75" y="1183"/>
                  </a:lnTo>
                  <a:lnTo>
                    <a:pt x="63" y="1178"/>
                  </a:lnTo>
                  <a:lnTo>
                    <a:pt x="66" y="1176"/>
                  </a:lnTo>
                  <a:lnTo>
                    <a:pt x="58" y="1171"/>
                  </a:lnTo>
                  <a:lnTo>
                    <a:pt x="68" y="1163"/>
                  </a:lnTo>
                  <a:lnTo>
                    <a:pt x="65" y="1156"/>
                  </a:lnTo>
                  <a:lnTo>
                    <a:pt x="66" y="1149"/>
                  </a:lnTo>
                  <a:lnTo>
                    <a:pt x="73" y="1151"/>
                  </a:lnTo>
                  <a:lnTo>
                    <a:pt x="78" y="1125"/>
                  </a:lnTo>
                  <a:lnTo>
                    <a:pt x="99" y="1113"/>
                  </a:lnTo>
                  <a:lnTo>
                    <a:pt x="98" y="1106"/>
                  </a:lnTo>
                  <a:lnTo>
                    <a:pt x="104" y="1108"/>
                  </a:lnTo>
                  <a:lnTo>
                    <a:pt x="103" y="1090"/>
                  </a:lnTo>
                  <a:lnTo>
                    <a:pt x="94" y="1077"/>
                  </a:lnTo>
                  <a:lnTo>
                    <a:pt x="89" y="1077"/>
                  </a:lnTo>
                  <a:lnTo>
                    <a:pt x="93" y="1085"/>
                  </a:lnTo>
                  <a:lnTo>
                    <a:pt x="86" y="1085"/>
                  </a:lnTo>
                  <a:lnTo>
                    <a:pt x="68" y="1077"/>
                  </a:lnTo>
                  <a:lnTo>
                    <a:pt x="68" y="1070"/>
                  </a:lnTo>
                  <a:lnTo>
                    <a:pt x="63" y="1070"/>
                  </a:lnTo>
                  <a:lnTo>
                    <a:pt x="63" y="1057"/>
                  </a:lnTo>
                  <a:lnTo>
                    <a:pt x="58" y="1055"/>
                  </a:lnTo>
                  <a:lnTo>
                    <a:pt x="60" y="1048"/>
                  </a:lnTo>
                  <a:lnTo>
                    <a:pt x="55" y="1045"/>
                  </a:lnTo>
                  <a:lnTo>
                    <a:pt x="60" y="1038"/>
                  </a:lnTo>
                  <a:lnTo>
                    <a:pt x="60" y="1020"/>
                  </a:lnTo>
                  <a:lnTo>
                    <a:pt x="41" y="994"/>
                  </a:lnTo>
                  <a:lnTo>
                    <a:pt x="35" y="990"/>
                  </a:lnTo>
                  <a:lnTo>
                    <a:pt x="51" y="974"/>
                  </a:lnTo>
                  <a:lnTo>
                    <a:pt x="56" y="979"/>
                  </a:lnTo>
                  <a:lnTo>
                    <a:pt x="56" y="969"/>
                  </a:lnTo>
                  <a:lnTo>
                    <a:pt x="71" y="962"/>
                  </a:lnTo>
                  <a:lnTo>
                    <a:pt x="70" y="952"/>
                  </a:lnTo>
                  <a:lnTo>
                    <a:pt x="55" y="941"/>
                  </a:lnTo>
                  <a:lnTo>
                    <a:pt x="63" y="934"/>
                  </a:lnTo>
                  <a:lnTo>
                    <a:pt x="60" y="916"/>
                  </a:lnTo>
                  <a:lnTo>
                    <a:pt x="68" y="906"/>
                  </a:lnTo>
                  <a:lnTo>
                    <a:pt x="70" y="889"/>
                  </a:lnTo>
                  <a:lnTo>
                    <a:pt x="88" y="876"/>
                  </a:lnTo>
                  <a:lnTo>
                    <a:pt x="99" y="878"/>
                  </a:lnTo>
                  <a:lnTo>
                    <a:pt x="99" y="860"/>
                  </a:lnTo>
                  <a:lnTo>
                    <a:pt x="109" y="855"/>
                  </a:lnTo>
                  <a:lnTo>
                    <a:pt x="101" y="830"/>
                  </a:lnTo>
                  <a:lnTo>
                    <a:pt x="128" y="816"/>
                  </a:lnTo>
                  <a:lnTo>
                    <a:pt x="141" y="782"/>
                  </a:lnTo>
                  <a:lnTo>
                    <a:pt x="129" y="744"/>
                  </a:lnTo>
                  <a:lnTo>
                    <a:pt x="114" y="735"/>
                  </a:lnTo>
                  <a:lnTo>
                    <a:pt x="116" y="717"/>
                  </a:lnTo>
                  <a:lnTo>
                    <a:pt x="106" y="702"/>
                  </a:lnTo>
                  <a:lnTo>
                    <a:pt x="93" y="705"/>
                  </a:lnTo>
                  <a:lnTo>
                    <a:pt x="81" y="692"/>
                  </a:lnTo>
                  <a:lnTo>
                    <a:pt x="83" y="686"/>
                  </a:lnTo>
                  <a:lnTo>
                    <a:pt x="61" y="672"/>
                  </a:lnTo>
                  <a:lnTo>
                    <a:pt x="61" y="666"/>
                  </a:lnTo>
                  <a:lnTo>
                    <a:pt x="48" y="659"/>
                  </a:lnTo>
                  <a:lnTo>
                    <a:pt x="50" y="652"/>
                  </a:lnTo>
                  <a:lnTo>
                    <a:pt x="40" y="651"/>
                  </a:lnTo>
                  <a:lnTo>
                    <a:pt x="35" y="641"/>
                  </a:lnTo>
                  <a:lnTo>
                    <a:pt x="26" y="651"/>
                  </a:lnTo>
                  <a:lnTo>
                    <a:pt x="22" y="638"/>
                  </a:lnTo>
                  <a:lnTo>
                    <a:pt x="17" y="634"/>
                  </a:lnTo>
                  <a:lnTo>
                    <a:pt x="18" y="624"/>
                  </a:lnTo>
                  <a:lnTo>
                    <a:pt x="12" y="619"/>
                  </a:lnTo>
                  <a:lnTo>
                    <a:pt x="18" y="618"/>
                  </a:lnTo>
                  <a:lnTo>
                    <a:pt x="15" y="613"/>
                  </a:lnTo>
                  <a:lnTo>
                    <a:pt x="17" y="609"/>
                  </a:lnTo>
                  <a:lnTo>
                    <a:pt x="8" y="603"/>
                  </a:lnTo>
                  <a:lnTo>
                    <a:pt x="0" y="606"/>
                  </a:lnTo>
                  <a:lnTo>
                    <a:pt x="7" y="581"/>
                  </a:lnTo>
                  <a:lnTo>
                    <a:pt x="17" y="570"/>
                  </a:lnTo>
                  <a:lnTo>
                    <a:pt x="25" y="546"/>
                  </a:lnTo>
                  <a:lnTo>
                    <a:pt x="55" y="536"/>
                  </a:lnTo>
                  <a:lnTo>
                    <a:pt x="63" y="543"/>
                  </a:lnTo>
                  <a:lnTo>
                    <a:pt x="71" y="532"/>
                  </a:lnTo>
                  <a:lnTo>
                    <a:pt x="78" y="536"/>
                  </a:lnTo>
                  <a:lnTo>
                    <a:pt x="83" y="528"/>
                  </a:lnTo>
                  <a:lnTo>
                    <a:pt x="76" y="520"/>
                  </a:lnTo>
                  <a:lnTo>
                    <a:pt x="91" y="500"/>
                  </a:lnTo>
                  <a:lnTo>
                    <a:pt x="101" y="503"/>
                  </a:lnTo>
                  <a:lnTo>
                    <a:pt x="121" y="483"/>
                  </a:lnTo>
                  <a:lnTo>
                    <a:pt x="131" y="483"/>
                  </a:lnTo>
                  <a:lnTo>
                    <a:pt x="147" y="452"/>
                  </a:lnTo>
                  <a:lnTo>
                    <a:pt x="181" y="442"/>
                  </a:lnTo>
                  <a:lnTo>
                    <a:pt x="177" y="434"/>
                  </a:lnTo>
                  <a:lnTo>
                    <a:pt x="182" y="425"/>
                  </a:lnTo>
                  <a:lnTo>
                    <a:pt x="191" y="422"/>
                  </a:lnTo>
                  <a:lnTo>
                    <a:pt x="189" y="396"/>
                  </a:lnTo>
                  <a:lnTo>
                    <a:pt x="179" y="382"/>
                  </a:lnTo>
                  <a:lnTo>
                    <a:pt x="187" y="358"/>
                  </a:lnTo>
                  <a:lnTo>
                    <a:pt x="194" y="354"/>
                  </a:lnTo>
                  <a:lnTo>
                    <a:pt x="189" y="344"/>
                  </a:lnTo>
                  <a:lnTo>
                    <a:pt x="197" y="336"/>
                  </a:lnTo>
                  <a:lnTo>
                    <a:pt x="199" y="313"/>
                  </a:lnTo>
                  <a:lnTo>
                    <a:pt x="207" y="308"/>
                  </a:lnTo>
                  <a:lnTo>
                    <a:pt x="200" y="296"/>
                  </a:lnTo>
                  <a:lnTo>
                    <a:pt x="202" y="275"/>
                  </a:lnTo>
                  <a:lnTo>
                    <a:pt x="192" y="266"/>
                  </a:lnTo>
                  <a:lnTo>
                    <a:pt x="192" y="260"/>
                  </a:lnTo>
                  <a:lnTo>
                    <a:pt x="207" y="247"/>
                  </a:lnTo>
                  <a:lnTo>
                    <a:pt x="220" y="243"/>
                  </a:lnTo>
                  <a:lnTo>
                    <a:pt x="214" y="222"/>
                  </a:lnTo>
                  <a:lnTo>
                    <a:pt x="202" y="217"/>
                  </a:lnTo>
                  <a:lnTo>
                    <a:pt x="207" y="210"/>
                  </a:lnTo>
                  <a:lnTo>
                    <a:pt x="202" y="202"/>
                  </a:lnTo>
                  <a:lnTo>
                    <a:pt x="214" y="195"/>
                  </a:lnTo>
                  <a:lnTo>
                    <a:pt x="222" y="200"/>
                  </a:lnTo>
                  <a:lnTo>
                    <a:pt x="234" y="175"/>
                  </a:lnTo>
                  <a:lnTo>
                    <a:pt x="247" y="179"/>
                  </a:lnTo>
                  <a:lnTo>
                    <a:pt x="252" y="169"/>
                  </a:lnTo>
                  <a:lnTo>
                    <a:pt x="275" y="182"/>
                  </a:lnTo>
                  <a:lnTo>
                    <a:pt x="288" y="172"/>
                  </a:lnTo>
                  <a:lnTo>
                    <a:pt x="306" y="187"/>
                  </a:lnTo>
                  <a:lnTo>
                    <a:pt x="320" y="169"/>
                  </a:lnTo>
                  <a:lnTo>
                    <a:pt x="328" y="177"/>
                  </a:lnTo>
                  <a:lnTo>
                    <a:pt x="340" y="172"/>
                  </a:lnTo>
                  <a:lnTo>
                    <a:pt x="340" y="155"/>
                  </a:lnTo>
                  <a:lnTo>
                    <a:pt x="351" y="152"/>
                  </a:lnTo>
                  <a:lnTo>
                    <a:pt x="361" y="155"/>
                  </a:lnTo>
                  <a:lnTo>
                    <a:pt x="361" y="142"/>
                  </a:lnTo>
                  <a:lnTo>
                    <a:pt x="374" y="142"/>
                  </a:lnTo>
                  <a:lnTo>
                    <a:pt x="374" y="155"/>
                  </a:lnTo>
                  <a:lnTo>
                    <a:pt x="379" y="160"/>
                  </a:lnTo>
                  <a:lnTo>
                    <a:pt x="393" y="155"/>
                  </a:lnTo>
                  <a:lnTo>
                    <a:pt x="414" y="159"/>
                  </a:lnTo>
                  <a:lnTo>
                    <a:pt x="431" y="147"/>
                  </a:lnTo>
                  <a:lnTo>
                    <a:pt x="446" y="147"/>
                  </a:lnTo>
                  <a:lnTo>
                    <a:pt x="457" y="159"/>
                  </a:lnTo>
                  <a:lnTo>
                    <a:pt x="462" y="155"/>
                  </a:lnTo>
                  <a:lnTo>
                    <a:pt x="470" y="169"/>
                  </a:lnTo>
                  <a:lnTo>
                    <a:pt x="479" y="165"/>
                  </a:lnTo>
                  <a:lnTo>
                    <a:pt x="480" y="155"/>
                  </a:lnTo>
                  <a:lnTo>
                    <a:pt x="494" y="154"/>
                  </a:lnTo>
                  <a:lnTo>
                    <a:pt x="499" y="172"/>
                  </a:lnTo>
                  <a:lnTo>
                    <a:pt x="515" y="167"/>
                  </a:lnTo>
                  <a:lnTo>
                    <a:pt x="519" y="170"/>
                  </a:lnTo>
                  <a:lnTo>
                    <a:pt x="537" y="160"/>
                  </a:lnTo>
                  <a:lnTo>
                    <a:pt x="553" y="172"/>
                  </a:lnTo>
                  <a:lnTo>
                    <a:pt x="580" y="134"/>
                  </a:lnTo>
                  <a:lnTo>
                    <a:pt x="633" y="155"/>
                  </a:lnTo>
                  <a:lnTo>
                    <a:pt x="749" y="157"/>
                  </a:lnTo>
                  <a:lnTo>
                    <a:pt x="749" y="94"/>
                  </a:lnTo>
                  <a:lnTo>
                    <a:pt x="759" y="0"/>
                  </a:lnTo>
                  <a:lnTo>
                    <a:pt x="767" y="3"/>
                  </a:lnTo>
                  <a:lnTo>
                    <a:pt x="779" y="0"/>
                  </a:lnTo>
                  <a:lnTo>
                    <a:pt x="784" y="10"/>
                  </a:lnTo>
                  <a:lnTo>
                    <a:pt x="799" y="16"/>
                  </a:lnTo>
                  <a:lnTo>
                    <a:pt x="807" y="8"/>
                  </a:lnTo>
                  <a:lnTo>
                    <a:pt x="835" y="16"/>
                  </a:lnTo>
                  <a:lnTo>
                    <a:pt x="969" y="15"/>
                  </a:lnTo>
                  <a:lnTo>
                    <a:pt x="982" y="20"/>
                  </a:lnTo>
                  <a:lnTo>
                    <a:pt x="971" y="96"/>
                  </a:lnTo>
                  <a:lnTo>
                    <a:pt x="931" y="217"/>
                  </a:lnTo>
                  <a:lnTo>
                    <a:pt x="913" y="316"/>
                  </a:lnTo>
                  <a:lnTo>
                    <a:pt x="903" y="412"/>
                  </a:lnTo>
                  <a:lnTo>
                    <a:pt x="871" y="488"/>
                  </a:lnTo>
                  <a:lnTo>
                    <a:pt x="868" y="518"/>
                  </a:lnTo>
                  <a:lnTo>
                    <a:pt x="855" y="515"/>
                  </a:lnTo>
                  <a:lnTo>
                    <a:pt x="842" y="546"/>
                  </a:lnTo>
                  <a:lnTo>
                    <a:pt x="757" y="639"/>
                  </a:lnTo>
                  <a:lnTo>
                    <a:pt x="696" y="669"/>
                  </a:lnTo>
                  <a:lnTo>
                    <a:pt x="595" y="797"/>
                  </a:lnTo>
                  <a:lnTo>
                    <a:pt x="545" y="879"/>
                  </a:lnTo>
                  <a:lnTo>
                    <a:pt x="524" y="927"/>
                  </a:lnTo>
                  <a:lnTo>
                    <a:pt x="522" y="942"/>
                  </a:lnTo>
                  <a:lnTo>
                    <a:pt x="527" y="952"/>
                  </a:lnTo>
                  <a:lnTo>
                    <a:pt x="485" y="1007"/>
                  </a:lnTo>
                  <a:lnTo>
                    <a:pt x="449" y="1095"/>
                  </a:lnTo>
                  <a:lnTo>
                    <a:pt x="399" y="1192"/>
                  </a:lnTo>
                  <a:lnTo>
                    <a:pt x="396" y="1196"/>
                  </a:lnTo>
                  <a:close/>
                </a:path>
              </a:pathLst>
            </a:custGeom>
            <a:grpFill/>
            <a:ln w="12700">
              <a:solidFill>
                <a:srgbClr val="8064A2"/>
              </a:solidFill>
              <a:round/>
              <a:headEnd/>
              <a:tailEnd/>
            </a:ln>
          </p:spPr>
          <p:txBody>
            <a:bodyPr vert="horz" wrap="square" lIns="91440" tIns="45720" rIns="91440" bIns="45720" numCol="1" anchor="t" anchorCtr="0" compatLnSpc="1">
              <a:prstTxWarp prst="textNoShape">
                <a:avLst/>
              </a:prstTxWarp>
            </a:bodyPr>
            <a:lstStyle/>
            <a:p>
              <a:pPr defTabSz="914400" eaLnBrk="0" hangingPunct="0">
                <a:defRPr/>
              </a:pPr>
              <a:endParaRPr lang="en-US" kern="0">
                <a:solidFill>
                  <a:prstClr val="black"/>
                </a:solidFill>
                <a:latin typeface="Arial" charset="0"/>
                <a:cs typeface="Arial" charset="0"/>
              </a:endParaRPr>
            </a:p>
          </p:txBody>
        </p:sp>
        <p:sp>
          <p:nvSpPr>
            <p:cNvPr id="54" name="Freeform 40"/>
            <p:cNvSpPr>
              <a:spLocks/>
            </p:cNvSpPr>
            <p:nvPr/>
          </p:nvSpPr>
          <p:spPr bwMode="auto">
            <a:xfrm>
              <a:off x="539750" y="1748317"/>
              <a:ext cx="3484563" cy="4033838"/>
            </a:xfrm>
            <a:custGeom>
              <a:avLst/>
              <a:gdLst/>
              <a:ahLst/>
              <a:cxnLst>
                <a:cxn ang="0">
                  <a:pos x="734" y="1204"/>
                </a:cxn>
                <a:cxn ang="0">
                  <a:pos x="625" y="1282"/>
                </a:cxn>
                <a:cxn ang="0">
                  <a:pos x="459" y="1267"/>
                </a:cxn>
                <a:cxn ang="0">
                  <a:pos x="313" y="1222"/>
                </a:cxn>
                <a:cxn ang="0">
                  <a:pos x="237" y="1171"/>
                </a:cxn>
                <a:cxn ang="0">
                  <a:pos x="212" y="1063"/>
                </a:cxn>
                <a:cxn ang="0">
                  <a:pos x="109" y="1015"/>
                </a:cxn>
                <a:cxn ang="0">
                  <a:pos x="73" y="1078"/>
                </a:cxn>
                <a:cxn ang="0">
                  <a:pos x="36" y="1158"/>
                </a:cxn>
                <a:cxn ang="0">
                  <a:pos x="93" y="1370"/>
                </a:cxn>
                <a:cxn ang="0">
                  <a:pos x="197" y="1719"/>
                </a:cxn>
                <a:cxn ang="0">
                  <a:pos x="345" y="1911"/>
                </a:cxn>
                <a:cxn ang="0">
                  <a:pos x="464" y="1800"/>
                </a:cxn>
                <a:cxn ang="0">
                  <a:pos x="565" y="1823"/>
                </a:cxn>
                <a:cxn ang="0">
                  <a:pos x="606" y="2017"/>
                </a:cxn>
                <a:cxn ang="0">
                  <a:pos x="631" y="2123"/>
                </a:cxn>
                <a:cxn ang="0">
                  <a:pos x="663" y="2213"/>
                </a:cxn>
                <a:cxn ang="0">
                  <a:pos x="732" y="2266"/>
                </a:cxn>
                <a:cxn ang="0">
                  <a:pos x="734" y="2400"/>
                </a:cxn>
                <a:cxn ang="0">
                  <a:pos x="792" y="2363"/>
                </a:cxn>
                <a:cxn ang="0">
                  <a:pos x="900" y="2301"/>
                </a:cxn>
                <a:cxn ang="0">
                  <a:pos x="903" y="2460"/>
                </a:cxn>
                <a:cxn ang="0">
                  <a:pos x="999" y="2541"/>
                </a:cxn>
                <a:cxn ang="0">
                  <a:pos x="1135" y="2441"/>
                </a:cxn>
                <a:cxn ang="0">
                  <a:pos x="1226" y="2315"/>
                </a:cxn>
                <a:cxn ang="0">
                  <a:pos x="1320" y="2325"/>
                </a:cxn>
                <a:cxn ang="0">
                  <a:pos x="1363" y="2218"/>
                </a:cxn>
                <a:cxn ang="0">
                  <a:pos x="1474" y="2142"/>
                </a:cxn>
                <a:cxn ang="0">
                  <a:pos x="1574" y="2198"/>
                </a:cxn>
                <a:cxn ang="0">
                  <a:pos x="1706" y="2150"/>
                </a:cxn>
                <a:cxn ang="0">
                  <a:pos x="1779" y="2173"/>
                </a:cxn>
                <a:cxn ang="0">
                  <a:pos x="1904" y="2151"/>
                </a:cxn>
                <a:cxn ang="0">
                  <a:pos x="1958" y="2059"/>
                </a:cxn>
                <a:cxn ang="0">
                  <a:pos x="2064" y="2011"/>
                </a:cxn>
                <a:cxn ang="0">
                  <a:pos x="2149" y="2002"/>
                </a:cxn>
                <a:cxn ang="0">
                  <a:pos x="2177" y="1886"/>
                </a:cxn>
                <a:cxn ang="0">
                  <a:pos x="2086" y="1732"/>
                </a:cxn>
                <a:cxn ang="0">
                  <a:pos x="2023" y="1651"/>
                </a:cxn>
                <a:cxn ang="0">
                  <a:pos x="1927" y="1557"/>
                </a:cxn>
                <a:cxn ang="0">
                  <a:pos x="2031" y="1078"/>
                </a:cxn>
                <a:cxn ang="0">
                  <a:pos x="2026" y="967"/>
                </a:cxn>
                <a:cxn ang="0">
                  <a:pos x="1988" y="912"/>
                </a:cxn>
                <a:cxn ang="0">
                  <a:pos x="1957" y="1005"/>
                </a:cxn>
                <a:cxn ang="0">
                  <a:pos x="1920" y="921"/>
                </a:cxn>
                <a:cxn ang="0">
                  <a:pos x="1816" y="710"/>
                </a:cxn>
                <a:cxn ang="0">
                  <a:pos x="1648" y="482"/>
                </a:cxn>
                <a:cxn ang="0">
                  <a:pos x="1577" y="405"/>
                </a:cxn>
                <a:cxn ang="0">
                  <a:pos x="1478" y="422"/>
                </a:cxn>
                <a:cxn ang="0">
                  <a:pos x="1413" y="483"/>
                </a:cxn>
                <a:cxn ang="0">
                  <a:pos x="1296" y="581"/>
                </a:cxn>
                <a:cxn ang="0">
                  <a:pos x="1195" y="631"/>
                </a:cxn>
                <a:cxn ang="0">
                  <a:pos x="1054" y="629"/>
                </a:cxn>
                <a:cxn ang="0">
                  <a:pos x="1011" y="614"/>
                </a:cxn>
                <a:cxn ang="0">
                  <a:pos x="1064" y="419"/>
                </a:cxn>
                <a:cxn ang="0">
                  <a:pos x="1047" y="318"/>
                </a:cxn>
                <a:cxn ang="0">
                  <a:pos x="1017" y="240"/>
                </a:cxn>
                <a:cxn ang="0">
                  <a:pos x="987" y="170"/>
                </a:cxn>
                <a:cxn ang="0">
                  <a:pos x="948" y="91"/>
                </a:cxn>
                <a:cxn ang="0">
                  <a:pos x="878" y="21"/>
                </a:cxn>
              </a:cxnLst>
              <a:rect l="0" t="0" r="r" b="b"/>
              <a:pathLst>
                <a:path w="2195" h="2541">
                  <a:moveTo>
                    <a:pt x="857" y="1126"/>
                  </a:moveTo>
                  <a:lnTo>
                    <a:pt x="827" y="1131"/>
                  </a:lnTo>
                  <a:lnTo>
                    <a:pt x="812" y="1151"/>
                  </a:lnTo>
                  <a:lnTo>
                    <a:pt x="794" y="1144"/>
                  </a:lnTo>
                  <a:lnTo>
                    <a:pt x="775" y="1158"/>
                  </a:lnTo>
                  <a:lnTo>
                    <a:pt x="765" y="1153"/>
                  </a:lnTo>
                  <a:lnTo>
                    <a:pt x="752" y="1158"/>
                  </a:lnTo>
                  <a:lnTo>
                    <a:pt x="744" y="1176"/>
                  </a:lnTo>
                  <a:lnTo>
                    <a:pt x="736" y="1179"/>
                  </a:lnTo>
                  <a:lnTo>
                    <a:pt x="734" y="1204"/>
                  </a:lnTo>
                  <a:lnTo>
                    <a:pt x="727" y="1212"/>
                  </a:lnTo>
                  <a:lnTo>
                    <a:pt x="712" y="1222"/>
                  </a:lnTo>
                  <a:lnTo>
                    <a:pt x="679" y="1224"/>
                  </a:lnTo>
                  <a:lnTo>
                    <a:pt x="673" y="1245"/>
                  </a:lnTo>
                  <a:lnTo>
                    <a:pt x="686" y="1270"/>
                  </a:lnTo>
                  <a:lnTo>
                    <a:pt x="683" y="1275"/>
                  </a:lnTo>
                  <a:lnTo>
                    <a:pt x="674" y="1273"/>
                  </a:lnTo>
                  <a:lnTo>
                    <a:pt x="653" y="1292"/>
                  </a:lnTo>
                  <a:lnTo>
                    <a:pt x="638" y="1293"/>
                  </a:lnTo>
                  <a:lnTo>
                    <a:pt x="625" y="1282"/>
                  </a:lnTo>
                  <a:lnTo>
                    <a:pt x="616" y="1282"/>
                  </a:lnTo>
                  <a:lnTo>
                    <a:pt x="613" y="1268"/>
                  </a:lnTo>
                  <a:lnTo>
                    <a:pt x="600" y="1259"/>
                  </a:lnTo>
                  <a:lnTo>
                    <a:pt x="550" y="1252"/>
                  </a:lnTo>
                  <a:lnTo>
                    <a:pt x="525" y="1254"/>
                  </a:lnTo>
                  <a:lnTo>
                    <a:pt x="504" y="1262"/>
                  </a:lnTo>
                  <a:lnTo>
                    <a:pt x="497" y="1268"/>
                  </a:lnTo>
                  <a:lnTo>
                    <a:pt x="487" y="1267"/>
                  </a:lnTo>
                  <a:lnTo>
                    <a:pt x="475" y="1273"/>
                  </a:lnTo>
                  <a:lnTo>
                    <a:pt x="459" y="1267"/>
                  </a:lnTo>
                  <a:lnTo>
                    <a:pt x="437" y="1267"/>
                  </a:lnTo>
                  <a:lnTo>
                    <a:pt x="419" y="1278"/>
                  </a:lnTo>
                  <a:lnTo>
                    <a:pt x="393" y="1264"/>
                  </a:lnTo>
                  <a:lnTo>
                    <a:pt x="384" y="1265"/>
                  </a:lnTo>
                  <a:lnTo>
                    <a:pt x="373" y="1245"/>
                  </a:lnTo>
                  <a:lnTo>
                    <a:pt x="364" y="1237"/>
                  </a:lnTo>
                  <a:lnTo>
                    <a:pt x="358" y="1237"/>
                  </a:lnTo>
                  <a:lnTo>
                    <a:pt x="353" y="1230"/>
                  </a:lnTo>
                  <a:lnTo>
                    <a:pt x="321" y="1229"/>
                  </a:lnTo>
                  <a:lnTo>
                    <a:pt x="313" y="1222"/>
                  </a:lnTo>
                  <a:lnTo>
                    <a:pt x="308" y="1229"/>
                  </a:lnTo>
                  <a:lnTo>
                    <a:pt x="302" y="1224"/>
                  </a:lnTo>
                  <a:lnTo>
                    <a:pt x="288" y="1234"/>
                  </a:lnTo>
                  <a:lnTo>
                    <a:pt x="282" y="1229"/>
                  </a:lnTo>
                  <a:lnTo>
                    <a:pt x="277" y="1209"/>
                  </a:lnTo>
                  <a:lnTo>
                    <a:pt x="270" y="1206"/>
                  </a:lnTo>
                  <a:lnTo>
                    <a:pt x="263" y="1211"/>
                  </a:lnTo>
                  <a:lnTo>
                    <a:pt x="250" y="1209"/>
                  </a:lnTo>
                  <a:lnTo>
                    <a:pt x="234" y="1217"/>
                  </a:lnTo>
                  <a:lnTo>
                    <a:pt x="237" y="1171"/>
                  </a:lnTo>
                  <a:lnTo>
                    <a:pt x="224" y="1169"/>
                  </a:lnTo>
                  <a:lnTo>
                    <a:pt x="220" y="1151"/>
                  </a:lnTo>
                  <a:lnTo>
                    <a:pt x="212" y="1141"/>
                  </a:lnTo>
                  <a:lnTo>
                    <a:pt x="217" y="1129"/>
                  </a:lnTo>
                  <a:lnTo>
                    <a:pt x="225" y="1129"/>
                  </a:lnTo>
                  <a:lnTo>
                    <a:pt x="232" y="1118"/>
                  </a:lnTo>
                  <a:lnTo>
                    <a:pt x="232" y="1109"/>
                  </a:lnTo>
                  <a:lnTo>
                    <a:pt x="224" y="1093"/>
                  </a:lnTo>
                  <a:lnTo>
                    <a:pt x="224" y="1085"/>
                  </a:lnTo>
                  <a:lnTo>
                    <a:pt x="212" y="1063"/>
                  </a:lnTo>
                  <a:lnTo>
                    <a:pt x="184" y="1070"/>
                  </a:lnTo>
                  <a:lnTo>
                    <a:pt x="176" y="1056"/>
                  </a:lnTo>
                  <a:lnTo>
                    <a:pt x="179" y="1027"/>
                  </a:lnTo>
                  <a:lnTo>
                    <a:pt x="166" y="1022"/>
                  </a:lnTo>
                  <a:lnTo>
                    <a:pt x="151" y="1003"/>
                  </a:lnTo>
                  <a:lnTo>
                    <a:pt x="138" y="1010"/>
                  </a:lnTo>
                  <a:lnTo>
                    <a:pt x="133" y="1017"/>
                  </a:lnTo>
                  <a:lnTo>
                    <a:pt x="126" y="1012"/>
                  </a:lnTo>
                  <a:lnTo>
                    <a:pt x="121" y="1017"/>
                  </a:lnTo>
                  <a:lnTo>
                    <a:pt x="109" y="1015"/>
                  </a:lnTo>
                  <a:lnTo>
                    <a:pt x="104" y="1022"/>
                  </a:lnTo>
                  <a:lnTo>
                    <a:pt x="106" y="1047"/>
                  </a:lnTo>
                  <a:lnTo>
                    <a:pt x="101" y="1050"/>
                  </a:lnTo>
                  <a:lnTo>
                    <a:pt x="91" y="1045"/>
                  </a:lnTo>
                  <a:lnTo>
                    <a:pt x="98" y="1060"/>
                  </a:lnTo>
                  <a:lnTo>
                    <a:pt x="85" y="1063"/>
                  </a:lnTo>
                  <a:lnTo>
                    <a:pt x="89" y="1076"/>
                  </a:lnTo>
                  <a:lnTo>
                    <a:pt x="85" y="1080"/>
                  </a:lnTo>
                  <a:lnTo>
                    <a:pt x="78" y="1075"/>
                  </a:lnTo>
                  <a:lnTo>
                    <a:pt x="73" y="1078"/>
                  </a:lnTo>
                  <a:lnTo>
                    <a:pt x="73" y="1088"/>
                  </a:lnTo>
                  <a:lnTo>
                    <a:pt x="86" y="1106"/>
                  </a:lnTo>
                  <a:lnTo>
                    <a:pt x="76" y="1116"/>
                  </a:lnTo>
                  <a:lnTo>
                    <a:pt x="78" y="1131"/>
                  </a:lnTo>
                  <a:lnTo>
                    <a:pt x="68" y="1146"/>
                  </a:lnTo>
                  <a:lnTo>
                    <a:pt x="61" y="1148"/>
                  </a:lnTo>
                  <a:lnTo>
                    <a:pt x="58" y="1141"/>
                  </a:lnTo>
                  <a:lnTo>
                    <a:pt x="53" y="1139"/>
                  </a:lnTo>
                  <a:lnTo>
                    <a:pt x="41" y="1149"/>
                  </a:lnTo>
                  <a:lnTo>
                    <a:pt x="36" y="1158"/>
                  </a:lnTo>
                  <a:lnTo>
                    <a:pt x="7" y="1169"/>
                  </a:lnTo>
                  <a:lnTo>
                    <a:pt x="2" y="1177"/>
                  </a:lnTo>
                  <a:lnTo>
                    <a:pt x="0" y="1189"/>
                  </a:lnTo>
                  <a:lnTo>
                    <a:pt x="28" y="1219"/>
                  </a:lnTo>
                  <a:lnTo>
                    <a:pt x="27" y="1230"/>
                  </a:lnTo>
                  <a:lnTo>
                    <a:pt x="36" y="1265"/>
                  </a:lnTo>
                  <a:lnTo>
                    <a:pt x="58" y="1280"/>
                  </a:lnTo>
                  <a:lnTo>
                    <a:pt x="71" y="1317"/>
                  </a:lnTo>
                  <a:lnTo>
                    <a:pt x="88" y="1333"/>
                  </a:lnTo>
                  <a:lnTo>
                    <a:pt x="93" y="1370"/>
                  </a:lnTo>
                  <a:lnTo>
                    <a:pt x="126" y="1439"/>
                  </a:lnTo>
                  <a:lnTo>
                    <a:pt x="133" y="1482"/>
                  </a:lnTo>
                  <a:lnTo>
                    <a:pt x="141" y="1495"/>
                  </a:lnTo>
                  <a:lnTo>
                    <a:pt x="146" y="1519"/>
                  </a:lnTo>
                  <a:lnTo>
                    <a:pt x="151" y="1557"/>
                  </a:lnTo>
                  <a:lnTo>
                    <a:pt x="161" y="1593"/>
                  </a:lnTo>
                  <a:lnTo>
                    <a:pt x="171" y="1610"/>
                  </a:lnTo>
                  <a:lnTo>
                    <a:pt x="179" y="1658"/>
                  </a:lnTo>
                  <a:lnTo>
                    <a:pt x="186" y="1666"/>
                  </a:lnTo>
                  <a:lnTo>
                    <a:pt x="197" y="1719"/>
                  </a:lnTo>
                  <a:lnTo>
                    <a:pt x="239" y="1802"/>
                  </a:lnTo>
                  <a:lnTo>
                    <a:pt x="237" y="1809"/>
                  </a:lnTo>
                  <a:lnTo>
                    <a:pt x="258" y="1845"/>
                  </a:lnTo>
                  <a:lnTo>
                    <a:pt x="278" y="1901"/>
                  </a:lnTo>
                  <a:lnTo>
                    <a:pt x="297" y="1929"/>
                  </a:lnTo>
                  <a:lnTo>
                    <a:pt x="315" y="1976"/>
                  </a:lnTo>
                  <a:lnTo>
                    <a:pt x="333" y="1984"/>
                  </a:lnTo>
                  <a:lnTo>
                    <a:pt x="328" y="1958"/>
                  </a:lnTo>
                  <a:lnTo>
                    <a:pt x="356" y="1931"/>
                  </a:lnTo>
                  <a:lnTo>
                    <a:pt x="345" y="1911"/>
                  </a:lnTo>
                  <a:lnTo>
                    <a:pt x="345" y="1905"/>
                  </a:lnTo>
                  <a:lnTo>
                    <a:pt x="371" y="1903"/>
                  </a:lnTo>
                  <a:lnTo>
                    <a:pt x="374" y="1863"/>
                  </a:lnTo>
                  <a:lnTo>
                    <a:pt x="388" y="1858"/>
                  </a:lnTo>
                  <a:lnTo>
                    <a:pt x="393" y="1860"/>
                  </a:lnTo>
                  <a:lnTo>
                    <a:pt x="414" y="1880"/>
                  </a:lnTo>
                  <a:lnTo>
                    <a:pt x="426" y="1868"/>
                  </a:lnTo>
                  <a:lnTo>
                    <a:pt x="434" y="1873"/>
                  </a:lnTo>
                  <a:lnTo>
                    <a:pt x="462" y="1822"/>
                  </a:lnTo>
                  <a:lnTo>
                    <a:pt x="464" y="1800"/>
                  </a:lnTo>
                  <a:lnTo>
                    <a:pt x="474" y="1780"/>
                  </a:lnTo>
                  <a:lnTo>
                    <a:pt x="471" y="1767"/>
                  </a:lnTo>
                  <a:lnTo>
                    <a:pt x="490" y="1794"/>
                  </a:lnTo>
                  <a:lnTo>
                    <a:pt x="490" y="1779"/>
                  </a:lnTo>
                  <a:lnTo>
                    <a:pt x="495" y="1754"/>
                  </a:lnTo>
                  <a:lnTo>
                    <a:pt x="510" y="1749"/>
                  </a:lnTo>
                  <a:lnTo>
                    <a:pt x="532" y="1789"/>
                  </a:lnTo>
                  <a:lnTo>
                    <a:pt x="557" y="1792"/>
                  </a:lnTo>
                  <a:lnTo>
                    <a:pt x="565" y="1810"/>
                  </a:lnTo>
                  <a:lnTo>
                    <a:pt x="565" y="1823"/>
                  </a:lnTo>
                  <a:lnTo>
                    <a:pt x="582" y="1840"/>
                  </a:lnTo>
                  <a:lnTo>
                    <a:pt x="603" y="1848"/>
                  </a:lnTo>
                  <a:lnTo>
                    <a:pt x="605" y="1886"/>
                  </a:lnTo>
                  <a:lnTo>
                    <a:pt x="585" y="1893"/>
                  </a:lnTo>
                  <a:lnTo>
                    <a:pt x="611" y="1911"/>
                  </a:lnTo>
                  <a:lnTo>
                    <a:pt x="593" y="1921"/>
                  </a:lnTo>
                  <a:lnTo>
                    <a:pt x="591" y="1941"/>
                  </a:lnTo>
                  <a:lnTo>
                    <a:pt x="601" y="1963"/>
                  </a:lnTo>
                  <a:lnTo>
                    <a:pt x="601" y="2002"/>
                  </a:lnTo>
                  <a:lnTo>
                    <a:pt x="606" y="2017"/>
                  </a:lnTo>
                  <a:lnTo>
                    <a:pt x="618" y="2024"/>
                  </a:lnTo>
                  <a:lnTo>
                    <a:pt x="610" y="2039"/>
                  </a:lnTo>
                  <a:lnTo>
                    <a:pt x="623" y="2050"/>
                  </a:lnTo>
                  <a:lnTo>
                    <a:pt x="625" y="2062"/>
                  </a:lnTo>
                  <a:lnTo>
                    <a:pt x="616" y="2088"/>
                  </a:lnTo>
                  <a:lnTo>
                    <a:pt x="636" y="2093"/>
                  </a:lnTo>
                  <a:lnTo>
                    <a:pt x="628" y="2108"/>
                  </a:lnTo>
                  <a:lnTo>
                    <a:pt x="636" y="2108"/>
                  </a:lnTo>
                  <a:lnTo>
                    <a:pt x="636" y="2115"/>
                  </a:lnTo>
                  <a:lnTo>
                    <a:pt x="631" y="2123"/>
                  </a:lnTo>
                  <a:lnTo>
                    <a:pt x="633" y="2138"/>
                  </a:lnTo>
                  <a:lnTo>
                    <a:pt x="628" y="2138"/>
                  </a:lnTo>
                  <a:lnTo>
                    <a:pt x="638" y="2163"/>
                  </a:lnTo>
                  <a:lnTo>
                    <a:pt x="631" y="2168"/>
                  </a:lnTo>
                  <a:lnTo>
                    <a:pt x="636" y="2178"/>
                  </a:lnTo>
                  <a:lnTo>
                    <a:pt x="623" y="2190"/>
                  </a:lnTo>
                  <a:lnTo>
                    <a:pt x="621" y="2203"/>
                  </a:lnTo>
                  <a:lnTo>
                    <a:pt x="649" y="2214"/>
                  </a:lnTo>
                  <a:lnTo>
                    <a:pt x="653" y="2211"/>
                  </a:lnTo>
                  <a:lnTo>
                    <a:pt x="663" y="2213"/>
                  </a:lnTo>
                  <a:lnTo>
                    <a:pt x="666" y="2226"/>
                  </a:lnTo>
                  <a:lnTo>
                    <a:pt x="681" y="2209"/>
                  </a:lnTo>
                  <a:lnTo>
                    <a:pt x="679" y="2231"/>
                  </a:lnTo>
                  <a:lnTo>
                    <a:pt x="683" y="2236"/>
                  </a:lnTo>
                  <a:lnTo>
                    <a:pt x="684" y="2231"/>
                  </a:lnTo>
                  <a:lnTo>
                    <a:pt x="693" y="2238"/>
                  </a:lnTo>
                  <a:lnTo>
                    <a:pt x="702" y="2256"/>
                  </a:lnTo>
                  <a:lnTo>
                    <a:pt x="711" y="2248"/>
                  </a:lnTo>
                  <a:lnTo>
                    <a:pt x="717" y="2252"/>
                  </a:lnTo>
                  <a:lnTo>
                    <a:pt x="732" y="2266"/>
                  </a:lnTo>
                  <a:lnTo>
                    <a:pt x="732" y="2281"/>
                  </a:lnTo>
                  <a:lnTo>
                    <a:pt x="737" y="2269"/>
                  </a:lnTo>
                  <a:lnTo>
                    <a:pt x="739" y="2279"/>
                  </a:lnTo>
                  <a:lnTo>
                    <a:pt x="729" y="2289"/>
                  </a:lnTo>
                  <a:lnTo>
                    <a:pt x="736" y="2299"/>
                  </a:lnTo>
                  <a:lnTo>
                    <a:pt x="734" y="2322"/>
                  </a:lnTo>
                  <a:lnTo>
                    <a:pt x="714" y="2334"/>
                  </a:lnTo>
                  <a:lnTo>
                    <a:pt x="719" y="2359"/>
                  </a:lnTo>
                  <a:lnTo>
                    <a:pt x="739" y="2395"/>
                  </a:lnTo>
                  <a:lnTo>
                    <a:pt x="734" y="2400"/>
                  </a:lnTo>
                  <a:lnTo>
                    <a:pt x="732" y="2421"/>
                  </a:lnTo>
                  <a:lnTo>
                    <a:pt x="742" y="2455"/>
                  </a:lnTo>
                  <a:lnTo>
                    <a:pt x="760" y="2441"/>
                  </a:lnTo>
                  <a:lnTo>
                    <a:pt x="765" y="2392"/>
                  </a:lnTo>
                  <a:lnTo>
                    <a:pt x="772" y="2380"/>
                  </a:lnTo>
                  <a:lnTo>
                    <a:pt x="779" y="2388"/>
                  </a:lnTo>
                  <a:lnTo>
                    <a:pt x="790" y="2382"/>
                  </a:lnTo>
                  <a:lnTo>
                    <a:pt x="785" y="2375"/>
                  </a:lnTo>
                  <a:lnTo>
                    <a:pt x="792" y="2372"/>
                  </a:lnTo>
                  <a:lnTo>
                    <a:pt x="792" y="2363"/>
                  </a:lnTo>
                  <a:lnTo>
                    <a:pt x="799" y="2372"/>
                  </a:lnTo>
                  <a:lnTo>
                    <a:pt x="808" y="2367"/>
                  </a:lnTo>
                  <a:lnTo>
                    <a:pt x="812" y="2357"/>
                  </a:lnTo>
                  <a:lnTo>
                    <a:pt x="825" y="2363"/>
                  </a:lnTo>
                  <a:lnTo>
                    <a:pt x="842" y="2362"/>
                  </a:lnTo>
                  <a:lnTo>
                    <a:pt x="865" y="2335"/>
                  </a:lnTo>
                  <a:lnTo>
                    <a:pt x="870" y="2322"/>
                  </a:lnTo>
                  <a:lnTo>
                    <a:pt x="880" y="2322"/>
                  </a:lnTo>
                  <a:lnTo>
                    <a:pt x="890" y="2302"/>
                  </a:lnTo>
                  <a:lnTo>
                    <a:pt x="900" y="2301"/>
                  </a:lnTo>
                  <a:lnTo>
                    <a:pt x="896" y="2314"/>
                  </a:lnTo>
                  <a:lnTo>
                    <a:pt x="915" y="2314"/>
                  </a:lnTo>
                  <a:lnTo>
                    <a:pt x="918" y="2340"/>
                  </a:lnTo>
                  <a:lnTo>
                    <a:pt x="908" y="2339"/>
                  </a:lnTo>
                  <a:lnTo>
                    <a:pt x="896" y="2354"/>
                  </a:lnTo>
                  <a:lnTo>
                    <a:pt x="898" y="2362"/>
                  </a:lnTo>
                  <a:lnTo>
                    <a:pt x="888" y="2375"/>
                  </a:lnTo>
                  <a:lnTo>
                    <a:pt x="875" y="2368"/>
                  </a:lnTo>
                  <a:lnTo>
                    <a:pt x="890" y="2446"/>
                  </a:lnTo>
                  <a:lnTo>
                    <a:pt x="903" y="2460"/>
                  </a:lnTo>
                  <a:lnTo>
                    <a:pt x="901" y="2479"/>
                  </a:lnTo>
                  <a:lnTo>
                    <a:pt x="910" y="2489"/>
                  </a:lnTo>
                  <a:lnTo>
                    <a:pt x="928" y="2496"/>
                  </a:lnTo>
                  <a:lnTo>
                    <a:pt x="943" y="2516"/>
                  </a:lnTo>
                  <a:lnTo>
                    <a:pt x="944" y="2531"/>
                  </a:lnTo>
                  <a:lnTo>
                    <a:pt x="948" y="2527"/>
                  </a:lnTo>
                  <a:lnTo>
                    <a:pt x="963" y="2539"/>
                  </a:lnTo>
                  <a:lnTo>
                    <a:pt x="976" y="2539"/>
                  </a:lnTo>
                  <a:lnTo>
                    <a:pt x="991" y="2521"/>
                  </a:lnTo>
                  <a:lnTo>
                    <a:pt x="999" y="2541"/>
                  </a:lnTo>
                  <a:lnTo>
                    <a:pt x="1012" y="2537"/>
                  </a:lnTo>
                  <a:lnTo>
                    <a:pt x="1032" y="2541"/>
                  </a:lnTo>
                  <a:lnTo>
                    <a:pt x="1035" y="2531"/>
                  </a:lnTo>
                  <a:lnTo>
                    <a:pt x="1049" y="2524"/>
                  </a:lnTo>
                  <a:lnTo>
                    <a:pt x="1057" y="2501"/>
                  </a:lnTo>
                  <a:lnTo>
                    <a:pt x="1047" y="2466"/>
                  </a:lnTo>
                  <a:lnTo>
                    <a:pt x="1060" y="2451"/>
                  </a:lnTo>
                  <a:lnTo>
                    <a:pt x="1088" y="2445"/>
                  </a:lnTo>
                  <a:lnTo>
                    <a:pt x="1120" y="2448"/>
                  </a:lnTo>
                  <a:lnTo>
                    <a:pt x="1135" y="2441"/>
                  </a:lnTo>
                  <a:lnTo>
                    <a:pt x="1132" y="2428"/>
                  </a:lnTo>
                  <a:lnTo>
                    <a:pt x="1141" y="2403"/>
                  </a:lnTo>
                  <a:lnTo>
                    <a:pt x="1165" y="2382"/>
                  </a:lnTo>
                  <a:lnTo>
                    <a:pt x="1170" y="2362"/>
                  </a:lnTo>
                  <a:lnTo>
                    <a:pt x="1183" y="2365"/>
                  </a:lnTo>
                  <a:lnTo>
                    <a:pt x="1196" y="2359"/>
                  </a:lnTo>
                  <a:lnTo>
                    <a:pt x="1201" y="2360"/>
                  </a:lnTo>
                  <a:lnTo>
                    <a:pt x="1213" y="2347"/>
                  </a:lnTo>
                  <a:lnTo>
                    <a:pt x="1231" y="2345"/>
                  </a:lnTo>
                  <a:lnTo>
                    <a:pt x="1226" y="2315"/>
                  </a:lnTo>
                  <a:lnTo>
                    <a:pt x="1252" y="2309"/>
                  </a:lnTo>
                  <a:lnTo>
                    <a:pt x="1264" y="2320"/>
                  </a:lnTo>
                  <a:lnTo>
                    <a:pt x="1276" y="2307"/>
                  </a:lnTo>
                  <a:lnTo>
                    <a:pt x="1277" y="2314"/>
                  </a:lnTo>
                  <a:lnTo>
                    <a:pt x="1284" y="2314"/>
                  </a:lnTo>
                  <a:lnTo>
                    <a:pt x="1286" y="2322"/>
                  </a:lnTo>
                  <a:lnTo>
                    <a:pt x="1309" y="2330"/>
                  </a:lnTo>
                  <a:lnTo>
                    <a:pt x="1315" y="2327"/>
                  </a:lnTo>
                  <a:lnTo>
                    <a:pt x="1317" y="2322"/>
                  </a:lnTo>
                  <a:lnTo>
                    <a:pt x="1320" y="2325"/>
                  </a:lnTo>
                  <a:lnTo>
                    <a:pt x="1324" y="2312"/>
                  </a:lnTo>
                  <a:lnTo>
                    <a:pt x="1339" y="2307"/>
                  </a:lnTo>
                  <a:lnTo>
                    <a:pt x="1342" y="2279"/>
                  </a:lnTo>
                  <a:lnTo>
                    <a:pt x="1355" y="2267"/>
                  </a:lnTo>
                  <a:lnTo>
                    <a:pt x="1362" y="2281"/>
                  </a:lnTo>
                  <a:lnTo>
                    <a:pt x="1372" y="2262"/>
                  </a:lnTo>
                  <a:lnTo>
                    <a:pt x="1357" y="2248"/>
                  </a:lnTo>
                  <a:lnTo>
                    <a:pt x="1362" y="2243"/>
                  </a:lnTo>
                  <a:lnTo>
                    <a:pt x="1355" y="2223"/>
                  </a:lnTo>
                  <a:lnTo>
                    <a:pt x="1363" y="2218"/>
                  </a:lnTo>
                  <a:lnTo>
                    <a:pt x="1363" y="2211"/>
                  </a:lnTo>
                  <a:lnTo>
                    <a:pt x="1357" y="2196"/>
                  </a:lnTo>
                  <a:lnTo>
                    <a:pt x="1378" y="2209"/>
                  </a:lnTo>
                  <a:lnTo>
                    <a:pt x="1382" y="2186"/>
                  </a:lnTo>
                  <a:lnTo>
                    <a:pt x="1377" y="2183"/>
                  </a:lnTo>
                  <a:lnTo>
                    <a:pt x="1388" y="2176"/>
                  </a:lnTo>
                  <a:lnTo>
                    <a:pt x="1405" y="2113"/>
                  </a:lnTo>
                  <a:lnTo>
                    <a:pt x="1413" y="2112"/>
                  </a:lnTo>
                  <a:lnTo>
                    <a:pt x="1458" y="2138"/>
                  </a:lnTo>
                  <a:lnTo>
                    <a:pt x="1474" y="2142"/>
                  </a:lnTo>
                  <a:lnTo>
                    <a:pt x="1474" y="2151"/>
                  </a:lnTo>
                  <a:lnTo>
                    <a:pt x="1488" y="2156"/>
                  </a:lnTo>
                  <a:lnTo>
                    <a:pt x="1478" y="2181"/>
                  </a:lnTo>
                  <a:lnTo>
                    <a:pt x="1488" y="2186"/>
                  </a:lnTo>
                  <a:lnTo>
                    <a:pt x="1516" y="2180"/>
                  </a:lnTo>
                  <a:lnTo>
                    <a:pt x="1526" y="2198"/>
                  </a:lnTo>
                  <a:lnTo>
                    <a:pt x="1546" y="2185"/>
                  </a:lnTo>
                  <a:lnTo>
                    <a:pt x="1549" y="2199"/>
                  </a:lnTo>
                  <a:lnTo>
                    <a:pt x="1556" y="2203"/>
                  </a:lnTo>
                  <a:lnTo>
                    <a:pt x="1574" y="2198"/>
                  </a:lnTo>
                  <a:lnTo>
                    <a:pt x="1595" y="2208"/>
                  </a:lnTo>
                  <a:lnTo>
                    <a:pt x="1592" y="2223"/>
                  </a:lnTo>
                  <a:lnTo>
                    <a:pt x="1604" y="2236"/>
                  </a:lnTo>
                  <a:lnTo>
                    <a:pt x="1635" y="2203"/>
                  </a:lnTo>
                  <a:lnTo>
                    <a:pt x="1634" y="2196"/>
                  </a:lnTo>
                  <a:lnTo>
                    <a:pt x="1653" y="2158"/>
                  </a:lnTo>
                  <a:lnTo>
                    <a:pt x="1663" y="2151"/>
                  </a:lnTo>
                  <a:lnTo>
                    <a:pt x="1678" y="2151"/>
                  </a:lnTo>
                  <a:lnTo>
                    <a:pt x="1680" y="2140"/>
                  </a:lnTo>
                  <a:lnTo>
                    <a:pt x="1706" y="2150"/>
                  </a:lnTo>
                  <a:lnTo>
                    <a:pt x="1718" y="2145"/>
                  </a:lnTo>
                  <a:lnTo>
                    <a:pt x="1730" y="2132"/>
                  </a:lnTo>
                  <a:lnTo>
                    <a:pt x="1735" y="2135"/>
                  </a:lnTo>
                  <a:lnTo>
                    <a:pt x="1753" y="2132"/>
                  </a:lnTo>
                  <a:lnTo>
                    <a:pt x="1763" y="2146"/>
                  </a:lnTo>
                  <a:lnTo>
                    <a:pt x="1783" y="2153"/>
                  </a:lnTo>
                  <a:lnTo>
                    <a:pt x="1784" y="2156"/>
                  </a:lnTo>
                  <a:lnTo>
                    <a:pt x="1774" y="2168"/>
                  </a:lnTo>
                  <a:lnTo>
                    <a:pt x="1783" y="2170"/>
                  </a:lnTo>
                  <a:lnTo>
                    <a:pt x="1779" y="2173"/>
                  </a:lnTo>
                  <a:lnTo>
                    <a:pt x="1796" y="2191"/>
                  </a:lnTo>
                  <a:lnTo>
                    <a:pt x="1809" y="2171"/>
                  </a:lnTo>
                  <a:lnTo>
                    <a:pt x="1812" y="2150"/>
                  </a:lnTo>
                  <a:lnTo>
                    <a:pt x="1832" y="2150"/>
                  </a:lnTo>
                  <a:lnTo>
                    <a:pt x="1827" y="2158"/>
                  </a:lnTo>
                  <a:lnTo>
                    <a:pt x="1839" y="2181"/>
                  </a:lnTo>
                  <a:lnTo>
                    <a:pt x="1857" y="2176"/>
                  </a:lnTo>
                  <a:lnTo>
                    <a:pt x="1860" y="2160"/>
                  </a:lnTo>
                  <a:lnTo>
                    <a:pt x="1890" y="2168"/>
                  </a:lnTo>
                  <a:lnTo>
                    <a:pt x="1904" y="2151"/>
                  </a:lnTo>
                  <a:lnTo>
                    <a:pt x="1923" y="2151"/>
                  </a:lnTo>
                  <a:lnTo>
                    <a:pt x="1920" y="2145"/>
                  </a:lnTo>
                  <a:lnTo>
                    <a:pt x="1928" y="2151"/>
                  </a:lnTo>
                  <a:lnTo>
                    <a:pt x="1945" y="2150"/>
                  </a:lnTo>
                  <a:lnTo>
                    <a:pt x="1947" y="2118"/>
                  </a:lnTo>
                  <a:lnTo>
                    <a:pt x="1943" y="2107"/>
                  </a:lnTo>
                  <a:lnTo>
                    <a:pt x="1950" y="2088"/>
                  </a:lnTo>
                  <a:lnTo>
                    <a:pt x="1947" y="2084"/>
                  </a:lnTo>
                  <a:lnTo>
                    <a:pt x="1957" y="2079"/>
                  </a:lnTo>
                  <a:lnTo>
                    <a:pt x="1958" y="2059"/>
                  </a:lnTo>
                  <a:lnTo>
                    <a:pt x="1965" y="2054"/>
                  </a:lnTo>
                  <a:lnTo>
                    <a:pt x="1981" y="2049"/>
                  </a:lnTo>
                  <a:lnTo>
                    <a:pt x="1993" y="2057"/>
                  </a:lnTo>
                  <a:lnTo>
                    <a:pt x="2011" y="2050"/>
                  </a:lnTo>
                  <a:lnTo>
                    <a:pt x="2021" y="2040"/>
                  </a:lnTo>
                  <a:lnTo>
                    <a:pt x="2029" y="2045"/>
                  </a:lnTo>
                  <a:lnTo>
                    <a:pt x="2028" y="2031"/>
                  </a:lnTo>
                  <a:lnTo>
                    <a:pt x="2038" y="2027"/>
                  </a:lnTo>
                  <a:lnTo>
                    <a:pt x="2046" y="2029"/>
                  </a:lnTo>
                  <a:lnTo>
                    <a:pt x="2064" y="2011"/>
                  </a:lnTo>
                  <a:lnTo>
                    <a:pt x="2076" y="2012"/>
                  </a:lnTo>
                  <a:lnTo>
                    <a:pt x="2081" y="2007"/>
                  </a:lnTo>
                  <a:lnTo>
                    <a:pt x="2082" y="2011"/>
                  </a:lnTo>
                  <a:lnTo>
                    <a:pt x="2099" y="2004"/>
                  </a:lnTo>
                  <a:lnTo>
                    <a:pt x="2101" y="2001"/>
                  </a:lnTo>
                  <a:lnTo>
                    <a:pt x="2104" y="2002"/>
                  </a:lnTo>
                  <a:lnTo>
                    <a:pt x="2114" y="1987"/>
                  </a:lnTo>
                  <a:lnTo>
                    <a:pt x="2127" y="1997"/>
                  </a:lnTo>
                  <a:lnTo>
                    <a:pt x="2132" y="1996"/>
                  </a:lnTo>
                  <a:lnTo>
                    <a:pt x="2149" y="2002"/>
                  </a:lnTo>
                  <a:lnTo>
                    <a:pt x="2155" y="1996"/>
                  </a:lnTo>
                  <a:lnTo>
                    <a:pt x="2155" y="1976"/>
                  </a:lnTo>
                  <a:lnTo>
                    <a:pt x="2170" y="1959"/>
                  </a:lnTo>
                  <a:lnTo>
                    <a:pt x="2169" y="1948"/>
                  </a:lnTo>
                  <a:lnTo>
                    <a:pt x="2180" y="1939"/>
                  </a:lnTo>
                  <a:lnTo>
                    <a:pt x="2184" y="1929"/>
                  </a:lnTo>
                  <a:lnTo>
                    <a:pt x="2177" y="1923"/>
                  </a:lnTo>
                  <a:lnTo>
                    <a:pt x="2185" y="1915"/>
                  </a:lnTo>
                  <a:lnTo>
                    <a:pt x="2187" y="1896"/>
                  </a:lnTo>
                  <a:lnTo>
                    <a:pt x="2177" y="1886"/>
                  </a:lnTo>
                  <a:lnTo>
                    <a:pt x="2195" y="1863"/>
                  </a:lnTo>
                  <a:lnTo>
                    <a:pt x="2179" y="1858"/>
                  </a:lnTo>
                  <a:lnTo>
                    <a:pt x="2174" y="1842"/>
                  </a:lnTo>
                  <a:lnTo>
                    <a:pt x="2175" y="1810"/>
                  </a:lnTo>
                  <a:lnTo>
                    <a:pt x="2154" y="1790"/>
                  </a:lnTo>
                  <a:lnTo>
                    <a:pt x="2142" y="1789"/>
                  </a:lnTo>
                  <a:lnTo>
                    <a:pt x="2136" y="1795"/>
                  </a:lnTo>
                  <a:lnTo>
                    <a:pt x="2119" y="1772"/>
                  </a:lnTo>
                  <a:lnTo>
                    <a:pt x="2109" y="1770"/>
                  </a:lnTo>
                  <a:lnTo>
                    <a:pt x="2086" y="1732"/>
                  </a:lnTo>
                  <a:lnTo>
                    <a:pt x="2078" y="1727"/>
                  </a:lnTo>
                  <a:lnTo>
                    <a:pt x="2073" y="1729"/>
                  </a:lnTo>
                  <a:lnTo>
                    <a:pt x="2071" y="1704"/>
                  </a:lnTo>
                  <a:lnTo>
                    <a:pt x="2059" y="1706"/>
                  </a:lnTo>
                  <a:lnTo>
                    <a:pt x="2049" y="1694"/>
                  </a:lnTo>
                  <a:lnTo>
                    <a:pt x="2051" y="1686"/>
                  </a:lnTo>
                  <a:lnTo>
                    <a:pt x="2044" y="1678"/>
                  </a:lnTo>
                  <a:lnTo>
                    <a:pt x="2038" y="1679"/>
                  </a:lnTo>
                  <a:lnTo>
                    <a:pt x="2031" y="1658"/>
                  </a:lnTo>
                  <a:lnTo>
                    <a:pt x="2023" y="1651"/>
                  </a:lnTo>
                  <a:lnTo>
                    <a:pt x="2023" y="1645"/>
                  </a:lnTo>
                  <a:lnTo>
                    <a:pt x="2015" y="1631"/>
                  </a:lnTo>
                  <a:lnTo>
                    <a:pt x="2013" y="1615"/>
                  </a:lnTo>
                  <a:lnTo>
                    <a:pt x="1985" y="1608"/>
                  </a:lnTo>
                  <a:lnTo>
                    <a:pt x="1981" y="1585"/>
                  </a:lnTo>
                  <a:lnTo>
                    <a:pt x="1968" y="1588"/>
                  </a:lnTo>
                  <a:lnTo>
                    <a:pt x="1953" y="1567"/>
                  </a:lnTo>
                  <a:lnTo>
                    <a:pt x="1942" y="1563"/>
                  </a:lnTo>
                  <a:lnTo>
                    <a:pt x="1942" y="1558"/>
                  </a:lnTo>
                  <a:lnTo>
                    <a:pt x="1927" y="1557"/>
                  </a:lnTo>
                  <a:lnTo>
                    <a:pt x="1905" y="1522"/>
                  </a:lnTo>
                  <a:lnTo>
                    <a:pt x="1905" y="1507"/>
                  </a:lnTo>
                  <a:lnTo>
                    <a:pt x="2039" y="1194"/>
                  </a:lnTo>
                  <a:lnTo>
                    <a:pt x="2021" y="1187"/>
                  </a:lnTo>
                  <a:lnTo>
                    <a:pt x="2031" y="1154"/>
                  </a:lnTo>
                  <a:lnTo>
                    <a:pt x="2026" y="1149"/>
                  </a:lnTo>
                  <a:lnTo>
                    <a:pt x="2034" y="1138"/>
                  </a:lnTo>
                  <a:lnTo>
                    <a:pt x="2048" y="1095"/>
                  </a:lnTo>
                  <a:lnTo>
                    <a:pt x="2036" y="1090"/>
                  </a:lnTo>
                  <a:lnTo>
                    <a:pt x="2031" y="1078"/>
                  </a:lnTo>
                  <a:lnTo>
                    <a:pt x="2039" y="1078"/>
                  </a:lnTo>
                  <a:lnTo>
                    <a:pt x="2044" y="1070"/>
                  </a:lnTo>
                  <a:lnTo>
                    <a:pt x="2054" y="1071"/>
                  </a:lnTo>
                  <a:lnTo>
                    <a:pt x="2069" y="1017"/>
                  </a:lnTo>
                  <a:lnTo>
                    <a:pt x="2056" y="1018"/>
                  </a:lnTo>
                  <a:lnTo>
                    <a:pt x="2051" y="1028"/>
                  </a:lnTo>
                  <a:lnTo>
                    <a:pt x="2021" y="972"/>
                  </a:lnTo>
                  <a:lnTo>
                    <a:pt x="2028" y="970"/>
                  </a:lnTo>
                  <a:lnTo>
                    <a:pt x="2029" y="965"/>
                  </a:lnTo>
                  <a:lnTo>
                    <a:pt x="2026" y="967"/>
                  </a:lnTo>
                  <a:lnTo>
                    <a:pt x="2074" y="901"/>
                  </a:lnTo>
                  <a:lnTo>
                    <a:pt x="2071" y="899"/>
                  </a:lnTo>
                  <a:lnTo>
                    <a:pt x="2063" y="896"/>
                  </a:lnTo>
                  <a:lnTo>
                    <a:pt x="2015" y="901"/>
                  </a:lnTo>
                  <a:lnTo>
                    <a:pt x="2011" y="871"/>
                  </a:lnTo>
                  <a:lnTo>
                    <a:pt x="2005" y="873"/>
                  </a:lnTo>
                  <a:lnTo>
                    <a:pt x="2005" y="881"/>
                  </a:lnTo>
                  <a:lnTo>
                    <a:pt x="1988" y="884"/>
                  </a:lnTo>
                  <a:lnTo>
                    <a:pt x="1983" y="896"/>
                  </a:lnTo>
                  <a:lnTo>
                    <a:pt x="1988" y="912"/>
                  </a:lnTo>
                  <a:lnTo>
                    <a:pt x="1980" y="929"/>
                  </a:lnTo>
                  <a:lnTo>
                    <a:pt x="1990" y="940"/>
                  </a:lnTo>
                  <a:lnTo>
                    <a:pt x="1990" y="947"/>
                  </a:lnTo>
                  <a:lnTo>
                    <a:pt x="1980" y="949"/>
                  </a:lnTo>
                  <a:lnTo>
                    <a:pt x="1973" y="964"/>
                  </a:lnTo>
                  <a:lnTo>
                    <a:pt x="1968" y="962"/>
                  </a:lnTo>
                  <a:lnTo>
                    <a:pt x="1973" y="974"/>
                  </a:lnTo>
                  <a:lnTo>
                    <a:pt x="1973" y="994"/>
                  </a:lnTo>
                  <a:lnTo>
                    <a:pt x="1968" y="1002"/>
                  </a:lnTo>
                  <a:lnTo>
                    <a:pt x="1957" y="1005"/>
                  </a:lnTo>
                  <a:lnTo>
                    <a:pt x="1957" y="1015"/>
                  </a:lnTo>
                  <a:lnTo>
                    <a:pt x="1950" y="1022"/>
                  </a:lnTo>
                  <a:lnTo>
                    <a:pt x="1928" y="1003"/>
                  </a:lnTo>
                  <a:lnTo>
                    <a:pt x="1933" y="987"/>
                  </a:lnTo>
                  <a:lnTo>
                    <a:pt x="1920" y="970"/>
                  </a:lnTo>
                  <a:lnTo>
                    <a:pt x="1915" y="975"/>
                  </a:lnTo>
                  <a:lnTo>
                    <a:pt x="1909" y="965"/>
                  </a:lnTo>
                  <a:lnTo>
                    <a:pt x="1925" y="944"/>
                  </a:lnTo>
                  <a:lnTo>
                    <a:pt x="1930" y="927"/>
                  </a:lnTo>
                  <a:lnTo>
                    <a:pt x="1920" y="921"/>
                  </a:lnTo>
                  <a:lnTo>
                    <a:pt x="1928" y="902"/>
                  </a:lnTo>
                  <a:lnTo>
                    <a:pt x="1918" y="896"/>
                  </a:lnTo>
                  <a:lnTo>
                    <a:pt x="1847" y="912"/>
                  </a:lnTo>
                  <a:lnTo>
                    <a:pt x="1844" y="902"/>
                  </a:lnTo>
                  <a:lnTo>
                    <a:pt x="1851" y="878"/>
                  </a:lnTo>
                  <a:lnTo>
                    <a:pt x="1834" y="871"/>
                  </a:lnTo>
                  <a:lnTo>
                    <a:pt x="1834" y="828"/>
                  </a:lnTo>
                  <a:lnTo>
                    <a:pt x="1842" y="795"/>
                  </a:lnTo>
                  <a:lnTo>
                    <a:pt x="1796" y="763"/>
                  </a:lnTo>
                  <a:lnTo>
                    <a:pt x="1816" y="710"/>
                  </a:lnTo>
                  <a:lnTo>
                    <a:pt x="1831" y="702"/>
                  </a:lnTo>
                  <a:lnTo>
                    <a:pt x="1814" y="652"/>
                  </a:lnTo>
                  <a:lnTo>
                    <a:pt x="1801" y="641"/>
                  </a:lnTo>
                  <a:lnTo>
                    <a:pt x="1789" y="641"/>
                  </a:lnTo>
                  <a:lnTo>
                    <a:pt x="1786" y="651"/>
                  </a:lnTo>
                  <a:lnTo>
                    <a:pt x="1698" y="604"/>
                  </a:lnTo>
                  <a:lnTo>
                    <a:pt x="1721" y="568"/>
                  </a:lnTo>
                  <a:lnTo>
                    <a:pt x="1692" y="541"/>
                  </a:lnTo>
                  <a:lnTo>
                    <a:pt x="1643" y="526"/>
                  </a:lnTo>
                  <a:lnTo>
                    <a:pt x="1648" y="482"/>
                  </a:lnTo>
                  <a:lnTo>
                    <a:pt x="1634" y="460"/>
                  </a:lnTo>
                  <a:lnTo>
                    <a:pt x="1655" y="420"/>
                  </a:lnTo>
                  <a:lnTo>
                    <a:pt x="1640" y="412"/>
                  </a:lnTo>
                  <a:lnTo>
                    <a:pt x="1632" y="414"/>
                  </a:lnTo>
                  <a:lnTo>
                    <a:pt x="1635" y="394"/>
                  </a:lnTo>
                  <a:lnTo>
                    <a:pt x="1665" y="405"/>
                  </a:lnTo>
                  <a:lnTo>
                    <a:pt x="1673" y="379"/>
                  </a:lnTo>
                  <a:lnTo>
                    <a:pt x="1600" y="372"/>
                  </a:lnTo>
                  <a:lnTo>
                    <a:pt x="1595" y="409"/>
                  </a:lnTo>
                  <a:lnTo>
                    <a:pt x="1577" y="405"/>
                  </a:lnTo>
                  <a:lnTo>
                    <a:pt x="1576" y="424"/>
                  </a:lnTo>
                  <a:lnTo>
                    <a:pt x="1557" y="422"/>
                  </a:lnTo>
                  <a:lnTo>
                    <a:pt x="1544" y="493"/>
                  </a:lnTo>
                  <a:lnTo>
                    <a:pt x="1532" y="516"/>
                  </a:lnTo>
                  <a:lnTo>
                    <a:pt x="1509" y="503"/>
                  </a:lnTo>
                  <a:lnTo>
                    <a:pt x="1508" y="414"/>
                  </a:lnTo>
                  <a:lnTo>
                    <a:pt x="1491" y="415"/>
                  </a:lnTo>
                  <a:lnTo>
                    <a:pt x="1486" y="417"/>
                  </a:lnTo>
                  <a:lnTo>
                    <a:pt x="1483" y="424"/>
                  </a:lnTo>
                  <a:lnTo>
                    <a:pt x="1478" y="422"/>
                  </a:lnTo>
                  <a:lnTo>
                    <a:pt x="1478" y="437"/>
                  </a:lnTo>
                  <a:lnTo>
                    <a:pt x="1473" y="447"/>
                  </a:lnTo>
                  <a:lnTo>
                    <a:pt x="1453" y="439"/>
                  </a:lnTo>
                  <a:lnTo>
                    <a:pt x="1448" y="447"/>
                  </a:lnTo>
                  <a:lnTo>
                    <a:pt x="1440" y="447"/>
                  </a:lnTo>
                  <a:lnTo>
                    <a:pt x="1436" y="462"/>
                  </a:lnTo>
                  <a:lnTo>
                    <a:pt x="1426" y="465"/>
                  </a:lnTo>
                  <a:lnTo>
                    <a:pt x="1426" y="478"/>
                  </a:lnTo>
                  <a:lnTo>
                    <a:pt x="1417" y="477"/>
                  </a:lnTo>
                  <a:lnTo>
                    <a:pt x="1413" y="483"/>
                  </a:lnTo>
                  <a:lnTo>
                    <a:pt x="1397" y="485"/>
                  </a:lnTo>
                  <a:lnTo>
                    <a:pt x="1397" y="492"/>
                  </a:lnTo>
                  <a:lnTo>
                    <a:pt x="1385" y="500"/>
                  </a:lnTo>
                  <a:lnTo>
                    <a:pt x="1387" y="508"/>
                  </a:lnTo>
                  <a:lnTo>
                    <a:pt x="1377" y="526"/>
                  </a:lnTo>
                  <a:lnTo>
                    <a:pt x="1378" y="533"/>
                  </a:lnTo>
                  <a:lnTo>
                    <a:pt x="1359" y="556"/>
                  </a:lnTo>
                  <a:lnTo>
                    <a:pt x="1350" y="573"/>
                  </a:lnTo>
                  <a:lnTo>
                    <a:pt x="1327" y="583"/>
                  </a:lnTo>
                  <a:lnTo>
                    <a:pt x="1296" y="581"/>
                  </a:lnTo>
                  <a:lnTo>
                    <a:pt x="1287" y="586"/>
                  </a:lnTo>
                  <a:lnTo>
                    <a:pt x="1282" y="591"/>
                  </a:lnTo>
                  <a:lnTo>
                    <a:pt x="1289" y="614"/>
                  </a:lnTo>
                  <a:lnTo>
                    <a:pt x="1286" y="624"/>
                  </a:lnTo>
                  <a:lnTo>
                    <a:pt x="1266" y="642"/>
                  </a:lnTo>
                  <a:lnTo>
                    <a:pt x="1249" y="644"/>
                  </a:lnTo>
                  <a:lnTo>
                    <a:pt x="1236" y="636"/>
                  </a:lnTo>
                  <a:lnTo>
                    <a:pt x="1228" y="637"/>
                  </a:lnTo>
                  <a:lnTo>
                    <a:pt x="1224" y="642"/>
                  </a:lnTo>
                  <a:lnTo>
                    <a:pt x="1195" y="631"/>
                  </a:lnTo>
                  <a:lnTo>
                    <a:pt x="1178" y="631"/>
                  </a:lnTo>
                  <a:lnTo>
                    <a:pt x="1170" y="639"/>
                  </a:lnTo>
                  <a:lnTo>
                    <a:pt x="1151" y="637"/>
                  </a:lnTo>
                  <a:lnTo>
                    <a:pt x="1130" y="646"/>
                  </a:lnTo>
                  <a:lnTo>
                    <a:pt x="1117" y="639"/>
                  </a:lnTo>
                  <a:lnTo>
                    <a:pt x="1100" y="637"/>
                  </a:lnTo>
                  <a:lnTo>
                    <a:pt x="1090" y="626"/>
                  </a:lnTo>
                  <a:lnTo>
                    <a:pt x="1085" y="627"/>
                  </a:lnTo>
                  <a:lnTo>
                    <a:pt x="1074" y="622"/>
                  </a:lnTo>
                  <a:lnTo>
                    <a:pt x="1054" y="629"/>
                  </a:lnTo>
                  <a:lnTo>
                    <a:pt x="1054" y="636"/>
                  </a:lnTo>
                  <a:lnTo>
                    <a:pt x="1045" y="636"/>
                  </a:lnTo>
                  <a:lnTo>
                    <a:pt x="1040" y="644"/>
                  </a:lnTo>
                  <a:lnTo>
                    <a:pt x="1029" y="646"/>
                  </a:lnTo>
                  <a:lnTo>
                    <a:pt x="1022" y="657"/>
                  </a:lnTo>
                  <a:lnTo>
                    <a:pt x="1021" y="636"/>
                  </a:lnTo>
                  <a:lnTo>
                    <a:pt x="1012" y="632"/>
                  </a:lnTo>
                  <a:lnTo>
                    <a:pt x="1012" y="626"/>
                  </a:lnTo>
                  <a:lnTo>
                    <a:pt x="1006" y="619"/>
                  </a:lnTo>
                  <a:lnTo>
                    <a:pt x="1011" y="614"/>
                  </a:lnTo>
                  <a:lnTo>
                    <a:pt x="1004" y="589"/>
                  </a:lnTo>
                  <a:lnTo>
                    <a:pt x="1009" y="583"/>
                  </a:lnTo>
                  <a:lnTo>
                    <a:pt x="1009" y="559"/>
                  </a:lnTo>
                  <a:lnTo>
                    <a:pt x="1002" y="536"/>
                  </a:lnTo>
                  <a:lnTo>
                    <a:pt x="1006" y="513"/>
                  </a:lnTo>
                  <a:lnTo>
                    <a:pt x="1024" y="500"/>
                  </a:lnTo>
                  <a:lnTo>
                    <a:pt x="1030" y="480"/>
                  </a:lnTo>
                  <a:lnTo>
                    <a:pt x="1047" y="460"/>
                  </a:lnTo>
                  <a:lnTo>
                    <a:pt x="1054" y="434"/>
                  </a:lnTo>
                  <a:lnTo>
                    <a:pt x="1064" y="419"/>
                  </a:lnTo>
                  <a:lnTo>
                    <a:pt x="1054" y="410"/>
                  </a:lnTo>
                  <a:lnTo>
                    <a:pt x="1059" y="402"/>
                  </a:lnTo>
                  <a:lnTo>
                    <a:pt x="1054" y="395"/>
                  </a:lnTo>
                  <a:lnTo>
                    <a:pt x="1059" y="389"/>
                  </a:lnTo>
                  <a:lnTo>
                    <a:pt x="1052" y="379"/>
                  </a:lnTo>
                  <a:lnTo>
                    <a:pt x="1059" y="364"/>
                  </a:lnTo>
                  <a:lnTo>
                    <a:pt x="1050" y="354"/>
                  </a:lnTo>
                  <a:lnTo>
                    <a:pt x="1052" y="338"/>
                  </a:lnTo>
                  <a:lnTo>
                    <a:pt x="1045" y="333"/>
                  </a:lnTo>
                  <a:lnTo>
                    <a:pt x="1047" y="318"/>
                  </a:lnTo>
                  <a:lnTo>
                    <a:pt x="1034" y="323"/>
                  </a:lnTo>
                  <a:lnTo>
                    <a:pt x="1040" y="311"/>
                  </a:lnTo>
                  <a:lnTo>
                    <a:pt x="1032" y="308"/>
                  </a:lnTo>
                  <a:lnTo>
                    <a:pt x="1029" y="291"/>
                  </a:lnTo>
                  <a:lnTo>
                    <a:pt x="1019" y="283"/>
                  </a:lnTo>
                  <a:lnTo>
                    <a:pt x="1022" y="266"/>
                  </a:lnTo>
                  <a:lnTo>
                    <a:pt x="1014" y="266"/>
                  </a:lnTo>
                  <a:lnTo>
                    <a:pt x="1017" y="256"/>
                  </a:lnTo>
                  <a:lnTo>
                    <a:pt x="1024" y="253"/>
                  </a:lnTo>
                  <a:lnTo>
                    <a:pt x="1017" y="240"/>
                  </a:lnTo>
                  <a:lnTo>
                    <a:pt x="1007" y="231"/>
                  </a:lnTo>
                  <a:lnTo>
                    <a:pt x="1009" y="217"/>
                  </a:lnTo>
                  <a:lnTo>
                    <a:pt x="1017" y="215"/>
                  </a:lnTo>
                  <a:lnTo>
                    <a:pt x="1019" y="210"/>
                  </a:lnTo>
                  <a:lnTo>
                    <a:pt x="1006" y="213"/>
                  </a:lnTo>
                  <a:lnTo>
                    <a:pt x="1009" y="202"/>
                  </a:lnTo>
                  <a:lnTo>
                    <a:pt x="1001" y="202"/>
                  </a:lnTo>
                  <a:lnTo>
                    <a:pt x="1001" y="192"/>
                  </a:lnTo>
                  <a:lnTo>
                    <a:pt x="992" y="190"/>
                  </a:lnTo>
                  <a:lnTo>
                    <a:pt x="987" y="170"/>
                  </a:lnTo>
                  <a:lnTo>
                    <a:pt x="981" y="169"/>
                  </a:lnTo>
                  <a:lnTo>
                    <a:pt x="987" y="159"/>
                  </a:lnTo>
                  <a:lnTo>
                    <a:pt x="977" y="155"/>
                  </a:lnTo>
                  <a:lnTo>
                    <a:pt x="976" y="142"/>
                  </a:lnTo>
                  <a:lnTo>
                    <a:pt x="969" y="142"/>
                  </a:lnTo>
                  <a:lnTo>
                    <a:pt x="964" y="132"/>
                  </a:lnTo>
                  <a:lnTo>
                    <a:pt x="969" y="119"/>
                  </a:lnTo>
                  <a:lnTo>
                    <a:pt x="959" y="119"/>
                  </a:lnTo>
                  <a:lnTo>
                    <a:pt x="956" y="97"/>
                  </a:lnTo>
                  <a:lnTo>
                    <a:pt x="948" y="91"/>
                  </a:lnTo>
                  <a:lnTo>
                    <a:pt x="949" y="82"/>
                  </a:lnTo>
                  <a:lnTo>
                    <a:pt x="928" y="66"/>
                  </a:lnTo>
                  <a:lnTo>
                    <a:pt x="919" y="48"/>
                  </a:lnTo>
                  <a:lnTo>
                    <a:pt x="910" y="48"/>
                  </a:lnTo>
                  <a:lnTo>
                    <a:pt x="905" y="39"/>
                  </a:lnTo>
                  <a:lnTo>
                    <a:pt x="900" y="44"/>
                  </a:lnTo>
                  <a:lnTo>
                    <a:pt x="893" y="34"/>
                  </a:lnTo>
                  <a:lnTo>
                    <a:pt x="885" y="36"/>
                  </a:lnTo>
                  <a:lnTo>
                    <a:pt x="878" y="26"/>
                  </a:lnTo>
                  <a:lnTo>
                    <a:pt x="878" y="21"/>
                  </a:lnTo>
                  <a:lnTo>
                    <a:pt x="857" y="0"/>
                  </a:lnTo>
                  <a:lnTo>
                    <a:pt x="857" y="1126"/>
                  </a:lnTo>
                  <a:close/>
                </a:path>
              </a:pathLst>
            </a:custGeom>
            <a:grpFill/>
            <a:ln w="12700">
              <a:solidFill>
                <a:srgbClr val="8064A2"/>
              </a:solidFill>
              <a:round/>
              <a:headEnd/>
              <a:tailEnd/>
            </a:ln>
          </p:spPr>
          <p:txBody>
            <a:bodyPr vert="horz" wrap="square" lIns="91440" tIns="45720" rIns="91440" bIns="45720" numCol="1" anchor="t" anchorCtr="0" compatLnSpc="1">
              <a:prstTxWarp prst="textNoShape">
                <a:avLst/>
              </a:prstTxWarp>
            </a:bodyPr>
            <a:lstStyle/>
            <a:p>
              <a:pPr defTabSz="914400" eaLnBrk="0" hangingPunct="0">
                <a:defRPr/>
              </a:pPr>
              <a:endParaRPr lang="en-US" kern="0">
                <a:solidFill>
                  <a:prstClr val="black"/>
                </a:solidFill>
                <a:latin typeface="Arial" charset="0"/>
                <a:cs typeface="Arial" charset="0"/>
              </a:endParaRPr>
            </a:p>
          </p:txBody>
        </p:sp>
        <p:sp>
          <p:nvSpPr>
            <p:cNvPr id="55" name="Freeform 41"/>
            <p:cNvSpPr>
              <a:spLocks/>
            </p:cNvSpPr>
            <p:nvPr/>
          </p:nvSpPr>
          <p:spPr bwMode="auto">
            <a:xfrm>
              <a:off x="1039813" y="4524855"/>
              <a:ext cx="2476500" cy="2211388"/>
            </a:xfrm>
            <a:custGeom>
              <a:avLst/>
              <a:gdLst/>
              <a:ahLst/>
              <a:cxnLst>
                <a:cxn ang="0">
                  <a:pos x="1464" y="424"/>
                </a:cxn>
                <a:cxn ang="0">
                  <a:pos x="1415" y="383"/>
                </a:cxn>
                <a:cxn ang="0">
                  <a:pos x="1320" y="454"/>
                </a:cxn>
                <a:cxn ang="0">
                  <a:pos x="1211" y="449"/>
                </a:cxn>
                <a:cxn ang="0">
                  <a:pos x="1098" y="363"/>
                </a:cxn>
                <a:cxn ang="0">
                  <a:pos x="1048" y="469"/>
                </a:cxn>
                <a:cxn ang="0">
                  <a:pos x="1024" y="558"/>
                </a:cxn>
                <a:cxn ang="0">
                  <a:pos x="962" y="565"/>
                </a:cxn>
                <a:cxn ang="0">
                  <a:pos x="881" y="610"/>
                </a:cxn>
                <a:cxn ang="0">
                  <a:pos x="773" y="696"/>
                </a:cxn>
                <a:cxn ang="0">
                  <a:pos x="684" y="792"/>
                </a:cxn>
                <a:cxn ang="0">
                  <a:pos x="595" y="740"/>
                </a:cxn>
                <a:cxn ang="0">
                  <a:pos x="593" y="590"/>
                </a:cxn>
                <a:cxn ang="0">
                  <a:pos x="550" y="586"/>
                </a:cxn>
                <a:cxn ang="0">
                  <a:pos x="470" y="626"/>
                </a:cxn>
                <a:cxn ang="0">
                  <a:pos x="419" y="651"/>
                </a:cxn>
                <a:cxn ang="0">
                  <a:pos x="422" y="520"/>
                </a:cxn>
                <a:cxn ang="0">
                  <a:pos x="368" y="487"/>
                </a:cxn>
                <a:cxn ang="0">
                  <a:pos x="308" y="441"/>
                </a:cxn>
                <a:cxn ang="0">
                  <a:pos x="321" y="359"/>
                </a:cxn>
                <a:cxn ang="0">
                  <a:pos x="291" y="268"/>
                </a:cxn>
                <a:cxn ang="0">
                  <a:pos x="288" y="99"/>
                </a:cxn>
                <a:cxn ang="0">
                  <a:pos x="175" y="30"/>
                </a:cxn>
                <a:cxn ang="0">
                  <a:pos x="99" y="131"/>
                </a:cxn>
                <a:cxn ang="0">
                  <a:pos x="13" y="209"/>
                </a:cxn>
                <a:cxn ang="0">
                  <a:pos x="126" y="460"/>
                </a:cxn>
                <a:cxn ang="0">
                  <a:pos x="136" y="666"/>
                </a:cxn>
                <a:cxn ang="0">
                  <a:pos x="35" y="747"/>
                </a:cxn>
                <a:cxn ang="0">
                  <a:pos x="36" y="827"/>
                </a:cxn>
                <a:cxn ang="0">
                  <a:pos x="66" y="843"/>
                </a:cxn>
                <a:cxn ang="0">
                  <a:pos x="54" y="840"/>
                </a:cxn>
                <a:cxn ang="0">
                  <a:pos x="84" y="886"/>
                </a:cxn>
                <a:cxn ang="0">
                  <a:pos x="165" y="1055"/>
                </a:cxn>
                <a:cxn ang="0">
                  <a:pos x="147" y="1146"/>
                </a:cxn>
                <a:cxn ang="0">
                  <a:pos x="170" y="1229"/>
                </a:cxn>
                <a:cxn ang="0">
                  <a:pos x="257" y="1188"/>
                </a:cxn>
                <a:cxn ang="0">
                  <a:pos x="267" y="1246"/>
                </a:cxn>
                <a:cxn ang="0">
                  <a:pos x="341" y="1259"/>
                </a:cxn>
                <a:cxn ang="0">
                  <a:pos x="426" y="1342"/>
                </a:cxn>
                <a:cxn ang="0">
                  <a:pos x="510" y="1372"/>
                </a:cxn>
                <a:cxn ang="0">
                  <a:pos x="601" y="1333"/>
                </a:cxn>
                <a:cxn ang="0">
                  <a:pos x="767" y="1244"/>
                </a:cxn>
                <a:cxn ang="0">
                  <a:pos x="979" y="1249"/>
                </a:cxn>
                <a:cxn ang="0">
                  <a:pos x="1050" y="1179"/>
                </a:cxn>
                <a:cxn ang="0">
                  <a:pos x="1261" y="1151"/>
                </a:cxn>
                <a:cxn ang="0">
                  <a:pos x="1434" y="1083"/>
                </a:cxn>
                <a:cxn ang="0">
                  <a:pos x="1372" y="1037"/>
                </a:cxn>
                <a:cxn ang="0">
                  <a:pos x="1408" y="991"/>
                </a:cxn>
                <a:cxn ang="0">
                  <a:pos x="1211" y="942"/>
                </a:cxn>
                <a:cxn ang="0">
                  <a:pos x="1249" y="817"/>
                </a:cxn>
                <a:cxn ang="0">
                  <a:pos x="1300" y="735"/>
                </a:cxn>
                <a:cxn ang="0">
                  <a:pos x="1338" y="699"/>
                </a:cxn>
                <a:cxn ang="0">
                  <a:pos x="1363" y="616"/>
                </a:cxn>
                <a:cxn ang="0">
                  <a:pos x="1481" y="573"/>
                </a:cxn>
                <a:cxn ang="0">
                  <a:pos x="1531" y="528"/>
                </a:cxn>
                <a:cxn ang="0">
                  <a:pos x="1532" y="464"/>
                </a:cxn>
              </a:cxnLst>
              <a:rect l="0" t="0" r="r" b="b"/>
              <a:pathLst>
                <a:path w="1560" h="1393">
                  <a:moveTo>
                    <a:pt x="1542" y="427"/>
                  </a:moveTo>
                  <a:lnTo>
                    <a:pt x="1524" y="432"/>
                  </a:lnTo>
                  <a:lnTo>
                    <a:pt x="1512" y="409"/>
                  </a:lnTo>
                  <a:lnTo>
                    <a:pt x="1517" y="401"/>
                  </a:lnTo>
                  <a:lnTo>
                    <a:pt x="1497" y="401"/>
                  </a:lnTo>
                  <a:lnTo>
                    <a:pt x="1494" y="422"/>
                  </a:lnTo>
                  <a:lnTo>
                    <a:pt x="1481" y="442"/>
                  </a:lnTo>
                  <a:lnTo>
                    <a:pt x="1464" y="424"/>
                  </a:lnTo>
                  <a:lnTo>
                    <a:pt x="1468" y="421"/>
                  </a:lnTo>
                  <a:lnTo>
                    <a:pt x="1459" y="419"/>
                  </a:lnTo>
                  <a:lnTo>
                    <a:pt x="1469" y="407"/>
                  </a:lnTo>
                  <a:lnTo>
                    <a:pt x="1468" y="404"/>
                  </a:lnTo>
                  <a:lnTo>
                    <a:pt x="1448" y="397"/>
                  </a:lnTo>
                  <a:lnTo>
                    <a:pt x="1438" y="383"/>
                  </a:lnTo>
                  <a:lnTo>
                    <a:pt x="1420" y="386"/>
                  </a:lnTo>
                  <a:lnTo>
                    <a:pt x="1415" y="383"/>
                  </a:lnTo>
                  <a:lnTo>
                    <a:pt x="1403" y="396"/>
                  </a:lnTo>
                  <a:lnTo>
                    <a:pt x="1391" y="401"/>
                  </a:lnTo>
                  <a:lnTo>
                    <a:pt x="1365" y="391"/>
                  </a:lnTo>
                  <a:lnTo>
                    <a:pt x="1363" y="402"/>
                  </a:lnTo>
                  <a:lnTo>
                    <a:pt x="1348" y="402"/>
                  </a:lnTo>
                  <a:lnTo>
                    <a:pt x="1338" y="409"/>
                  </a:lnTo>
                  <a:lnTo>
                    <a:pt x="1319" y="447"/>
                  </a:lnTo>
                  <a:lnTo>
                    <a:pt x="1320" y="454"/>
                  </a:lnTo>
                  <a:lnTo>
                    <a:pt x="1289" y="487"/>
                  </a:lnTo>
                  <a:lnTo>
                    <a:pt x="1277" y="474"/>
                  </a:lnTo>
                  <a:lnTo>
                    <a:pt x="1280" y="459"/>
                  </a:lnTo>
                  <a:lnTo>
                    <a:pt x="1259" y="449"/>
                  </a:lnTo>
                  <a:lnTo>
                    <a:pt x="1241" y="454"/>
                  </a:lnTo>
                  <a:lnTo>
                    <a:pt x="1234" y="450"/>
                  </a:lnTo>
                  <a:lnTo>
                    <a:pt x="1231" y="436"/>
                  </a:lnTo>
                  <a:lnTo>
                    <a:pt x="1211" y="449"/>
                  </a:lnTo>
                  <a:lnTo>
                    <a:pt x="1201" y="431"/>
                  </a:lnTo>
                  <a:lnTo>
                    <a:pt x="1173" y="437"/>
                  </a:lnTo>
                  <a:lnTo>
                    <a:pt x="1163" y="432"/>
                  </a:lnTo>
                  <a:lnTo>
                    <a:pt x="1173" y="407"/>
                  </a:lnTo>
                  <a:lnTo>
                    <a:pt x="1159" y="402"/>
                  </a:lnTo>
                  <a:lnTo>
                    <a:pt x="1159" y="393"/>
                  </a:lnTo>
                  <a:lnTo>
                    <a:pt x="1143" y="389"/>
                  </a:lnTo>
                  <a:lnTo>
                    <a:pt x="1098" y="363"/>
                  </a:lnTo>
                  <a:lnTo>
                    <a:pt x="1090" y="364"/>
                  </a:lnTo>
                  <a:lnTo>
                    <a:pt x="1073" y="427"/>
                  </a:lnTo>
                  <a:lnTo>
                    <a:pt x="1062" y="434"/>
                  </a:lnTo>
                  <a:lnTo>
                    <a:pt x="1067" y="437"/>
                  </a:lnTo>
                  <a:lnTo>
                    <a:pt x="1063" y="460"/>
                  </a:lnTo>
                  <a:lnTo>
                    <a:pt x="1042" y="447"/>
                  </a:lnTo>
                  <a:lnTo>
                    <a:pt x="1048" y="462"/>
                  </a:lnTo>
                  <a:lnTo>
                    <a:pt x="1048" y="469"/>
                  </a:lnTo>
                  <a:lnTo>
                    <a:pt x="1040" y="474"/>
                  </a:lnTo>
                  <a:lnTo>
                    <a:pt x="1047" y="494"/>
                  </a:lnTo>
                  <a:lnTo>
                    <a:pt x="1042" y="499"/>
                  </a:lnTo>
                  <a:lnTo>
                    <a:pt x="1057" y="513"/>
                  </a:lnTo>
                  <a:lnTo>
                    <a:pt x="1047" y="532"/>
                  </a:lnTo>
                  <a:lnTo>
                    <a:pt x="1040" y="518"/>
                  </a:lnTo>
                  <a:lnTo>
                    <a:pt x="1027" y="530"/>
                  </a:lnTo>
                  <a:lnTo>
                    <a:pt x="1024" y="558"/>
                  </a:lnTo>
                  <a:lnTo>
                    <a:pt x="1009" y="563"/>
                  </a:lnTo>
                  <a:lnTo>
                    <a:pt x="1005" y="576"/>
                  </a:lnTo>
                  <a:lnTo>
                    <a:pt x="1002" y="573"/>
                  </a:lnTo>
                  <a:lnTo>
                    <a:pt x="1000" y="578"/>
                  </a:lnTo>
                  <a:lnTo>
                    <a:pt x="994" y="581"/>
                  </a:lnTo>
                  <a:lnTo>
                    <a:pt x="971" y="573"/>
                  </a:lnTo>
                  <a:lnTo>
                    <a:pt x="969" y="565"/>
                  </a:lnTo>
                  <a:lnTo>
                    <a:pt x="962" y="565"/>
                  </a:lnTo>
                  <a:lnTo>
                    <a:pt x="961" y="558"/>
                  </a:lnTo>
                  <a:lnTo>
                    <a:pt x="949" y="571"/>
                  </a:lnTo>
                  <a:lnTo>
                    <a:pt x="937" y="560"/>
                  </a:lnTo>
                  <a:lnTo>
                    <a:pt x="911" y="566"/>
                  </a:lnTo>
                  <a:lnTo>
                    <a:pt x="916" y="596"/>
                  </a:lnTo>
                  <a:lnTo>
                    <a:pt x="898" y="598"/>
                  </a:lnTo>
                  <a:lnTo>
                    <a:pt x="886" y="611"/>
                  </a:lnTo>
                  <a:lnTo>
                    <a:pt x="881" y="610"/>
                  </a:lnTo>
                  <a:lnTo>
                    <a:pt x="868" y="616"/>
                  </a:lnTo>
                  <a:lnTo>
                    <a:pt x="855" y="613"/>
                  </a:lnTo>
                  <a:lnTo>
                    <a:pt x="850" y="633"/>
                  </a:lnTo>
                  <a:lnTo>
                    <a:pt x="826" y="654"/>
                  </a:lnTo>
                  <a:lnTo>
                    <a:pt x="817" y="679"/>
                  </a:lnTo>
                  <a:lnTo>
                    <a:pt x="820" y="692"/>
                  </a:lnTo>
                  <a:lnTo>
                    <a:pt x="805" y="699"/>
                  </a:lnTo>
                  <a:lnTo>
                    <a:pt x="773" y="696"/>
                  </a:lnTo>
                  <a:lnTo>
                    <a:pt x="745" y="702"/>
                  </a:lnTo>
                  <a:lnTo>
                    <a:pt x="732" y="717"/>
                  </a:lnTo>
                  <a:lnTo>
                    <a:pt x="742" y="752"/>
                  </a:lnTo>
                  <a:lnTo>
                    <a:pt x="734" y="775"/>
                  </a:lnTo>
                  <a:lnTo>
                    <a:pt x="720" y="782"/>
                  </a:lnTo>
                  <a:lnTo>
                    <a:pt x="717" y="792"/>
                  </a:lnTo>
                  <a:lnTo>
                    <a:pt x="697" y="788"/>
                  </a:lnTo>
                  <a:lnTo>
                    <a:pt x="684" y="792"/>
                  </a:lnTo>
                  <a:lnTo>
                    <a:pt x="676" y="772"/>
                  </a:lnTo>
                  <a:lnTo>
                    <a:pt x="661" y="790"/>
                  </a:lnTo>
                  <a:lnTo>
                    <a:pt x="648" y="790"/>
                  </a:lnTo>
                  <a:lnTo>
                    <a:pt x="633" y="778"/>
                  </a:lnTo>
                  <a:lnTo>
                    <a:pt x="629" y="782"/>
                  </a:lnTo>
                  <a:lnTo>
                    <a:pt x="628" y="767"/>
                  </a:lnTo>
                  <a:lnTo>
                    <a:pt x="613" y="747"/>
                  </a:lnTo>
                  <a:lnTo>
                    <a:pt x="595" y="740"/>
                  </a:lnTo>
                  <a:lnTo>
                    <a:pt x="586" y="730"/>
                  </a:lnTo>
                  <a:lnTo>
                    <a:pt x="588" y="711"/>
                  </a:lnTo>
                  <a:lnTo>
                    <a:pt x="575" y="697"/>
                  </a:lnTo>
                  <a:lnTo>
                    <a:pt x="560" y="619"/>
                  </a:lnTo>
                  <a:lnTo>
                    <a:pt x="573" y="626"/>
                  </a:lnTo>
                  <a:lnTo>
                    <a:pt x="583" y="613"/>
                  </a:lnTo>
                  <a:lnTo>
                    <a:pt x="581" y="605"/>
                  </a:lnTo>
                  <a:lnTo>
                    <a:pt x="593" y="590"/>
                  </a:lnTo>
                  <a:lnTo>
                    <a:pt x="603" y="591"/>
                  </a:lnTo>
                  <a:lnTo>
                    <a:pt x="600" y="565"/>
                  </a:lnTo>
                  <a:lnTo>
                    <a:pt x="581" y="565"/>
                  </a:lnTo>
                  <a:lnTo>
                    <a:pt x="585" y="552"/>
                  </a:lnTo>
                  <a:lnTo>
                    <a:pt x="575" y="553"/>
                  </a:lnTo>
                  <a:lnTo>
                    <a:pt x="565" y="573"/>
                  </a:lnTo>
                  <a:lnTo>
                    <a:pt x="555" y="573"/>
                  </a:lnTo>
                  <a:lnTo>
                    <a:pt x="550" y="586"/>
                  </a:lnTo>
                  <a:lnTo>
                    <a:pt x="527" y="613"/>
                  </a:lnTo>
                  <a:lnTo>
                    <a:pt x="510" y="614"/>
                  </a:lnTo>
                  <a:lnTo>
                    <a:pt x="497" y="608"/>
                  </a:lnTo>
                  <a:lnTo>
                    <a:pt x="493" y="618"/>
                  </a:lnTo>
                  <a:lnTo>
                    <a:pt x="484" y="623"/>
                  </a:lnTo>
                  <a:lnTo>
                    <a:pt x="477" y="614"/>
                  </a:lnTo>
                  <a:lnTo>
                    <a:pt x="477" y="623"/>
                  </a:lnTo>
                  <a:lnTo>
                    <a:pt x="470" y="626"/>
                  </a:lnTo>
                  <a:lnTo>
                    <a:pt x="475" y="633"/>
                  </a:lnTo>
                  <a:lnTo>
                    <a:pt x="464" y="639"/>
                  </a:lnTo>
                  <a:lnTo>
                    <a:pt x="457" y="631"/>
                  </a:lnTo>
                  <a:lnTo>
                    <a:pt x="450" y="643"/>
                  </a:lnTo>
                  <a:lnTo>
                    <a:pt x="445" y="692"/>
                  </a:lnTo>
                  <a:lnTo>
                    <a:pt x="427" y="706"/>
                  </a:lnTo>
                  <a:lnTo>
                    <a:pt x="417" y="672"/>
                  </a:lnTo>
                  <a:lnTo>
                    <a:pt x="419" y="651"/>
                  </a:lnTo>
                  <a:lnTo>
                    <a:pt x="424" y="646"/>
                  </a:lnTo>
                  <a:lnTo>
                    <a:pt x="404" y="610"/>
                  </a:lnTo>
                  <a:lnTo>
                    <a:pt x="399" y="585"/>
                  </a:lnTo>
                  <a:lnTo>
                    <a:pt x="419" y="573"/>
                  </a:lnTo>
                  <a:lnTo>
                    <a:pt x="421" y="550"/>
                  </a:lnTo>
                  <a:lnTo>
                    <a:pt x="414" y="540"/>
                  </a:lnTo>
                  <a:lnTo>
                    <a:pt x="424" y="530"/>
                  </a:lnTo>
                  <a:lnTo>
                    <a:pt x="422" y="520"/>
                  </a:lnTo>
                  <a:lnTo>
                    <a:pt x="417" y="532"/>
                  </a:lnTo>
                  <a:lnTo>
                    <a:pt x="417" y="517"/>
                  </a:lnTo>
                  <a:lnTo>
                    <a:pt x="402" y="503"/>
                  </a:lnTo>
                  <a:lnTo>
                    <a:pt x="396" y="499"/>
                  </a:lnTo>
                  <a:lnTo>
                    <a:pt x="387" y="507"/>
                  </a:lnTo>
                  <a:lnTo>
                    <a:pt x="378" y="489"/>
                  </a:lnTo>
                  <a:lnTo>
                    <a:pt x="369" y="482"/>
                  </a:lnTo>
                  <a:lnTo>
                    <a:pt x="368" y="487"/>
                  </a:lnTo>
                  <a:lnTo>
                    <a:pt x="364" y="482"/>
                  </a:lnTo>
                  <a:lnTo>
                    <a:pt x="366" y="460"/>
                  </a:lnTo>
                  <a:lnTo>
                    <a:pt x="351" y="477"/>
                  </a:lnTo>
                  <a:lnTo>
                    <a:pt x="348" y="464"/>
                  </a:lnTo>
                  <a:lnTo>
                    <a:pt x="338" y="462"/>
                  </a:lnTo>
                  <a:lnTo>
                    <a:pt x="334" y="465"/>
                  </a:lnTo>
                  <a:lnTo>
                    <a:pt x="306" y="454"/>
                  </a:lnTo>
                  <a:lnTo>
                    <a:pt x="308" y="441"/>
                  </a:lnTo>
                  <a:lnTo>
                    <a:pt x="321" y="429"/>
                  </a:lnTo>
                  <a:lnTo>
                    <a:pt x="316" y="419"/>
                  </a:lnTo>
                  <a:lnTo>
                    <a:pt x="323" y="414"/>
                  </a:lnTo>
                  <a:lnTo>
                    <a:pt x="313" y="389"/>
                  </a:lnTo>
                  <a:lnTo>
                    <a:pt x="318" y="389"/>
                  </a:lnTo>
                  <a:lnTo>
                    <a:pt x="316" y="374"/>
                  </a:lnTo>
                  <a:lnTo>
                    <a:pt x="321" y="366"/>
                  </a:lnTo>
                  <a:lnTo>
                    <a:pt x="321" y="359"/>
                  </a:lnTo>
                  <a:lnTo>
                    <a:pt x="313" y="359"/>
                  </a:lnTo>
                  <a:lnTo>
                    <a:pt x="321" y="344"/>
                  </a:lnTo>
                  <a:lnTo>
                    <a:pt x="301" y="339"/>
                  </a:lnTo>
                  <a:lnTo>
                    <a:pt x="310" y="313"/>
                  </a:lnTo>
                  <a:lnTo>
                    <a:pt x="308" y="301"/>
                  </a:lnTo>
                  <a:lnTo>
                    <a:pt x="295" y="290"/>
                  </a:lnTo>
                  <a:lnTo>
                    <a:pt x="303" y="275"/>
                  </a:lnTo>
                  <a:lnTo>
                    <a:pt x="291" y="268"/>
                  </a:lnTo>
                  <a:lnTo>
                    <a:pt x="286" y="253"/>
                  </a:lnTo>
                  <a:lnTo>
                    <a:pt x="286" y="214"/>
                  </a:lnTo>
                  <a:lnTo>
                    <a:pt x="276" y="192"/>
                  </a:lnTo>
                  <a:lnTo>
                    <a:pt x="278" y="172"/>
                  </a:lnTo>
                  <a:lnTo>
                    <a:pt x="296" y="162"/>
                  </a:lnTo>
                  <a:lnTo>
                    <a:pt x="270" y="144"/>
                  </a:lnTo>
                  <a:lnTo>
                    <a:pt x="290" y="137"/>
                  </a:lnTo>
                  <a:lnTo>
                    <a:pt x="288" y="99"/>
                  </a:lnTo>
                  <a:lnTo>
                    <a:pt x="267" y="91"/>
                  </a:lnTo>
                  <a:lnTo>
                    <a:pt x="250" y="74"/>
                  </a:lnTo>
                  <a:lnTo>
                    <a:pt x="250" y="61"/>
                  </a:lnTo>
                  <a:lnTo>
                    <a:pt x="242" y="43"/>
                  </a:lnTo>
                  <a:lnTo>
                    <a:pt x="217" y="40"/>
                  </a:lnTo>
                  <a:lnTo>
                    <a:pt x="195" y="0"/>
                  </a:lnTo>
                  <a:lnTo>
                    <a:pt x="180" y="5"/>
                  </a:lnTo>
                  <a:lnTo>
                    <a:pt x="175" y="30"/>
                  </a:lnTo>
                  <a:lnTo>
                    <a:pt x="175" y="45"/>
                  </a:lnTo>
                  <a:lnTo>
                    <a:pt x="156" y="18"/>
                  </a:lnTo>
                  <a:lnTo>
                    <a:pt x="159" y="31"/>
                  </a:lnTo>
                  <a:lnTo>
                    <a:pt x="149" y="51"/>
                  </a:lnTo>
                  <a:lnTo>
                    <a:pt x="147" y="73"/>
                  </a:lnTo>
                  <a:lnTo>
                    <a:pt x="119" y="124"/>
                  </a:lnTo>
                  <a:lnTo>
                    <a:pt x="111" y="119"/>
                  </a:lnTo>
                  <a:lnTo>
                    <a:pt x="99" y="131"/>
                  </a:lnTo>
                  <a:lnTo>
                    <a:pt x="78" y="111"/>
                  </a:lnTo>
                  <a:lnTo>
                    <a:pt x="73" y="109"/>
                  </a:lnTo>
                  <a:lnTo>
                    <a:pt x="59" y="114"/>
                  </a:lnTo>
                  <a:lnTo>
                    <a:pt x="56" y="154"/>
                  </a:lnTo>
                  <a:lnTo>
                    <a:pt x="30" y="156"/>
                  </a:lnTo>
                  <a:lnTo>
                    <a:pt x="30" y="162"/>
                  </a:lnTo>
                  <a:lnTo>
                    <a:pt x="41" y="182"/>
                  </a:lnTo>
                  <a:lnTo>
                    <a:pt x="13" y="209"/>
                  </a:lnTo>
                  <a:lnTo>
                    <a:pt x="18" y="235"/>
                  </a:lnTo>
                  <a:lnTo>
                    <a:pt x="0" y="227"/>
                  </a:lnTo>
                  <a:lnTo>
                    <a:pt x="26" y="260"/>
                  </a:lnTo>
                  <a:lnTo>
                    <a:pt x="35" y="290"/>
                  </a:lnTo>
                  <a:lnTo>
                    <a:pt x="84" y="358"/>
                  </a:lnTo>
                  <a:lnTo>
                    <a:pt x="112" y="412"/>
                  </a:lnTo>
                  <a:lnTo>
                    <a:pt x="114" y="436"/>
                  </a:lnTo>
                  <a:lnTo>
                    <a:pt x="126" y="460"/>
                  </a:lnTo>
                  <a:lnTo>
                    <a:pt x="122" y="474"/>
                  </a:lnTo>
                  <a:lnTo>
                    <a:pt x="134" y="517"/>
                  </a:lnTo>
                  <a:lnTo>
                    <a:pt x="131" y="528"/>
                  </a:lnTo>
                  <a:lnTo>
                    <a:pt x="142" y="581"/>
                  </a:lnTo>
                  <a:lnTo>
                    <a:pt x="141" y="593"/>
                  </a:lnTo>
                  <a:lnTo>
                    <a:pt x="134" y="593"/>
                  </a:lnTo>
                  <a:lnTo>
                    <a:pt x="139" y="639"/>
                  </a:lnTo>
                  <a:lnTo>
                    <a:pt x="136" y="666"/>
                  </a:lnTo>
                  <a:lnTo>
                    <a:pt x="117" y="709"/>
                  </a:lnTo>
                  <a:lnTo>
                    <a:pt x="93" y="737"/>
                  </a:lnTo>
                  <a:lnTo>
                    <a:pt x="73" y="740"/>
                  </a:lnTo>
                  <a:lnTo>
                    <a:pt x="51" y="714"/>
                  </a:lnTo>
                  <a:lnTo>
                    <a:pt x="46" y="722"/>
                  </a:lnTo>
                  <a:lnTo>
                    <a:pt x="40" y="719"/>
                  </a:lnTo>
                  <a:lnTo>
                    <a:pt x="33" y="727"/>
                  </a:lnTo>
                  <a:lnTo>
                    <a:pt x="35" y="747"/>
                  </a:lnTo>
                  <a:lnTo>
                    <a:pt x="21" y="754"/>
                  </a:lnTo>
                  <a:lnTo>
                    <a:pt x="30" y="765"/>
                  </a:lnTo>
                  <a:lnTo>
                    <a:pt x="25" y="780"/>
                  </a:lnTo>
                  <a:lnTo>
                    <a:pt x="31" y="787"/>
                  </a:lnTo>
                  <a:lnTo>
                    <a:pt x="28" y="807"/>
                  </a:lnTo>
                  <a:lnTo>
                    <a:pt x="35" y="813"/>
                  </a:lnTo>
                  <a:lnTo>
                    <a:pt x="33" y="822"/>
                  </a:lnTo>
                  <a:lnTo>
                    <a:pt x="36" y="827"/>
                  </a:lnTo>
                  <a:lnTo>
                    <a:pt x="46" y="817"/>
                  </a:lnTo>
                  <a:lnTo>
                    <a:pt x="51" y="823"/>
                  </a:lnTo>
                  <a:lnTo>
                    <a:pt x="46" y="812"/>
                  </a:lnTo>
                  <a:lnTo>
                    <a:pt x="51" y="808"/>
                  </a:lnTo>
                  <a:lnTo>
                    <a:pt x="58" y="810"/>
                  </a:lnTo>
                  <a:lnTo>
                    <a:pt x="58" y="812"/>
                  </a:lnTo>
                  <a:lnTo>
                    <a:pt x="66" y="817"/>
                  </a:lnTo>
                  <a:lnTo>
                    <a:pt x="66" y="843"/>
                  </a:lnTo>
                  <a:lnTo>
                    <a:pt x="81" y="855"/>
                  </a:lnTo>
                  <a:lnTo>
                    <a:pt x="79" y="865"/>
                  </a:lnTo>
                  <a:lnTo>
                    <a:pt x="89" y="866"/>
                  </a:lnTo>
                  <a:lnTo>
                    <a:pt x="88" y="871"/>
                  </a:lnTo>
                  <a:lnTo>
                    <a:pt x="81" y="875"/>
                  </a:lnTo>
                  <a:lnTo>
                    <a:pt x="64" y="855"/>
                  </a:lnTo>
                  <a:lnTo>
                    <a:pt x="61" y="840"/>
                  </a:lnTo>
                  <a:lnTo>
                    <a:pt x="54" y="840"/>
                  </a:lnTo>
                  <a:lnTo>
                    <a:pt x="59" y="836"/>
                  </a:lnTo>
                  <a:lnTo>
                    <a:pt x="58" y="831"/>
                  </a:lnTo>
                  <a:lnTo>
                    <a:pt x="51" y="831"/>
                  </a:lnTo>
                  <a:lnTo>
                    <a:pt x="53" y="838"/>
                  </a:lnTo>
                  <a:lnTo>
                    <a:pt x="46" y="843"/>
                  </a:lnTo>
                  <a:lnTo>
                    <a:pt x="51" y="853"/>
                  </a:lnTo>
                  <a:lnTo>
                    <a:pt x="63" y="858"/>
                  </a:lnTo>
                  <a:lnTo>
                    <a:pt x="84" y="886"/>
                  </a:lnTo>
                  <a:lnTo>
                    <a:pt x="96" y="911"/>
                  </a:lnTo>
                  <a:lnTo>
                    <a:pt x="98" y="924"/>
                  </a:lnTo>
                  <a:lnTo>
                    <a:pt x="132" y="962"/>
                  </a:lnTo>
                  <a:lnTo>
                    <a:pt x="137" y="974"/>
                  </a:lnTo>
                  <a:lnTo>
                    <a:pt x="132" y="989"/>
                  </a:lnTo>
                  <a:lnTo>
                    <a:pt x="144" y="992"/>
                  </a:lnTo>
                  <a:lnTo>
                    <a:pt x="165" y="1035"/>
                  </a:lnTo>
                  <a:lnTo>
                    <a:pt x="165" y="1055"/>
                  </a:lnTo>
                  <a:lnTo>
                    <a:pt x="177" y="1085"/>
                  </a:lnTo>
                  <a:lnTo>
                    <a:pt x="169" y="1100"/>
                  </a:lnTo>
                  <a:lnTo>
                    <a:pt x="154" y="1095"/>
                  </a:lnTo>
                  <a:lnTo>
                    <a:pt x="147" y="1118"/>
                  </a:lnTo>
                  <a:lnTo>
                    <a:pt x="132" y="1140"/>
                  </a:lnTo>
                  <a:lnTo>
                    <a:pt x="141" y="1146"/>
                  </a:lnTo>
                  <a:lnTo>
                    <a:pt x="146" y="1141"/>
                  </a:lnTo>
                  <a:lnTo>
                    <a:pt x="147" y="1146"/>
                  </a:lnTo>
                  <a:lnTo>
                    <a:pt x="142" y="1168"/>
                  </a:lnTo>
                  <a:lnTo>
                    <a:pt x="136" y="1174"/>
                  </a:lnTo>
                  <a:lnTo>
                    <a:pt x="147" y="1188"/>
                  </a:lnTo>
                  <a:lnTo>
                    <a:pt x="151" y="1214"/>
                  </a:lnTo>
                  <a:lnTo>
                    <a:pt x="160" y="1231"/>
                  </a:lnTo>
                  <a:lnTo>
                    <a:pt x="172" y="1241"/>
                  </a:lnTo>
                  <a:lnTo>
                    <a:pt x="179" y="1241"/>
                  </a:lnTo>
                  <a:lnTo>
                    <a:pt x="170" y="1229"/>
                  </a:lnTo>
                  <a:lnTo>
                    <a:pt x="174" y="1201"/>
                  </a:lnTo>
                  <a:lnTo>
                    <a:pt x="160" y="1186"/>
                  </a:lnTo>
                  <a:lnTo>
                    <a:pt x="164" y="1171"/>
                  </a:lnTo>
                  <a:lnTo>
                    <a:pt x="172" y="1161"/>
                  </a:lnTo>
                  <a:lnTo>
                    <a:pt x="210" y="1150"/>
                  </a:lnTo>
                  <a:lnTo>
                    <a:pt x="247" y="1155"/>
                  </a:lnTo>
                  <a:lnTo>
                    <a:pt x="268" y="1178"/>
                  </a:lnTo>
                  <a:lnTo>
                    <a:pt x="257" y="1188"/>
                  </a:lnTo>
                  <a:lnTo>
                    <a:pt x="265" y="1208"/>
                  </a:lnTo>
                  <a:lnTo>
                    <a:pt x="255" y="1222"/>
                  </a:lnTo>
                  <a:lnTo>
                    <a:pt x="260" y="1236"/>
                  </a:lnTo>
                  <a:lnTo>
                    <a:pt x="253" y="1237"/>
                  </a:lnTo>
                  <a:lnTo>
                    <a:pt x="258" y="1251"/>
                  </a:lnTo>
                  <a:lnTo>
                    <a:pt x="262" y="1247"/>
                  </a:lnTo>
                  <a:lnTo>
                    <a:pt x="267" y="1251"/>
                  </a:lnTo>
                  <a:lnTo>
                    <a:pt x="267" y="1246"/>
                  </a:lnTo>
                  <a:lnTo>
                    <a:pt x="275" y="1247"/>
                  </a:lnTo>
                  <a:lnTo>
                    <a:pt x="278" y="1241"/>
                  </a:lnTo>
                  <a:lnTo>
                    <a:pt x="291" y="1242"/>
                  </a:lnTo>
                  <a:lnTo>
                    <a:pt x="310" y="1236"/>
                  </a:lnTo>
                  <a:lnTo>
                    <a:pt x="325" y="1246"/>
                  </a:lnTo>
                  <a:lnTo>
                    <a:pt x="329" y="1259"/>
                  </a:lnTo>
                  <a:lnTo>
                    <a:pt x="334" y="1262"/>
                  </a:lnTo>
                  <a:lnTo>
                    <a:pt x="341" y="1259"/>
                  </a:lnTo>
                  <a:lnTo>
                    <a:pt x="353" y="1267"/>
                  </a:lnTo>
                  <a:lnTo>
                    <a:pt x="366" y="1257"/>
                  </a:lnTo>
                  <a:lnTo>
                    <a:pt x="384" y="1277"/>
                  </a:lnTo>
                  <a:lnTo>
                    <a:pt x="391" y="1300"/>
                  </a:lnTo>
                  <a:lnTo>
                    <a:pt x="381" y="1319"/>
                  </a:lnTo>
                  <a:lnTo>
                    <a:pt x="399" y="1320"/>
                  </a:lnTo>
                  <a:lnTo>
                    <a:pt x="409" y="1337"/>
                  </a:lnTo>
                  <a:lnTo>
                    <a:pt x="426" y="1342"/>
                  </a:lnTo>
                  <a:lnTo>
                    <a:pt x="432" y="1353"/>
                  </a:lnTo>
                  <a:lnTo>
                    <a:pt x="442" y="1358"/>
                  </a:lnTo>
                  <a:lnTo>
                    <a:pt x="444" y="1365"/>
                  </a:lnTo>
                  <a:lnTo>
                    <a:pt x="452" y="1368"/>
                  </a:lnTo>
                  <a:lnTo>
                    <a:pt x="454" y="1376"/>
                  </a:lnTo>
                  <a:lnTo>
                    <a:pt x="464" y="1376"/>
                  </a:lnTo>
                  <a:lnTo>
                    <a:pt x="469" y="1370"/>
                  </a:lnTo>
                  <a:lnTo>
                    <a:pt x="510" y="1372"/>
                  </a:lnTo>
                  <a:lnTo>
                    <a:pt x="533" y="1391"/>
                  </a:lnTo>
                  <a:lnTo>
                    <a:pt x="543" y="1393"/>
                  </a:lnTo>
                  <a:lnTo>
                    <a:pt x="556" y="1385"/>
                  </a:lnTo>
                  <a:lnTo>
                    <a:pt x="553" y="1375"/>
                  </a:lnTo>
                  <a:lnTo>
                    <a:pt x="560" y="1362"/>
                  </a:lnTo>
                  <a:lnTo>
                    <a:pt x="581" y="1348"/>
                  </a:lnTo>
                  <a:lnTo>
                    <a:pt x="598" y="1348"/>
                  </a:lnTo>
                  <a:lnTo>
                    <a:pt x="601" y="1333"/>
                  </a:lnTo>
                  <a:lnTo>
                    <a:pt x="638" y="1309"/>
                  </a:lnTo>
                  <a:lnTo>
                    <a:pt x="649" y="1290"/>
                  </a:lnTo>
                  <a:lnTo>
                    <a:pt x="669" y="1277"/>
                  </a:lnTo>
                  <a:lnTo>
                    <a:pt x="699" y="1270"/>
                  </a:lnTo>
                  <a:lnTo>
                    <a:pt x="745" y="1279"/>
                  </a:lnTo>
                  <a:lnTo>
                    <a:pt x="752" y="1270"/>
                  </a:lnTo>
                  <a:lnTo>
                    <a:pt x="747" y="1254"/>
                  </a:lnTo>
                  <a:lnTo>
                    <a:pt x="767" y="1244"/>
                  </a:lnTo>
                  <a:lnTo>
                    <a:pt x="807" y="1247"/>
                  </a:lnTo>
                  <a:lnTo>
                    <a:pt x="855" y="1267"/>
                  </a:lnTo>
                  <a:lnTo>
                    <a:pt x="873" y="1262"/>
                  </a:lnTo>
                  <a:lnTo>
                    <a:pt x="886" y="1252"/>
                  </a:lnTo>
                  <a:lnTo>
                    <a:pt x="886" y="1246"/>
                  </a:lnTo>
                  <a:lnTo>
                    <a:pt x="908" y="1241"/>
                  </a:lnTo>
                  <a:lnTo>
                    <a:pt x="951" y="1252"/>
                  </a:lnTo>
                  <a:lnTo>
                    <a:pt x="979" y="1249"/>
                  </a:lnTo>
                  <a:lnTo>
                    <a:pt x="1004" y="1236"/>
                  </a:lnTo>
                  <a:lnTo>
                    <a:pt x="1002" y="1229"/>
                  </a:lnTo>
                  <a:lnTo>
                    <a:pt x="1010" y="1222"/>
                  </a:lnTo>
                  <a:lnTo>
                    <a:pt x="1004" y="1219"/>
                  </a:lnTo>
                  <a:lnTo>
                    <a:pt x="1002" y="1212"/>
                  </a:lnTo>
                  <a:lnTo>
                    <a:pt x="1014" y="1199"/>
                  </a:lnTo>
                  <a:lnTo>
                    <a:pt x="1062" y="1186"/>
                  </a:lnTo>
                  <a:lnTo>
                    <a:pt x="1050" y="1179"/>
                  </a:lnTo>
                  <a:lnTo>
                    <a:pt x="1053" y="1163"/>
                  </a:lnTo>
                  <a:lnTo>
                    <a:pt x="1077" y="1146"/>
                  </a:lnTo>
                  <a:lnTo>
                    <a:pt x="1141" y="1143"/>
                  </a:lnTo>
                  <a:lnTo>
                    <a:pt x="1164" y="1125"/>
                  </a:lnTo>
                  <a:lnTo>
                    <a:pt x="1208" y="1140"/>
                  </a:lnTo>
                  <a:lnTo>
                    <a:pt x="1216" y="1136"/>
                  </a:lnTo>
                  <a:lnTo>
                    <a:pt x="1261" y="1156"/>
                  </a:lnTo>
                  <a:lnTo>
                    <a:pt x="1261" y="1151"/>
                  </a:lnTo>
                  <a:lnTo>
                    <a:pt x="1267" y="1150"/>
                  </a:lnTo>
                  <a:lnTo>
                    <a:pt x="1363" y="1163"/>
                  </a:lnTo>
                  <a:lnTo>
                    <a:pt x="1355" y="1158"/>
                  </a:lnTo>
                  <a:lnTo>
                    <a:pt x="1358" y="1140"/>
                  </a:lnTo>
                  <a:lnTo>
                    <a:pt x="1375" y="1128"/>
                  </a:lnTo>
                  <a:lnTo>
                    <a:pt x="1421" y="1121"/>
                  </a:lnTo>
                  <a:lnTo>
                    <a:pt x="1418" y="1100"/>
                  </a:lnTo>
                  <a:lnTo>
                    <a:pt x="1434" y="1083"/>
                  </a:lnTo>
                  <a:lnTo>
                    <a:pt x="1400" y="1072"/>
                  </a:lnTo>
                  <a:lnTo>
                    <a:pt x="1400" y="1062"/>
                  </a:lnTo>
                  <a:lnTo>
                    <a:pt x="1390" y="1057"/>
                  </a:lnTo>
                  <a:lnTo>
                    <a:pt x="1383" y="1060"/>
                  </a:lnTo>
                  <a:lnTo>
                    <a:pt x="1383" y="1065"/>
                  </a:lnTo>
                  <a:lnTo>
                    <a:pt x="1360" y="1062"/>
                  </a:lnTo>
                  <a:lnTo>
                    <a:pt x="1368" y="1052"/>
                  </a:lnTo>
                  <a:lnTo>
                    <a:pt x="1372" y="1037"/>
                  </a:lnTo>
                  <a:lnTo>
                    <a:pt x="1395" y="1032"/>
                  </a:lnTo>
                  <a:lnTo>
                    <a:pt x="1400" y="1015"/>
                  </a:lnTo>
                  <a:lnTo>
                    <a:pt x="1406" y="1022"/>
                  </a:lnTo>
                  <a:lnTo>
                    <a:pt x="1426" y="1022"/>
                  </a:lnTo>
                  <a:lnTo>
                    <a:pt x="1428" y="1007"/>
                  </a:lnTo>
                  <a:lnTo>
                    <a:pt x="1415" y="997"/>
                  </a:lnTo>
                  <a:lnTo>
                    <a:pt x="1413" y="991"/>
                  </a:lnTo>
                  <a:lnTo>
                    <a:pt x="1408" y="991"/>
                  </a:lnTo>
                  <a:lnTo>
                    <a:pt x="1411" y="967"/>
                  </a:lnTo>
                  <a:lnTo>
                    <a:pt x="1385" y="951"/>
                  </a:lnTo>
                  <a:lnTo>
                    <a:pt x="1350" y="949"/>
                  </a:lnTo>
                  <a:lnTo>
                    <a:pt x="1353" y="956"/>
                  </a:lnTo>
                  <a:lnTo>
                    <a:pt x="1337" y="933"/>
                  </a:lnTo>
                  <a:lnTo>
                    <a:pt x="1297" y="933"/>
                  </a:lnTo>
                  <a:lnTo>
                    <a:pt x="1249" y="946"/>
                  </a:lnTo>
                  <a:lnTo>
                    <a:pt x="1211" y="942"/>
                  </a:lnTo>
                  <a:lnTo>
                    <a:pt x="1201" y="934"/>
                  </a:lnTo>
                  <a:lnTo>
                    <a:pt x="1203" y="913"/>
                  </a:lnTo>
                  <a:lnTo>
                    <a:pt x="1211" y="913"/>
                  </a:lnTo>
                  <a:lnTo>
                    <a:pt x="1214" y="906"/>
                  </a:lnTo>
                  <a:lnTo>
                    <a:pt x="1239" y="855"/>
                  </a:lnTo>
                  <a:lnTo>
                    <a:pt x="1254" y="833"/>
                  </a:lnTo>
                  <a:lnTo>
                    <a:pt x="1256" y="823"/>
                  </a:lnTo>
                  <a:lnTo>
                    <a:pt x="1249" y="817"/>
                  </a:lnTo>
                  <a:lnTo>
                    <a:pt x="1257" y="807"/>
                  </a:lnTo>
                  <a:lnTo>
                    <a:pt x="1252" y="793"/>
                  </a:lnTo>
                  <a:lnTo>
                    <a:pt x="1266" y="777"/>
                  </a:lnTo>
                  <a:lnTo>
                    <a:pt x="1267" y="769"/>
                  </a:lnTo>
                  <a:lnTo>
                    <a:pt x="1289" y="769"/>
                  </a:lnTo>
                  <a:lnTo>
                    <a:pt x="1294" y="764"/>
                  </a:lnTo>
                  <a:lnTo>
                    <a:pt x="1287" y="745"/>
                  </a:lnTo>
                  <a:lnTo>
                    <a:pt x="1300" y="735"/>
                  </a:lnTo>
                  <a:lnTo>
                    <a:pt x="1310" y="735"/>
                  </a:lnTo>
                  <a:lnTo>
                    <a:pt x="1314" y="742"/>
                  </a:lnTo>
                  <a:lnTo>
                    <a:pt x="1357" y="754"/>
                  </a:lnTo>
                  <a:lnTo>
                    <a:pt x="1362" y="734"/>
                  </a:lnTo>
                  <a:lnTo>
                    <a:pt x="1350" y="734"/>
                  </a:lnTo>
                  <a:lnTo>
                    <a:pt x="1345" y="716"/>
                  </a:lnTo>
                  <a:lnTo>
                    <a:pt x="1330" y="706"/>
                  </a:lnTo>
                  <a:lnTo>
                    <a:pt x="1338" y="699"/>
                  </a:lnTo>
                  <a:lnTo>
                    <a:pt x="1338" y="686"/>
                  </a:lnTo>
                  <a:lnTo>
                    <a:pt x="1335" y="667"/>
                  </a:lnTo>
                  <a:lnTo>
                    <a:pt x="1323" y="656"/>
                  </a:lnTo>
                  <a:lnTo>
                    <a:pt x="1325" y="641"/>
                  </a:lnTo>
                  <a:lnTo>
                    <a:pt x="1319" y="628"/>
                  </a:lnTo>
                  <a:lnTo>
                    <a:pt x="1338" y="618"/>
                  </a:lnTo>
                  <a:lnTo>
                    <a:pt x="1345" y="605"/>
                  </a:lnTo>
                  <a:lnTo>
                    <a:pt x="1363" y="616"/>
                  </a:lnTo>
                  <a:lnTo>
                    <a:pt x="1373" y="595"/>
                  </a:lnTo>
                  <a:lnTo>
                    <a:pt x="1426" y="601"/>
                  </a:lnTo>
                  <a:lnTo>
                    <a:pt x="1428" y="598"/>
                  </a:lnTo>
                  <a:lnTo>
                    <a:pt x="1421" y="588"/>
                  </a:lnTo>
                  <a:lnTo>
                    <a:pt x="1426" y="568"/>
                  </a:lnTo>
                  <a:lnTo>
                    <a:pt x="1449" y="550"/>
                  </a:lnTo>
                  <a:lnTo>
                    <a:pt x="1471" y="570"/>
                  </a:lnTo>
                  <a:lnTo>
                    <a:pt x="1481" y="573"/>
                  </a:lnTo>
                  <a:lnTo>
                    <a:pt x="1497" y="558"/>
                  </a:lnTo>
                  <a:lnTo>
                    <a:pt x="1514" y="555"/>
                  </a:lnTo>
                  <a:lnTo>
                    <a:pt x="1516" y="543"/>
                  </a:lnTo>
                  <a:lnTo>
                    <a:pt x="1531" y="545"/>
                  </a:lnTo>
                  <a:lnTo>
                    <a:pt x="1539" y="532"/>
                  </a:lnTo>
                  <a:lnTo>
                    <a:pt x="1539" y="525"/>
                  </a:lnTo>
                  <a:lnTo>
                    <a:pt x="1532" y="520"/>
                  </a:lnTo>
                  <a:lnTo>
                    <a:pt x="1531" y="528"/>
                  </a:lnTo>
                  <a:lnTo>
                    <a:pt x="1531" y="515"/>
                  </a:lnTo>
                  <a:lnTo>
                    <a:pt x="1541" y="510"/>
                  </a:lnTo>
                  <a:lnTo>
                    <a:pt x="1541" y="497"/>
                  </a:lnTo>
                  <a:lnTo>
                    <a:pt x="1552" y="497"/>
                  </a:lnTo>
                  <a:lnTo>
                    <a:pt x="1550" y="492"/>
                  </a:lnTo>
                  <a:lnTo>
                    <a:pt x="1560" y="479"/>
                  </a:lnTo>
                  <a:lnTo>
                    <a:pt x="1545" y="462"/>
                  </a:lnTo>
                  <a:lnTo>
                    <a:pt x="1532" y="464"/>
                  </a:lnTo>
                  <a:lnTo>
                    <a:pt x="1536" y="446"/>
                  </a:lnTo>
                  <a:lnTo>
                    <a:pt x="1544" y="447"/>
                  </a:lnTo>
                  <a:lnTo>
                    <a:pt x="1544" y="437"/>
                  </a:lnTo>
                  <a:lnTo>
                    <a:pt x="1550" y="434"/>
                  </a:lnTo>
                  <a:lnTo>
                    <a:pt x="1542" y="427"/>
                  </a:lnTo>
                  <a:close/>
                </a:path>
              </a:pathLst>
            </a:custGeom>
            <a:grpFill/>
            <a:ln w="12700">
              <a:solidFill>
                <a:srgbClr val="8064A2"/>
              </a:solidFill>
              <a:round/>
              <a:headEnd/>
              <a:tailEnd/>
            </a:ln>
          </p:spPr>
          <p:txBody>
            <a:bodyPr vert="horz" wrap="square" lIns="91440" tIns="45720" rIns="91440" bIns="45720" numCol="1" anchor="t" anchorCtr="0" compatLnSpc="1">
              <a:prstTxWarp prst="textNoShape">
                <a:avLst/>
              </a:prstTxWarp>
            </a:bodyPr>
            <a:lstStyle/>
            <a:p>
              <a:pPr defTabSz="914400" eaLnBrk="0" hangingPunct="0">
                <a:defRPr/>
              </a:pPr>
              <a:endParaRPr lang="en-US" kern="0">
                <a:solidFill>
                  <a:prstClr val="black"/>
                </a:solidFill>
                <a:latin typeface="Arial" charset="0"/>
                <a:cs typeface="Arial" charset="0"/>
              </a:endParaRPr>
            </a:p>
          </p:txBody>
        </p:sp>
        <p:sp>
          <p:nvSpPr>
            <p:cNvPr id="56" name="Freeform 39"/>
            <p:cNvSpPr>
              <a:spLocks/>
            </p:cNvSpPr>
            <p:nvPr/>
          </p:nvSpPr>
          <p:spPr bwMode="auto">
            <a:xfrm>
              <a:off x="2946400" y="4313717"/>
              <a:ext cx="2855913" cy="2106613"/>
            </a:xfrm>
            <a:custGeom>
              <a:avLst/>
              <a:gdLst/>
              <a:ahLst/>
              <a:cxnLst>
                <a:cxn ang="0">
                  <a:pos x="189" y="1190"/>
                </a:cxn>
                <a:cxn ang="0">
                  <a:pos x="194" y="1165"/>
                </a:cxn>
                <a:cxn ang="0">
                  <a:pos x="212" y="1124"/>
                </a:cxn>
                <a:cxn ang="0">
                  <a:pos x="136" y="1066"/>
                </a:cxn>
                <a:cxn ang="0">
                  <a:pos x="10" y="1046"/>
                </a:cxn>
                <a:cxn ang="0">
                  <a:pos x="56" y="940"/>
                </a:cxn>
                <a:cxn ang="0">
                  <a:pos x="86" y="878"/>
                </a:cxn>
                <a:cxn ang="0">
                  <a:pos x="149" y="867"/>
                </a:cxn>
                <a:cxn ang="0">
                  <a:pos x="122" y="789"/>
                </a:cxn>
                <a:cxn ang="0">
                  <a:pos x="172" y="728"/>
                </a:cxn>
                <a:cxn ang="0">
                  <a:pos x="270" y="703"/>
                </a:cxn>
                <a:cxn ang="0">
                  <a:pos x="338" y="665"/>
                </a:cxn>
                <a:cxn ang="0">
                  <a:pos x="340" y="630"/>
                </a:cxn>
                <a:cxn ang="0">
                  <a:pos x="335" y="579"/>
                </a:cxn>
                <a:cxn ang="0">
                  <a:pos x="374" y="552"/>
                </a:cxn>
                <a:cxn ang="0">
                  <a:pos x="431" y="502"/>
                </a:cxn>
                <a:cxn ang="0">
                  <a:pos x="449" y="438"/>
                </a:cxn>
                <a:cxn ang="0">
                  <a:pos x="512" y="415"/>
                </a:cxn>
                <a:cxn ang="0">
                  <a:pos x="566" y="395"/>
                </a:cxn>
                <a:cxn ang="0">
                  <a:pos x="616" y="380"/>
                </a:cxn>
                <a:cxn ang="0">
                  <a:pos x="664" y="323"/>
                </a:cxn>
                <a:cxn ang="0">
                  <a:pos x="679" y="247"/>
                </a:cxn>
                <a:cxn ang="0">
                  <a:pos x="682" y="193"/>
                </a:cxn>
                <a:cxn ang="0">
                  <a:pos x="731" y="214"/>
                </a:cxn>
                <a:cxn ang="0">
                  <a:pos x="760" y="169"/>
                </a:cxn>
                <a:cxn ang="0">
                  <a:pos x="823" y="161"/>
                </a:cxn>
                <a:cxn ang="0">
                  <a:pos x="855" y="183"/>
                </a:cxn>
                <a:cxn ang="0">
                  <a:pos x="923" y="207"/>
                </a:cxn>
                <a:cxn ang="0">
                  <a:pos x="996" y="212"/>
                </a:cxn>
                <a:cxn ang="0">
                  <a:pos x="1039" y="181"/>
                </a:cxn>
                <a:cxn ang="0">
                  <a:pos x="1060" y="158"/>
                </a:cxn>
                <a:cxn ang="0">
                  <a:pos x="1102" y="154"/>
                </a:cxn>
                <a:cxn ang="0">
                  <a:pos x="1107" y="131"/>
                </a:cxn>
                <a:cxn ang="0">
                  <a:pos x="1118" y="105"/>
                </a:cxn>
                <a:cxn ang="0">
                  <a:pos x="1146" y="116"/>
                </a:cxn>
                <a:cxn ang="0">
                  <a:pos x="1208" y="188"/>
                </a:cxn>
                <a:cxn ang="0">
                  <a:pos x="1297" y="211"/>
                </a:cxn>
                <a:cxn ang="0">
                  <a:pos x="1315" y="135"/>
                </a:cxn>
                <a:cxn ang="0">
                  <a:pos x="1353" y="72"/>
                </a:cxn>
                <a:cxn ang="0">
                  <a:pos x="1451" y="32"/>
                </a:cxn>
                <a:cxn ang="0">
                  <a:pos x="1541" y="30"/>
                </a:cxn>
                <a:cxn ang="0">
                  <a:pos x="1544" y="80"/>
                </a:cxn>
                <a:cxn ang="0">
                  <a:pos x="1575" y="87"/>
                </a:cxn>
                <a:cxn ang="0">
                  <a:pos x="1554" y="161"/>
                </a:cxn>
                <a:cxn ang="0">
                  <a:pos x="1544" y="188"/>
                </a:cxn>
                <a:cxn ang="0">
                  <a:pos x="1595" y="209"/>
                </a:cxn>
                <a:cxn ang="0">
                  <a:pos x="1675" y="209"/>
                </a:cxn>
                <a:cxn ang="0">
                  <a:pos x="1710" y="226"/>
                </a:cxn>
                <a:cxn ang="0">
                  <a:pos x="1739" y="249"/>
                </a:cxn>
                <a:cxn ang="0">
                  <a:pos x="1783" y="284"/>
                </a:cxn>
                <a:cxn ang="0">
                  <a:pos x="1792" y="328"/>
                </a:cxn>
                <a:cxn ang="0">
                  <a:pos x="1690" y="458"/>
                </a:cxn>
                <a:cxn ang="0">
                  <a:pos x="1595" y="565"/>
                </a:cxn>
                <a:cxn ang="0">
                  <a:pos x="1517" y="665"/>
                </a:cxn>
                <a:cxn ang="0">
                  <a:pos x="1416" y="784"/>
                </a:cxn>
                <a:cxn ang="0">
                  <a:pos x="1261" y="936"/>
                </a:cxn>
                <a:cxn ang="0">
                  <a:pos x="1067" y="1094"/>
                </a:cxn>
                <a:cxn ang="0">
                  <a:pos x="967" y="1150"/>
                </a:cxn>
                <a:cxn ang="0">
                  <a:pos x="716" y="1193"/>
                </a:cxn>
                <a:cxn ang="0">
                  <a:pos x="697" y="1276"/>
                </a:cxn>
                <a:cxn ang="0">
                  <a:pos x="528" y="1286"/>
                </a:cxn>
                <a:cxn ang="0">
                  <a:pos x="460" y="1316"/>
                </a:cxn>
                <a:cxn ang="0">
                  <a:pos x="353" y="1279"/>
                </a:cxn>
              </a:cxnLst>
              <a:rect l="0" t="0" r="r" b="b"/>
              <a:pathLst>
                <a:path w="1799" h="1327">
                  <a:moveTo>
                    <a:pt x="220" y="1254"/>
                  </a:moveTo>
                  <a:lnTo>
                    <a:pt x="217" y="1233"/>
                  </a:lnTo>
                  <a:lnTo>
                    <a:pt x="233" y="1216"/>
                  </a:lnTo>
                  <a:lnTo>
                    <a:pt x="199" y="1205"/>
                  </a:lnTo>
                  <a:lnTo>
                    <a:pt x="199" y="1195"/>
                  </a:lnTo>
                  <a:lnTo>
                    <a:pt x="189" y="1190"/>
                  </a:lnTo>
                  <a:lnTo>
                    <a:pt x="182" y="1193"/>
                  </a:lnTo>
                  <a:lnTo>
                    <a:pt x="182" y="1198"/>
                  </a:lnTo>
                  <a:lnTo>
                    <a:pt x="159" y="1195"/>
                  </a:lnTo>
                  <a:lnTo>
                    <a:pt x="167" y="1185"/>
                  </a:lnTo>
                  <a:lnTo>
                    <a:pt x="171" y="1170"/>
                  </a:lnTo>
                  <a:lnTo>
                    <a:pt x="194" y="1165"/>
                  </a:lnTo>
                  <a:lnTo>
                    <a:pt x="199" y="1148"/>
                  </a:lnTo>
                  <a:lnTo>
                    <a:pt x="205" y="1155"/>
                  </a:lnTo>
                  <a:lnTo>
                    <a:pt x="225" y="1155"/>
                  </a:lnTo>
                  <a:lnTo>
                    <a:pt x="227" y="1140"/>
                  </a:lnTo>
                  <a:lnTo>
                    <a:pt x="214" y="1130"/>
                  </a:lnTo>
                  <a:lnTo>
                    <a:pt x="212" y="1124"/>
                  </a:lnTo>
                  <a:lnTo>
                    <a:pt x="207" y="1124"/>
                  </a:lnTo>
                  <a:lnTo>
                    <a:pt x="210" y="1100"/>
                  </a:lnTo>
                  <a:lnTo>
                    <a:pt x="184" y="1084"/>
                  </a:lnTo>
                  <a:lnTo>
                    <a:pt x="149" y="1082"/>
                  </a:lnTo>
                  <a:lnTo>
                    <a:pt x="152" y="1089"/>
                  </a:lnTo>
                  <a:lnTo>
                    <a:pt x="136" y="1066"/>
                  </a:lnTo>
                  <a:lnTo>
                    <a:pt x="96" y="1066"/>
                  </a:lnTo>
                  <a:lnTo>
                    <a:pt x="48" y="1079"/>
                  </a:lnTo>
                  <a:lnTo>
                    <a:pt x="10" y="1075"/>
                  </a:lnTo>
                  <a:lnTo>
                    <a:pt x="0" y="1067"/>
                  </a:lnTo>
                  <a:lnTo>
                    <a:pt x="2" y="1046"/>
                  </a:lnTo>
                  <a:lnTo>
                    <a:pt x="10" y="1046"/>
                  </a:lnTo>
                  <a:lnTo>
                    <a:pt x="13" y="1039"/>
                  </a:lnTo>
                  <a:lnTo>
                    <a:pt x="38" y="988"/>
                  </a:lnTo>
                  <a:lnTo>
                    <a:pt x="53" y="966"/>
                  </a:lnTo>
                  <a:lnTo>
                    <a:pt x="55" y="956"/>
                  </a:lnTo>
                  <a:lnTo>
                    <a:pt x="48" y="950"/>
                  </a:lnTo>
                  <a:lnTo>
                    <a:pt x="56" y="940"/>
                  </a:lnTo>
                  <a:lnTo>
                    <a:pt x="51" y="926"/>
                  </a:lnTo>
                  <a:lnTo>
                    <a:pt x="65" y="910"/>
                  </a:lnTo>
                  <a:lnTo>
                    <a:pt x="66" y="902"/>
                  </a:lnTo>
                  <a:lnTo>
                    <a:pt x="88" y="902"/>
                  </a:lnTo>
                  <a:lnTo>
                    <a:pt x="93" y="897"/>
                  </a:lnTo>
                  <a:lnTo>
                    <a:pt x="86" y="878"/>
                  </a:lnTo>
                  <a:lnTo>
                    <a:pt x="99" y="868"/>
                  </a:lnTo>
                  <a:lnTo>
                    <a:pt x="109" y="868"/>
                  </a:lnTo>
                  <a:lnTo>
                    <a:pt x="113" y="875"/>
                  </a:lnTo>
                  <a:lnTo>
                    <a:pt x="156" y="887"/>
                  </a:lnTo>
                  <a:lnTo>
                    <a:pt x="161" y="867"/>
                  </a:lnTo>
                  <a:lnTo>
                    <a:pt x="149" y="867"/>
                  </a:lnTo>
                  <a:lnTo>
                    <a:pt x="144" y="849"/>
                  </a:lnTo>
                  <a:lnTo>
                    <a:pt x="129" y="839"/>
                  </a:lnTo>
                  <a:lnTo>
                    <a:pt x="137" y="832"/>
                  </a:lnTo>
                  <a:lnTo>
                    <a:pt x="137" y="819"/>
                  </a:lnTo>
                  <a:lnTo>
                    <a:pt x="134" y="800"/>
                  </a:lnTo>
                  <a:lnTo>
                    <a:pt x="122" y="789"/>
                  </a:lnTo>
                  <a:lnTo>
                    <a:pt x="124" y="774"/>
                  </a:lnTo>
                  <a:lnTo>
                    <a:pt x="118" y="761"/>
                  </a:lnTo>
                  <a:lnTo>
                    <a:pt x="137" y="751"/>
                  </a:lnTo>
                  <a:lnTo>
                    <a:pt x="144" y="738"/>
                  </a:lnTo>
                  <a:lnTo>
                    <a:pt x="162" y="749"/>
                  </a:lnTo>
                  <a:lnTo>
                    <a:pt x="172" y="728"/>
                  </a:lnTo>
                  <a:lnTo>
                    <a:pt x="225" y="734"/>
                  </a:lnTo>
                  <a:lnTo>
                    <a:pt x="227" y="731"/>
                  </a:lnTo>
                  <a:lnTo>
                    <a:pt x="220" y="721"/>
                  </a:lnTo>
                  <a:lnTo>
                    <a:pt x="225" y="701"/>
                  </a:lnTo>
                  <a:lnTo>
                    <a:pt x="248" y="683"/>
                  </a:lnTo>
                  <a:lnTo>
                    <a:pt x="270" y="703"/>
                  </a:lnTo>
                  <a:lnTo>
                    <a:pt x="280" y="706"/>
                  </a:lnTo>
                  <a:lnTo>
                    <a:pt x="296" y="691"/>
                  </a:lnTo>
                  <a:lnTo>
                    <a:pt x="313" y="688"/>
                  </a:lnTo>
                  <a:lnTo>
                    <a:pt x="315" y="676"/>
                  </a:lnTo>
                  <a:lnTo>
                    <a:pt x="330" y="678"/>
                  </a:lnTo>
                  <a:lnTo>
                    <a:pt x="338" y="665"/>
                  </a:lnTo>
                  <a:lnTo>
                    <a:pt x="338" y="658"/>
                  </a:lnTo>
                  <a:lnTo>
                    <a:pt x="331" y="653"/>
                  </a:lnTo>
                  <a:lnTo>
                    <a:pt x="330" y="661"/>
                  </a:lnTo>
                  <a:lnTo>
                    <a:pt x="330" y="648"/>
                  </a:lnTo>
                  <a:lnTo>
                    <a:pt x="340" y="643"/>
                  </a:lnTo>
                  <a:lnTo>
                    <a:pt x="340" y="630"/>
                  </a:lnTo>
                  <a:lnTo>
                    <a:pt x="351" y="630"/>
                  </a:lnTo>
                  <a:lnTo>
                    <a:pt x="349" y="625"/>
                  </a:lnTo>
                  <a:lnTo>
                    <a:pt x="359" y="612"/>
                  </a:lnTo>
                  <a:lnTo>
                    <a:pt x="344" y="595"/>
                  </a:lnTo>
                  <a:lnTo>
                    <a:pt x="331" y="597"/>
                  </a:lnTo>
                  <a:lnTo>
                    <a:pt x="335" y="579"/>
                  </a:lnTo>
                  <a:lnTo>
                    <a:pt x="343" y="580"/>
                  </a:lnTo>
                  <a:lnTo>
                    <a:pt x="343" y="570"/>
                  </a:lnTo>
                  <a:lnTo>
                    <a:pt x="349" y="567"/>
                  </a:lnTo>
                  <a:lnTo>
                    <a:pt x="343" y="564"/>
                  </a:lnTo>
                  <a:lnTo>
                    <a:pt x="344" y="544"/>
                  </a:lnTo>
                  <a:lnTo>
                    <a:pt x="374" y="552"/>
                  </a:lnTo>
                  <a:lnTo>
                    <a:pt x="388" y="535"/>
                  </a:lnTo>
                  <a:lnTo>
                    <a:pt x="407" y="535"/>
                  </a:lnTo>
                  <a:lnTo>
                    <a:pt x="404" y="529"/>
                  </a:lnTo>
                  <a:lnTo>
                    <a:pt x="412" y="535"/>
                  </a:lnTo>
                  <a:lnTo>
                    <a:pt x="429" y="534"/>
                  </a:lnTo>
                  <a:lnTo>
                    <a:pt x="431" y="502"/>
                  </a:lnTo>
                  <a:lnTo>
                    <a:pt x="427" y="491"/>
                  </a:lnTo>
                  <a:lnTo>
                    <a:pt x="434" y="472"/>
                  </a:lnTo>
                  <a:lnTo>
                    <a:pt x="431" y="468"/>
                  </a:lnTo>
                  <a:lnTo>
                    <a:pt x="441" y="463"/>
                  </a:lnTo>
                  <a:lnTo>
                    <a:pt x="442" y="443"/>
                  </a:lnTo>
                  <a:lnTo>
                    <a:pt x="449" y="438"/>
                  </a:lnTo>
                  <a:lnTo>
                    <a:pt x="465" y="433"/>
                  </a:lnTo>
                  <a:lnTo>
                    <a:pt x="477" y="441"/>
                  </a:lnTo>
                  <a:lnTo>
                    <a:pt x="495" y="434"/>
                  </a:lnTo>
                  <a:lnTo>
                    <a:pt x="505" y="424"/>
                  </a:lnTo>
                  <a:lnTo>
                    <a:pt x="513" y="429"/>
                  </a:lnTo>
                  <a:lnTo>
                    <a:pt x="512" y="415"/>
                  </a:lnTo>
                  <a:lnTo>
                    <a:pt x="522" y="411"/>
                  </a:lnTo>
                  <a:lnTo>
                    <a:pt x="530" y="413"/>
                  </a:lnTo>
                  <a:lnTo>
                    <a:pt x="548" y="395"/>
                  </a:lnTo>
                  <a:lnTo>
                    <a:pt x="560" y="396"/>
                  </a:lnTo>
                  <a:lnTo>
                    <a:pt x="565" y="391"/>
                  </a:lnTo>
                  <a:lnTo>
                    <a:pt x="566" y="395"/>
                  </a:lnTo>
                  <a:lnTo>
                    <a:pt x="583" y="388"/>
                  </a:lnTo>
                  <a:lnTo>
                    <a:pt x="585" y="385"/>
                  </a:lnTo>
                  <a:lnTo>
                    <a:pt x="588" y="386"/>
                  </a:lnTo>
                  <a:lnTo>
                    <a:pt x="598" y="371"/>
                  </a:lnTo>
                  <a:lnTo>
                    <a:pt x="611" y="381"/>
                  </a:lnTo>
                  <a:lnTo>
                    <a:pt x="616" y="380"/>
                  </a:lnTo>
                  <a:lnTo>
                    <a:pt x="633" y="386"/>
                  </a:lnTo>
                  <a:lnTo>
                    <a:pt x="639" y="380"/>
                  </a:lnTo>
                  <a:lnTo>
                    <a:pt x="639" y="360"/>
                  </a:lnTo>
                  <a:lnTo>
                    <a:pt x="654" y="343"/>
                  </a:lnTo>
                  <a:lnTo>
                    <a:pt x="653" y="332"/>
                  </a:lnTo>
                  <a:lnTo>
                    <a:pt x="664" y="323"/>
                  </a:lnTo>
                  <a:lnTo>
                    <a:pt x="668" y="313"/>
                  </a:lnTo>
                  <a:lnTo>
                    <a:pt x="661" y="307"/>
                  </a:lnTo>
                  <a:lnTo>
                    <a:pt x="669" y="299"/>
                  </a:lnTo>
                  <a:lnTo>
                    <a:pt x="671" y="280"/>
                  </a:lnTo>
                  <a:lnTo>
                    <a:pt x="661" y="270"/>
                  </a:lnTo>
                  <a:lnTo>
                    <a:pt x="679" y="247"/>
                  </a:lnTo>
                  <a:lnTo>
                    <a:pt x="663" y="242"/>
                  </a:lnTo>
                  <a:lnTo>
                    <a:pt x="658" y="226"/>
                  </a:lnTo>
                  <a:lnTo>
                    <a:pt x="659" y="194"/>
                  </a:lnTo>
                  <a:lnTo>
                    <a:pt x="661" y="198"/>
                  </a:lnTo>
                  <a:lnTo>
                    <a:pt x="674" y="191"/>
                  </a:lnTo>
                  <a:lnTo>
                    <a:pt x="682" y="193"/>
                  </a:lnTo>
                  <a:lnTo>
                    <a:pt x="691" y="184"/>
                  </a:lnTo>
                  <a:lnTo>
                    <a:pt x="697" y="194"/>
                  </a:lnTo>
                  <a:lnTo>
                    <a:pt x="694" y="204"/>
                  </a:lnTo>
                  <a:lnTo>
                    <a:pt x="709" y="199"/>
                  </a:lnTo>
                  <a:lnTo>
                    <a:pt x="714" y="211"/>
                  </a:lnTo>
                  <a:lnTo>
                    <a:pt x="731" y="214"/>
                  </a:lnTo>
                  <a:lnTo>
                    <a:pt x="737" y="198"/>
                  </a:lnTo>
                  <a:lnTo>
                    <a:pt x="750" y="198"/>
                  </a:lnTo>
                  <a:lnTo>
                    <a:pt x="754" y="191"/>
                  </a:lnTo>
                  <a:lnTo>
                    <a:pt x="762" y="189"/>
                  </a:lnTo>
                  <a:lnTo>
                    <a:pt x="757" y="174"/>
                  </a:lnTo>
                  <a:lnTo>
                    <a:pt x="760" y="169"/>
                  </a:lnTo>
                  <a:lnTo>
                    <a:pt x="764" y="169"/>
                  </a:lnTo>
                  <a:lnTo>
                    <a:pt x="772" y="183"/>
                  </a:lnTo>
                  <a:lnTo>
                    <a:pt x="782" y="168"/>
                  </a:lnTo>
                  <a:lnTo>
                    <a:pt x="812" y="161"/>
                  </a:lnTo>
                  <a:lnTo>
                    <a:pt x="822" y="168"/>
                  </a:lnTo>
                  <a:lnTo>
                    <a:pt x="823" y="161"/>
                  </a:lnTo>
                  <a:lnTo>
                    <a:pt x="820" y="156"/>
                  </a:lnTo>
                  <a:lnTo>
                    <a:pt x="827" y="149"/>
                  </a:lnTo>
                  <a:lnTo>
                    <a:pt x="835" y="156"/>
                  </a:lnTo>
                  <a:lnTo>
                    <a:pt x="835" y="166"/>
                  </a:lnTo>
                  <a:lnTo>
                    <a:pt x="851" y="169"/>
                  </a:lnTo>
                  <a:lnTo>
                    <a:pt x="855" y="183"/>
                  </a:lnTo>
                  <a:lnTo>
                    <a:pt x="873" y="184"/>
                  </a:lnTo>
                  <a:lnTo>
                    <a:pt x="886" y="178"/>
                  </a:lnTo>
                  <a:lnTo>
                    <a:pt x="896" y="178"/>
                  </a:lnTo>
                  <a:lnTo>
                    <a:pt x="906" y="184"/>
                  </a:lnTo>
                  <a:lnTo>
                    <a:pt x="904" y="196"/>
                  </a:lnTo>
                  <a:lnTo>
                    <a:pt x="923" y="207"/>
                  </a:lnTo>
                  <a:lnTo>
                    <a:pt x="939" y="206"/>
                  </a:lnTo>
                  <a:lnTo>
                    <a:pt x="939" y="216"/>
                  </a:lnTo>
                  <a:lnTo>
                    <a:pt x="951" y="207"/>
                  </a:lnTo>
                  <a:lnTo>
                    <a:pt x="957" y="214"/>
                  </a:lnTo>
                  <a:lnTo>
                    <a:pt x="982" y="199"/>
                  </a:lnTo>
                  <a:lnTo>
                    <a:pt x="996" y="212"/>
                  </a:lnTo>
                  <a:lnTo>
                    <a:pt x="1001" y="206"/>
                  </a:lnTo>
                  <a:lnTo>
                    <a:pt x="1017" y="206"/>
                  </a:lnTo>
                  <a:lnTo>
                    <a:pt x="1012" y="194"/>
                  </a:lnTo>
                  <a:lnTo>
                    <a:pt x="1017" y="189"/>
                  </a:lnTo>
                  <a:lnTo>
                    <a:pt x="1037" y="188"/>
                  </a:lnTo>
                  <a:lnTo>
                    <a:pt x="1039" y="181"/>
                  </a:lnTo>
                  <a:lnTo>
                    <a:pt x="1029" y="173"/>
                  </a:lnTo>
                  <a:lnTo>
                    <a:pt x="1030" y="168"/>
                  </a:lnTo>
                  <a:lnTo>
                    <a:pt x="1050" y="164"/>
                  </a:lnTo>
                  <a:lnTo>
                    <a:pt x="1055" y="174"/>
                  </a:lnTo>
                  <a:lnTo>
                    <a:pt x="1062" y="166"/>
                  </a:lnTo>
                  <a:lnTo>
                    <a:pt x="1060" y="158"/>
                  </a:lnTo>
                  <a:lnTo>
                    <a:pt x="1073" y="163"/>
                  </a:lnTo>
                  <a:lnTo>
                    <a:pt x="1080" y="151"/>
                  </a:lnTo>
                  <a:lnTo>
                    <a:pt x="1087" y="149"/>
                  </a:lnTo>
                  <a:lnTo>
                    <a:pt x="1090" y="156"/>
                  </a:lnTo>
                  <a:lnTo>
                    <a:pt x="1102" y="159"/>
                  </a:lnTo>
                  <a:lnTo>
                    <a:pt x="1102" y="154"/>
                  </a:lnTo>
                  <a:lnTo>
                    <a:pt x="1108" y="149"/>
                  </a:lnTo>
                  <a:lnTo>
                    <a:pt x="1100" y="143"/>
                  </a:lnTo>
                  <a:lnTo>
                    <a:pt x="1102" y="138"/>
                  </a:lnTo>
                  <a:lnTo>
                    <a:pt x="1112" y="140"/>
                  </a:lnTo>
                  <a:lnTo>
                    <a:pt x="1118" y="136"/>
                  </a:lnTo>
                  <a:lnTo>
                    <a:pt x="1107" y="131"/>
                  </a:lnTo>
                  <a:lnTo>
                    <a:pt x="1112" y="123"/>
                  </a:lnTo>
                  <a:lnTo>
                    <a:pt x="1120" y="126"/>
                  </a:lnTo>
                  <a:lnTo>
                    <a:pt x="1126" y="121"/>
                  </a:lnTo>
                  <a:lnTo>
                    <a:pt x="1125" y="111"/>
                  </a:lnTo>
                  <a:lnTo>
                    <a:pt x="1118" y="116"/>
                  </a:lnTo>
                  <a:lnTo>
                    <a:pt x="1118" y="105"/>
                  </a:lnTo>
                  <a:lnTo>
                    <a:pt x="1113" y="103"/>
                  </a:lnTo>
                  <a:lnTo>
                    <a:pt x="1117" y="100"/>
                  </a:lnTo>
                  <a:lnTo>
                    <a:pt x="1123" y="105"/>
                  </a:lnTo>
                  <a:lnTo>
                    <a:pt x="1138" y="96"/>
                  </a:lnTo>
                  <a:lnTo>
                    <a:pt x="1143" y="100"/>
                  </a:lnTo>
                  <a:lnTo>
                    <a:pt x="1146" y="116"/>
                  </a:lnTo>
                  <a:lnTo>
                    <a:pt x="1163" y="125"/>
                  </a:lnTo>
                  <a:lnTo>
                    <a:pt x="1166" y="138"/>
                  </a:lnTo>
                  <a:lnTo>
                    <a:pt x="1175" y="140"/>
                  </a:lnTo>
                  <a:lnTo>
                    <a:pt x="1176" y="154"/>
                  </a:lnTo>
                  <a:lnTo>
                    <a:pt x="1196" y="168"/>
                  </a:lnTo>
                  <a:lnTo>
                    <a:pt x="1208" y="188"/>
                  </a:lnTo>
                  <a:lnTo>
                    <a:pt x="1221" y="193"/>
                  </a:lnTo>
                  <a:lnTo>
                    <a:pt x="1251" y="188"/>
                  </a:lnTo>
                  <a:lnTo>
                    <a:pt x="1256" y="201"/>
                  </a:lnTo>
                  <a:lnTo>
                    <a:pt x="1271" y="206"/>
                  </a:lnTo>
                  <a:lnTo>
                    <a:pt x="1290" y="204"/>
                  </a:lnTo>
                  <a:lnTo>
                    <a:pt x="1297" y="211"/>
                  </a:lnTo>
                  <a:lnTo>
                    <a:pt x="1297" y="186"/>
                  </a:lnTo>
                  <a:lnTo>
                    <a:pt x="1307" y="181"/>
                  </a:lnTo>
                  <a:lnTo>
                    <a:pt x="1314" y="163"/>
                  </a:lnTo>
                  <a:lnTo>
                    <a:pt x="1314" y="153"/>
                  </a:lnTo>
                  <a:lnTo>
                    <a:pt x="1309" y="144"/>
                  </a:lnTo>
                  <a:lnTo>
                    <a:pt x="1315" y="135"/>
                  </a:lnTo>
                  <a:lnTo>
                    <a:pt x="1332" y="130"/>
                  </a:lnTo>
                  <a:lnTo>
                    <a:pt x="1335" y="110"/>
                  </a:lnTo>
                  <a:lnTo>
                    <a:pt x="1320" y="90"/>
                  </a:lnTo>
                  <a:lnTo>
                    <a:pt x="1327" y="80"/>
                  </a:lnTo>
                  <a:lnTo>
                    <a:pt x="1343" y="80"/>
                  </a:lnTo>
                  <a:lnTo>
                    <a:pt x="1353" y="72"/>
                  </a:lnTo>
                  <a:lnTo>
                    <a:pt x="1358" y="52"/>
                  </a:lnTo>
                  <a:lnTo>
                    <a:pt x="1367" y="43"/>
                  </a:lnTo>
                  <a:lnTo>
                    <a:pt x="1385" y="48"/>
                  </a:lnTo>
                  <a:lnTo>
                    <a:pt x="1403" y="37"/>
                  </a:lnTo>
                  <a:lnTo>
                    <a:pt x="1431" y="43"/>
                  </a:lnTo>
                  <a:lnTo>
                    <a:pt x="1451" y="32"/>
                  </a:lnTo>
                  <a:lnTo>
                    <a:pt x="1476" y="27"/>
                  </a:lnTo>
                  <a:lnTo>
                    <a:pt x="1498" y="10"/>
                  </a:lnTo>
                  <a:lnTo>
                    <a:pt x="1507" y="9"/>
                  </a:lnTo>
                  <a:lnTo>
                    <a:pt x="1516" y="0"/>
                  </a:lnTo>
                  <a:lnTo>
                    <a:pt x="1522" y="4"/>
                  </a:lnTo>
                  <a:lnTo>
                    <a:pt x="1541" y="30"/>
                  </a:lnTo>
                  <a:lnTo>
                    <a:pt x="1541" y="48"/>
                  </a:lnTo>
                  <a:lnTo>
                    <a:pt x="1536" y="55"/>
                  </a:lnTo>
                  <a:lnTo>
                    <a:pt x="1541" y="58"/>
                  </a:lnTo>
                  <a:lnTo>
                    <a:pt x="1539" y="65"/>
                  </a:lnTo>
                  <a:lnTo>
                    <a:pt x="1544" y="67"/>
                  </a:lnTo>
                  <a:lnTo>
                    <a:pt x="1544" y="80"/>
                  </a:lnTo>
                  <a:lnTo>
                    <a:pt x="1549" y="80"/>
                  </a:lnTo>
                  <a:lnTo>
                    <a:pt x="1549" y="87"/>
                  </a:lnTo>
                  <a:lnTo>
                    <a:pt x="1567" y="95"/>
                  </a:lnTo>
                  <a:lnTo>
                    <a:pt x="1574" y="95"/>
                  </a:lnTo>
                  <a:lnTo>
                    <a:pt x="1570" y="87"/>
                  </a:lnTo>
                  <a:lnTo>
                    <a:pt x="1575" y="87"/>
                  </a:lnTo>
                  <a:lnTo>
                    <a:pt x="1584" y="100"/>
                  </a:lnTo>
                  <a:lnTo>
                    <a:pt x="1585" y="118"/>
                  </a:lnTo>
                  <a:lnTo>
                    <a:pt x="1579" y="116"/>
                  </a:lnTo>
                  <a:lnTo>
                    <a:pt x="1580" y="123"/>
                  </a:lnTo>
                  <a:lnTo>
                    <a:pt x="1559" y="135"/>
                  </a:lnTo>
                  <a:lnTo>
                    <a:pt x="1554" y="161"/>
                  </a:lnTo>
                  <a:lnTo>
                    <a:pt x="1547" y="159"/>
                  </a:lnTo>
                  <a:lnTo>
                    <a:pt x="1546" y="166"/>
                  </a:lnTo>
                  <a:lnTo>
                    <a:pt x="1549" y="173"/>
                  </a:lnTo>
                  <a:lnTo>
                    <a:pt x="1539" y="181"/>
                  </a:lnTo>
                  <a:lnTo>
                    <a:pt x="1547" y="186"/>
                  </a:lnTo>
                  <a:lnTo>
                    <a:pt x="1544" y="188"/>
                  </a:lnTo>
                  <a:lnTo>
                    <a:pt x="1556" y="193"/>
                  </a:lnTo>
                  <a:lnTo>
                    <a:pt x="1557" y="196"/>
                  </a:lnTo>
                  <a:lnTo>
                    <a:pt x="1561" y="193"/>
                  </a:lnTo>
                  <a:lnTo>
                    <a:pt x="1575" y="193"/>
                  </a:lnTo>
                  <a:lnTo>
                    <a:pt x="1589" y="201"/>
                  </a:lnTo>
                  <a:lnTo>
                    <a:pt x="1595" y="209"/>
                  </a:lnTo>
                  <a:lnTo>
                    <a:pt x="1609" y="199"/>
                  </a:lnTo>
                  <a:lnTo>
                    <a:pt x="1635" y="193"/>
                  </a:lnTo>
                  <a:lnTo>
                    <a:pt x="1638" y="199"/>
                  </a:lnTo>
                  <a:lnTo>
                    <a:pt x="1653" y="206"/>
                  </a:lnTo>
                  <a:lnTo>
                    <a:pt x="1657" y="214"/>
                  </a:lnTo>
                  <a:lnTo>
                    <a:pt x="1675" y="209"/>
                  </a:lnTo>
                  <a:lnTo>
                    <a:pt x="1690" y="226"/>
                  </a:lnTo>
                  <a:lnTo>
                    <a:pt x="1701" y="221"/>
                  </a:lnTo>
                  <a:lnTo>
                    <a:pt x="1701" y="217"/>
                  </a:lnTo>
                  <a:lnTo>
                    <a:pt x="1706" y="219"/>
                  </a:lnTo>
                  <a:lnTo>
                    <a:pt x="1706" y="227"/>
                  </a:lnTo>
                  <a:lnTo>
                    <a:pt x="1710" y="226"/>
                  </a:lnTo>
                  <a:lnTo>
                    <a:pt x="1718" y="237"/>
                  </a:lnTo>
                  <a:lnTo>
                    <a:pt x="1733" y="241"/>
                  </a:lnTo>
                  <a:lnTo>
                    <a:pt x="1734" y="239"/>
                  </a:lnTo>
                  <a:lnTo>
                    <a:pt x="1741" y="241"/>
                  </a:lnTo>
                  <a:lnTo>
                    <a:pt x="1743" y="246"/>
                  </a:lnTo>
                  <a:lnTo>
                    <a:pt x="1739" y="249"/>
                  </a:lnTo>
                  <a:lnTo>
                    <a:pt x="1746" y="251"/>
                  </a:lnTo>
                  <a:lnTo>
                    <a:pt x="1744" y="259"/>
                  </a:lnTo>
                  <a:lnTo>
                    <a:pt x="1776" y="269"/>
                  </a:lnTo>
                  <a:lnTo>
                    <a:pt x="1776" y="274"/>
                  </a:lnTo>
                  <a:lnTo>
                    <a:pt x="1783" y="277"/>
                  </a:lnTo>
                  <a:lnTo>
                    <a:pt x="1783" y="284"/>
                  </a:lnTo>
                  <a:lnTo>
                    <a:pt x="1787" y="287"/>
                  </a:lnTo>
                  <a:lnTo>
                    <a:pt x="1786" y="300"/>
                  </a:lnTo>
                  <a:lnTo>
                    <a:pt x="1791" y="305"/>
                  </a:lnTo>
                  <a:lnTo>
                    <a:pt x="1786" y="315"/>
                  </a:lnTo>
                  <a:lnTo>
                    <a:pt x="1794" y="320"/>
                  </a:lnTo>
                  <a:lnTo>
                    <a:pt x="1792" y="328"/>
                  </a:lnTo>
                  <a:lnTo>
                    <a:pt x="1799" y="337"/>
                  </a:lnTo>
                  <a:lnTo>
                    <a:pt x="1769" y="386"/>
                  </a:lnTo>
                  <a:lnTo>
                    <a:pt x="1729" y="436"/>
                  </a:lnTo>
                  <a:lnTo>
                    <a:pt x="1713" y="451"/>
                  </a:lnTo>
                  <a:lnTo>
                    <a:pt x="1698" y="451"/>
                  </a:lnTo>
                  <a:lnTo>
                    <a:pt x="1690" y="458"/>
                  </a:lnTo>
                  <a:lnTo>
                    <a:pt x="1663" y="496"/>
                  </a:lnTo>
                  <a:lnTo>
                    <a:pt x="1630" y="522"/>
                  </a:lnTo>
                  <a:lnTo>
                    <a:pt x="1614" y="529"/>
                  </a:lnTo>
                  <a:lnTo>
                    <a:pt x="1609" y="542"/>
                  </a:lnTo>
                  <a:lnTo>
                    <a:pt x="1597" y="550"/>
                  </a:lnTo>
                  <a:lnTo>
                    <a:pt x="1595" y="565"/>
                  </a:lnTo>
                  <a:lnTo>
                    <a:pt x="1584" y="572"/>
                  </a:lnTo>
                  <a:lnTo>
                    <a:pt x="1562" y="608"/>
                  </a:lnTo>
                  <a:lnTo>
                    <a:pt x="1556" y="612"/>
                  </a:lnTo>
                  <a:lnTo>
                    <a:pt x="1544" y="625"/>
                  </a:lnTo>
                  <a:lnTo>
                    <a:pt x="1532" y="651"/>
                  </a:lnTo>
                  <a:lnTo>
                    <a:pt x="1517" y="665"/>
                  </a:lnTo>
                  <a:lnTo>
                    <a:pt x="1498" y="696"/>
                  </a:lnTo>
                  <a:lnTo>
                    <a:pt x="1488" y="704"/>
                  </a:lnTo>
                  <a:lnTo>
                    <a:pt x="1484" y="714"/>
                  </a:lnTo>
                  <a:lnTo>
                    <a:pt x="1459" y="734"/>
                  </a:lnTo>
                  <a:lnTo>
                    <a:pt x="1428" y="779"/>
                  </a:lnTo>
                  <a:lnTo>
                    <a:pt x="1416" y="784"/>
                  </a:lnTo>
                  <a:lnTo>
                    <a:pt x="1403" y="807"/>
                  </a:lnTo>
                  <a:lnTo>
                    <a:pt x="1375" y="825"/>
                  </a:lnTo>
                  <a:lnTo>
                    <a:pt x="1360" y="849"/>
                  </a:lnTo>
                  <a:lnTo>
                    <a:pt x="1304" y="882"/>
                  </a:lnTo>
                  <a:lnTo>
                    <a:pt x="1290" y="915"/>
                  </a:lnTo>
                  <a:lnTo>
                    <a:pt x="1261" y="936"/>
                  </a:lnTo>
                  <a:lnTo>
                    <a:pt x="1252" y="946"/>
                  </a:lnTo>
                  <a:lnTo>
                    <a:pt x="1252" y="951"/>
                  </a:lnTo>
                  <a:lnTo>
                    <a:pt x="1204" y="981"/>
                  </a:lnTo>
                  <a:lnTo>
                    <a:pt x="1175" y="1013"/>
                  </a:lnTo>
                  <a:lnTo>
                    <a:pt x="1082" y="1089"/>
                  </a:lnTo>
                  <a:lnTo>
                    <a:pt x="1067" y="1094"/>
                  </a:lnTo>
                  <a:lnTo>
                    <a:pt x="1057" y="1109"/>
                  </a:lnTo>
                  <a:lnTo>
                    <a:pt x="1044" y="1112"/>
                  </a:lnTo>
                  <a:lnTo>
                    <a:pt x="1030" y="1124"/>
                  </a:lnTo>
                  <a:lnTo>
                    <a:pt x="1014" y="1127"/>
                  </a:lnTo>
                  <a:lnTo>
                    <a:pt x="997" y="1142"/>
                  </a:lnTo>
                  <a:lnTo>
                    <a:pt x="967" y="1150"/>
                  </a:lnTo>
                  <a:lnTo>
                    <a:pt x="939" y="1170"/>
                  </a:lnTo>
                  <a:lnTo>
                    <a:pt x="901" y="1188"/>
                  </a:lnTo>
                  <a:lnTo>
                    <a:pt x="858" y="1185"/>
                  </a:lnTo>
                  <a:lnTo>
                    <a:pt x="807" y="1167"/>
                  </a:lnTo>
                  <a:lnTo>
                    <a:pt x="749" y="1173"/>
                  </a:lnTo>
                  <a:lnTo>
                    <a:pt x="716" y="1193"/>
                  </a:lnTo>
                  <a:lnTo>
                    <a:pt x="699" y="1216"/>
                  </a:lnTo>
                  <a:lnTo>
                    <a:pt x="694" y="1243"/>
                  </a:lnTo>
                  <a:lnTo>
                    <a:pt x="709" y="1254"/>
                  </a:lnTo>
                  <a:lnTo>
                    <a:pt x="716" y="1269"/>
                  </a:lnTo>
                  <a:lnTo>
                    <a:pt x="706" y="1268"/>
                  </a:lnTo>
                  <a:lnTo>
                    <a:pt x="697" y="1276"/>
                  </a:lnTo>
                  <a:lnTo>
                    <a:pt x="659" y="1269"/>
                  </a:lnTo>
                  <a:lnTo>
                    <a:pt x="644" y="1271"/>
                  </a:lnTo>
                  <a:lnTo>
                    <a:pt x="596" y="1249"/>
                  </a:lnTo>
                  <a:lnTo>
                    <a:pt x="550" y="1251"/>
                  </a:lnTo>
                  <a:lnTo>
                    <a:pt x="530" y="1264"/>
                  </a:lnTo>
                  <a:lnTo>
                    <a:pt x="528" y="1286"/>
                  </a:lnTo>
                  <a:lnTo>
                    <a:pt x="509" y="1306"/>
                  </a:lnTo>
                  <a:lnTo>
                    <a:pt x="507" y="1314"/>
                  </a:lnTo>
                  <a:lnTo>
                    <a:pt x="515" y="1322"/>
                  </a:lnTo>
                  <a:lnTo>
                    <a:pt x="509" y="1322"/>
                  </a:lnTo>
                  <a:lnTo>
                    <a:pt x="507" y="1327"/>
                  </a:lnTo>
                  <a:lnTo>
                    <a:pt x="460" y="1316"/>
                  </a:lnTo>
                  <a:lnTo>
                    <a:pt x="454" y="1316"/>
                  </a:lnTo>
                  <a:lnTo>
                    <a:pt x="452" y="1321"/>
                  </a:lnTo>
                  <a:lnTo>
                    <a:pt x="424" y="1314"/>
                  </a:lnTo>
                  <a:lnTo>
                    <a:pt x="398" y="1292"/>
                  </a:lnTo>
                  <a:lnTo>
                    <a:pt x="379" y="1292"/>
                  </a:lnTo>
                  <a:lnTo>
                    <a:pt x="353" y="1279"/>
                  </a:lnTo>
                  <a:lnTo>
                    <a:pt x="268" y="1269"/>
                  </a:lnTo>
                  <a:lnTo>
                    <a:pt x="220" y="1254"/>
                  </a:lnTo>
                  <a:close/>
                </a:path>
              </a:pathLst>
            </a:custGeom>
            <a:grpFill/>
            <a:ln w="12700">
              <a:solidFill>
                <a:srgbClr val="8064A2"/>
              </a:solidFill>
              <a:round/>
              <a:headEnd/>
              <a:tailEnd/>
            </a:ln>
          </p:spPr>
          <p:txBody>
            <a:bodyPr vert="horz" wrap="square" lIns="91440" tIns="45720" rIns="91440" bIns="45720" numCol="1" anchor="t" anchorCtr="0" compatLnSpc="1">
              <a:prstTxWarp prst="textNoShape">
                <a:avLst/>
              </a:prstTxWarp>
            </a:bodyPr>
            <a:lstStyle/>
            <a:p>
              <a:pPr defTabSz="914400" eaLnBrk="0" hangingPunct="0">
                <a:defRPr/>
              </a:pPr>
              <a:endParaRPr lang="en-US" kern="0">
                <a:solidFill>
                  <a:prstClr val="black"/>
                </a:solidFill>
                <a:latin typeface="Arial" charset="0"/>
                <a:cs typeface="Arial" charset="0"/>
              </a:endParaRPr>
            </a:p>
          </p:txBody>
        </p:sp>
      </p:grpSp>
      <p:sp>
        <p:nvSpPr>
          <p:cNvPr id="57" name="Freeform 5"/>
          <p:cNvSpPr>
            <a:spLocks noChangeAspect="1" noEditPoints="1"/>
          </p:cNvSpPr>
          <p:nvPr/>
        </p:nvSpPr>
        <p:spPr bwMode="auto">
          <a:xfrm>
            <a:off x="2746684" y="4567671"/>
            <a:ext cx="548385" cy="478033"/>
          </a:xfrm>
          <a:custGeom>
            <a:avLst/>
            <a:gdLst>
              <a:gd name="T0" fmla="*/ 1197 w 1301"/>
              <a:gd name="T1" fmla="*/ 90 h 1137"/>
              <a:gd name="T2" fmla="*/ 958 w 1301"/>
              <a:gd name="T3" fmla="*/ 240 h 1137"/>
              <a:gd name="T4" fmla="*/ 0 w 1301"/>
              <a:gd name="T5" fmla="*/ 586 h 1137"/>
              <a:gd name="T6" fmla="*/ 0 w 1301"/>
              <a:gd name="T7" fmla="*/ 528 h 1137"/>
              <a:gd name="T8" fmla="*/ 48 w 1301"/>
              <a:gd name="T9" fmla="*/ 522 h 1137"/>
              <a:gd name="T10" fmla="*/ 929 w 1301"/>
              <a:gd name="T11" fmla="*/ 191 h 1137"/>
              <a:gd name="T12" fmla="*/ 1169 w 1301"/>
              <a:gd name="T13" fmla="*/ 41 h 1137"/>
              <a:gd name="T14" fmla="*/ 1146 w 1301"/>
              <a:gd name="T15" fmla="*/ 2 h 1137"/>
              <a:gd name="T16" fmla="*/ 1223 w 1301"/>
              <a:gd name="T17" fmla="*/ 1 h 1137"/>
              <a:gd name="T18" fmla="*/ 1301 w 1301"/>
              <a:gd name="T19" fmla="*/ 0 h 1137"/>
              <a:gd name="T20" fmla="*/ 1262 w 1301"/>
              <a:gd name="T21" fmla="*/ 67 h 1137"/>
              <a:gd name="T22" fmla="*/ 1223 w 1301"/>
              <a:gd name="T23" fmla="*/ 134 h 1137"/>
              <a:gd name="T24" fmla="*/ 1197 w 1301"/>
              <a:gd name="T25" fmla="*/ 90 h 1137"/>
              <a:gd name="T26" fmla="*/ 740 w 1301"/>
              <a:gd name="T27" fmla="*/ 460 h 1137"/>
              <a:gd name="T28" fmla="*/ 985 w 1301"/>
              <a:gd name="T29" fmla="*/ 460 h 1137"/>
              <a:gd name="T30" fmla="*/ 1012 w 1301"/>
              <a:gd name="T31" fmla="*/ 487 h 1137"/>
              <a:gd name="T32" fmla="*/ 1012 w 1301"/>
              <a:gd name="T33" fmla="*/ 1137 h 1137"/>
              <a:gd name="T34" fmla="*/ 713 w 1301"/>
              <a:gd name="T35" fmla="*/ 1137 h 1137"/>
              <a:gd name="T36" fmla="*/ 713 w 1301"/>
              <a:gd name="T37" fmla="*/ 487 h 1137"/>
              <a:gd name="T38" fmla="*/ 740 w 1301"/>
              <a:gd name="T39" fmla="*/ 460 h 1137"/>
              <a:gd name="T40" fmla="*/ 384 w 1301"/>
              <a:gd name="T41" fmla="*/ 558 h 1137"/>
              <a:gd name="T42" fmla="*/ 628 w 1301"/>
              <a:gd name="T43" fmla="*/ 558 h 1137"/>
              <a:gd name="T44" fmla="*/ 655 w 1301"/>
              <a:gd name="T45" fmla="*/ 585 h 1137"/>
              <a:gd name="T46" fmla="*/ 655 w 1301"/>
              <a:gd name="T47" fmla="*/ 1137 h 1137"/>
              <a:gd name="T48" fmla="*/ 356 w 1301"/>
              <a:gd name="T49" fmla="*/ 1137 h 1137"/>
              <a:gd name="T50" fmla="*/ 356 w 1301"/>
              <a:gd name="T51" fmla="*/ 585 h 1137"/>
              <a:gd name="T52" fmla="*/ 384 w 1301"/>
              <a:gd name="T53" fmla="*/ 558 h 1137"/>
              <a:gd name="T54" fmla="*/ 27 w 1301"/>
              <a:gd name="T55" fmla="*/ 656 h 1137"/>
              <a:gd name="T56" fmla="*/ 272 w 1301"/>
              <a:gd name="T57" fmla="*/ 656 h 1137"/>
              <a:gd name="T58" fmla="*/ 299 w 1301"/>
              <a:gd name="T59" fmla="*/ 683 h 1137"/>
              <a:gd name="T60" fmla="*/ 299 w 1301"/>
              <a:gd name="T61" fmla="*/ 1137 h 1137"/>
              <a:gd name="T62" fmla="*/ 0 w 1301"/>
              <a:gd name="T63" fmla="*/ 1137 h 1137"/>
              <a:gd name="T64" fmla="*/ 0 w 1301"/>
              <a:gd name="T65" fmla="*/ 683 h 1137"/>
              <a:gd name="T66" fmla="*/ 27 w 1301"/>
              <a:gd name="T67" fmla="*/ 656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01" h="1137">
                <a:moveTo>
                  <a:pt x="1197" y="90"/>
                </a:moveTo>
                <a:cubicBezTo>
                  <a:pt x="1122" y="142"/>
                  <a:pt x="1042" y="192"/>
                  <a:pt x="958" y="240"/>
                </a:cubicBezTo>
                <a:cubicBezTo>
                  <a:pt x="612" y="438"/>
                  <a:pt x="267" y="557"/>
                  <a:pt x="0" y="586"/>
                </a:cubicBezTo>
                <a:lnTo>
                  <a:pt x="0" y="528"/>
                </a:lnTo>
                <a:cubicBezTo>
                  <a:pt x="17" y="527"/>
                  <a:pt x="34" y="524"/>
                  <a:pt x="48" y="522"/>
                </a:cubicBezTo>
                <a:cubicBezTo>
                  <a:pt x="348" y="478"/>
                  <a:pt x="667" y="341"/>
                  <a:pt x="929" y="191"/>
                </a:cubicBezTo>
                <a:cubicBezTo>
                  <a:pt x="1008" y="146"/>
                  <a:pt x="1089" y="95"/>
                  <a:pt x="1169" y="41"/>
                </a:cubicBezTo>
                <a:lnTo>
                  <a:pt x="1146" y="2"/>
                </a:lnTo>
                <a:lnTo>
                  <a:pt x="1223" y="1"/>
                </a:lnTo>
                <a:lnTo>
                  <a:pt x="1301" y="0"/>
                </a:lnTo>
                <a:lnTo>
                  <a:pt x="1262" y="67"/>
                </a:lnTo>
                <a:lnTo>
                  <a:pt x="1223" y="134"/>
                </a:lnTo>
                <a:lnTo>
                  <a:pt x="1197" y="90"/>
                </a:lnTo>
                <a:close/>
                <a:moveTo>
                  <a:pt x="740" y="460"/>
                </a:moveTo>
                <a:lnTo>
                  <a:pt x="985" y="460"/>
                </a:lnTo>
                <a:cubicBezTo>
                  <a:pt x="1000" y="460"/>
                  <a:pt x="1012" y="472"/>
                  <a:pt x="1012" y="487"/>
                </a:cubicBezTo>
                <a:lnTo>
                  <a:pt x="1012" y="1137"/>
                </a:lnTo>
                <a:lnTo>
                  <a:pt x="713" y="1137"/>
                </a:lnTo>
                <a:lnTo>
                  <a:pt x="713" y="487"/>
                </a:lnTo>
                <a:cubicBezTo>
                  <a:pt x="713" y="472"/>
                  <a:pt x="725" y="460"/>
                  <a:pt x="740" y="460"/>
                </a:cubicBezTo>
                <a:close/>
                <a:moveTo>
                  <a:pt x="384" y="558"/>
                </a:moveTo>
                <a:lnTo>
                  <a:pt x="628" y="558"/>
                </a:lnTo>
                <a:cubicBezTo>
                  <a:pt x="643" y="558"/>
                  <a:pt x="655" y="570"/>
                  <a:pt x="655" y="585"/>
                </a:cubicBezTo>
                <a:lnTo>
                  <a:pt x="655" y="1137"/>
                </a:lnTo>
                <a:lnTo>
                  <a:pt x="356" y="1137"/>
                </a:lnTo>
                <a:lnTo>
                  <a:pt x="356" y="585"/>
                </a:lnTo>
                <a:cubicBezTo>
                  <a:pt x="356" y="570"/>
                  <a:pt x="369" y="558"/>
                  <a:pt x="384" y="558"/>
                </a:cubicBezTo>
                <a:close/>
                <a:moveTo>
                  <a:pt x="27" y="656"/>
                </a:moveTo>
                <a:lnTo>
                  <a:pt x="272" y="656"/>
                </a:lnTo>
                <a:cubicBezTo>
                  <a:pt x="287" y="656"/>
                  <a:pt x="299" y="668"/>
                  <a:pt x="299" y="683"/>
                </a:cubicBezTo>
                <a:lnTo>
                  <a:pt x="299" y="1137"/>
                </a:lnTo>
                <a:lnTo>
                  <a:pt x="0" y="1137"/>
                </a:lnTo>
                <a:lnTo>
                  <a:pt x="0" y="683"/>
                </a:lnTo>
                <a:cubicBezTo>
                  <a:pt x="0" y="668"/>
                  <a:pt x="12" y="656"/>
                  <a:pt x="27" y="656"/>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ZA"/>
          </a:p>
        </p:txBody>
      </p:sp>
      <p:sp>
        <p:nvSpPr>
          <p:cNvPr id="58" name="Freeform 57"/>
          <p:cNvSpPr>
            <a:spLocks noChangeAspect="1"/>
          </p:cNvSpPr>
          <p:nvPr/>
        </p:nvSpPr>
        <p:spPr bwMode="auto">
          <a:xfrm rot="16200000">
            <a:off x="6680539" y="4422548"/>
            <a:ext cx="603674" cy="604399"/>
          </a:xfrm>
          <a:custGeom>
            <a:avLst/>
            <a:gdLst>
              <a:gd name="T0" fmla="*/ 542 w 1406"/>
              <a:gd name="T1" fmla="*/ 1 h 1407"/>
              <a:gd name="T2" fmla="*/ 376 w 1406"/>
              <a:gd name="T3" fmla="*/ 67 h 1407"/>
              <a:gd name="T4" fmla="*/ 467 w 1406"/>
              <a:gd name="T5" fmla="*/ 206 h 1407"/>
              <a:gd name="T6" fmla="*/ 391 w 1406"/>
              <a:gd name="T7" fmla="*/ 288 h 1407"/>
              <a:gd name="T8" fmla="*/ 0 w 1406"/>
              <a:gd name="T9" fmla="*/ 288 h 1407"/>
              <a:gd name="T10" fmla="*/ 1 w 1406"/>
              <a:gd name="T11" fmla="*/ 676 h 1407"/>
              <a:gd name="T12" fmla="*/ 83 w 1406"/>
              <a:gd name="T13" fmla="*/ 752 h 1407"/>
              <a:gd name="T14" fmla="*/ 174 w 1406"/>
              <a:gd name="T15" fmla="*/ 648 h 1407"/>
              <a:gd name="T16" fmla="*/ 222 w 1406"/>
              <a:gd name="T17" fmla="*/ 661 h 1407"/>
              <a:gd name="T18" fmla="*/ 288 w 1406"/>
              <a:gd name="T19" fmla="*/ 826 h 1407"/>
              <a:gd name="T20" fmla="*/ 283 w 1406"/>
              <a:gd name="T21" fmla="*/ 888 h 1407"/>
              <a:gd name="T22" fmla="*/ 283 w 1406"/>
              <a:gd name="T23" fmla="*/ 891 h 1407"/>
              <a:gd name="T24" fmla="*/ 219 w 1406"/>
              <a:gd name="T25" fmla="*/ 1027 h 1407"/>
              <a:gd name="T26" fmla="*/ 80 w 1406"/>
              <a:gd name="T27" fmla="*/ 936 h 1407"/>
              <a:gd name="T28" fmla="*/ 0 w 1406"/>
              <a:gd name="T29" fmla="*/ 996 h 1407"/>
              <a:gd name="T30" fmla="*/ 0 w 1406"/>
              <a:gd name="T31" fmla="*/ 1407 h 1407"/>
              <a:gd name="T32" fmla="*/ 393 w 1406"/>
              <a:gd name="T33" fmla="*/ 1404 h 1407"/>
              <a:gd name="T34" fmla="*/ 468 w 1406"/>
              <a:gd name="T35" fmla="*/ 1322 h 1407"/>
              <a:gd name="T36" fmla="*/ 378 w 1406"/>
              <a:gd name="T37" fmla="*/ 1183 h 1407"/>
              <a:gd name="T38" fmla="*/ 543 w 1406"/>
              <a:gd name="T39" fmla="*/ 1117 h 1407"/>
              <a:gd name="T40" fmla="*/ 605 w 1406"/>
              <a:gd name="T41" fmla="*/ 1122 h 1407"/>
              <a:gd name="T42" fmla="*/ 608 w 1406"/>
              <a:gd name="T43" fmla="*/ 1122 h 1407"/>
              <a:gd name="T44" fmla="*/ 744 w 1406"/>
              <a:gd name="T45" fmla="*/ 1186 h 1407"/>
              <a:gd name="T46" fmla="*/ 653 w 1406"/>
              <a:gd name="T47" fmla="*/ 1325 h 1407"/>
              <a:gd name="T48" fmla="*/ 729 w 1406"/>
              <a:gd name="T49" fmla="*/ 1407 h 1407"/>
              <a:gd name="T50" fmla="*/ 1118 w 1406"/>
              <a:gd name="T51" fmla="*/ 1407 h 1407"/>
              <a:gd name="T52" fmla="*/ 1118 w 1406"/>
              <a:gd name="T53" fmla="*/ 999 h 1407"/>
              <a:gd name="T54" fmla="*/ 1197 w 1406"/>
              <a:gd name="T55" fmla="*/ 940 h 1407"/>
              <a:gd name="T56" fmla="*/ 1336 w 1406"/>
              <a:gd name="T57" fmla="*/ 1031 h 1407"/>
              <a:gd name="T58" fmla="*/ 1400 w 1406"/>
              <a:gd name="T59" fmla="*/ 894 h 1407"/>
              <a:gd name="T60" fmla="*/ 1400 w 1406"/>
              <a:gd name="T61" fmla="*/ 892 h 1407"/>
              <a:gd name="T62" fmla="*/ 1405 w 1406"/>
              <a:gd name="T63" fmla="*/ 830 h 1407"/>
              <a:gd name="T64" fmla="*/ 1339 w 1406"/>
              <a:gd name="T65" fmla="*/ 665 h 1407"/>
              <a:gd name="T66" fmla="*/ 1200 w 1406"/>
              <a:gd name="T67" fmla="*/ 755 h 1407"/>
              <a:gd name="T68" fmla="*/ 1118 w 1406"/>
              <a:gd name="T69" fmla="*/ 680 h 1407"/>
              <a:gd name="T70" fmla="*/ 1118 w 1406"/>
              <a:gd name="T71" fmla="*/ 288 h 1407"/>
              <a:gd name="T72" fmla="*/ 709 w 1406"/>
              <a:gd name="T73" fmla="*/ 288 h 1407"/>
              <a:gd name="T74" fmla="*/ 652 w 1406"/>
              <a:gd name="T75" fmla="*/ 209 h 1407"/>
              <a:gd name="T76" fmla="*/ 743 w 1406"/>
              <a:gd name="T77" fmla="*/ 70 h 1407"/>
              <a:gd name="T78" fmla="*/ 606 w 1406"/>
              <a:gd name="T79" fmla="*/ 6 h 1407"/>
              <a:gd name="T80" fmla="*/ 604 w 1406"/>
              <a:gd name="T81" fmla="*/ 6 h 1407"/>
              <a:gd name="T82" fmla="*/ 542 w 1406"/>
              <a:gd name="T83" fmla="*/ 1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6" h="1407">
                <a:moveTo>
                  <a:pt x="542" y="1"/>
                </a:moveTo>
                <a:cubicBezTo>
                  <a:pt x="481" y="3"/>
                  <a:pt x="413" y="24"/>
                  <a:pt x="376" y="67"/>
                </a:cubicBezTo>
                <a:cubicBezTo>
                  <a:pt x="323" y="180"/>
                  <a:pt x="452" y="128"/>
                  <a:pt x="467" y="206"/>
                </a:cubicBezTo>
                <a:cubicBezTo>
                  <a:pt x="482" y="284"/>
                  <a:pt x="391" y="288"/>
                  <a:pt x="391" y="288"/>
                </a:cubicBezTo>
                <a:cubicBezTo>
                  <a:pt x="0" y="288"/>
                  <a:pt x="0" y="288"/>
                  <a:pt x="0" y="288"/>
                </a:cubicBezTo>
                <a:cubicBezTo>
                  <a:pt x="1" y="676"/>
                  <a:pt x="1" y="676"/>
                  <a:pt x="1" y="676"/>
                </a:cubicBezTo>
                <a:cubicBezTo>
                  <a:pt x="1" y="676"/>
                  <a:pt x="5" y="767"/>
                  <a:pt x="83" y="752"/>
                </a:cubicBezTo>
                <a:cubicBezTo>
                  <a:pt x="147" y="739"/>
                  <a:pt x="124" y="652"/>
                  <a:pt x="174" y="648"/>
                </a:cubicBezTo>
                <a:cubicBezTo>
                  <a:pt x="186" y="647"/>
                  <a:pt x="201" y="651"/>
                  <a:pt x="222" y="661"/>
                </a:cubicBezTo>
                <a:cubicBezTo>
                  <a:pt x="266" y="697"/>
                  <a:pt x="286" y="765"/>
                  <a:pt x="288" y="826"/>
                </a:cubicBezTo>
                <a:cubicBezTo>
                  <a:pt x="289" y="849"/>
                  <a:pt x="287" y="870"/>
                  <a:pt x="283" y="888"/>
                </a:cubicBezTo>
                <a:cubicBezTo>
                  <a:pt x="283" y="889"/>
                  <a:pt x="283" y="890"/>
                  <a:pt x="283" y="891"/>
                </a:cubicBezTo>
                <a:cubicBezTo>
                  <a:pt x="276" y="943"/>
                  <a:pt x="256" y="996"/>
                  <a:pt x="219" y="1027"/>
                </a:cubicBezTo>
                <a:cubicBezTo>
                  <a:pt x="106" y="1080"/>
                  <a:pt x="158" y="952"/>
                  <a:pt x="80" y="936"/>
                </a:cubicBezTo>
                <a:cubicBezTo>
                  <a:pt x="23" y="925"/>
                  <a:pt x="6" y="970"/>
                  <a:pt x="0" y="996"/>
                </a:cubicBezTo>
                <a:cubicBezTo>
                  <a:pt x="0" y="1407"/>
                  <a:pt x="0" y="1407"/>
                  <a:pt x="0" y="1407"/>
                </a:cubicBezTo>
                <a:cubicBezTo>
                  <a:pt x="393" y="1404"/>
                  <a:pt x="393" y="1404"/>
                  <a:pt x="393" y="1404"/>
                </a:cubicBezTo>
                <a:cubicBezTo>
                  <a:pt x="393" y="1404"/>
                  <a:pt x="484" y="1400"/>
                  <a:pt x="468" y="1322"/>
                </a:cubicBezTo>
                <a:cubicBezTo>
                  <a:pt x="453" y="1244"/>
                  <a:pt x="325" y="1296"/>
                  <a:pt x="378" y="1183"/>
                </a:cubicBezTo>
                <a:cubicBezTo>
                  <a:pt x="414" y="1139"/>
                  <a:pt x="482" y="1119"/>
                  <a:pt x="543" y="1117"/>
                </a:cubicBezTo>
                <a:cubicBezTo>
                  <a:pt x="565" y="1116"/>
                  <a:pt x="587" y="1118"/>
                  <a:pt x="605" y="1122"/>
                </a:cubicBezTo>
                <a:cubicBezTo>
                  <a:pt x="606" y="1122"/>
                  <a:pt x="607" y="1122"/>
                  <a:pt x="608" y="1122"/>
                </a:cubicBezTo>
                <a:cubicBezTo>
                  <a:pt x="660" y="1129"/>
                  <a:pt x="713" y="1149"/>
                  <a:pt x="744" y="1186"/>
                </a:cubicBezTo>
                <a:cubicBezTo>
                  <a:pt x="797" y="1299"/>
                  <a:pt x="668" y="1247"/>
                  <a:pt x="653" y="1325"/>
                </a:cubicBezTo>
                <a:cubicBezTo>
                  <a:pt x="638" y="1403"/>
                  <a:pt x="729" y="1407"/>
                  <a:pt x="729" y="1407"/>
                </a:cubicBezTo>
                <a:cubicBezTo>
                  <a:pt x="1118" y="1407"/>
                  <a:pt x="1118" y="1407"/>
                  <a:pt x="1118" y="1407"/>
                </a:cubicBezTo>
                <a:cubicBezTo>
                  <a:pt x="1118" y="999"/>
                  <a:pt x="1118" y="999"/>
                  <a:pt x="1118" y="999"/>
                </a:cubicBezTo>
                <a:cubicBezTo>
                  <a:pt x="1123" y="974"/>
                  <a:pt x="1141" y="929"/>
                  <a:pt x="1197" y="940"/>
                </a:cubicBezTo>
                <a:cubicBezTo>
                  <a:pt x="1275" y="955"/>
                  <a:pt x="1223" y="1084"/>
                  <a:pt x="1336" y="1031"/>
                </a:cubicBezTo>
                <a:cubicBezTo>
                  <a:pt x="1373" y="1000"/>
                  <a:pt x="1393" y="947"/>
                  <a:pt x="1400" y="894"/>
                </a:cubicBezTo>
                <a:cubicBezTo>
                  <a:pt x="1400" y="893"/>
                  <a:pt x="1400" y="893"/>
                  <a:pt x="1400" y="892"/>
                </a:cubicBezTo>
                <a:cubicBezTo>
                  <a:pt x="1404" y="873"/>
                  <a:pt x="1406" y="852"/>
                  <a:pt x="1405" y="830"/>
                </a:cubicBezTo>
                <a:cubicBezTo>
                  <a:pt x="1403" y="769"/>
                  <a:pt x="1383" y="701"/>
                  <a:pt x="1339" y="665"/>
                </a:cubicBezTo>
                <a:cubicBezTo>
                  <a:pt x="1226" y="612"/>
                  <a:pt x="1278" y="740"/>
                  <a:pt x="1200" y="755"/>
                </a:cubicBezTo>
                <a:cubicBezTo>
                  <a:pt x="1122" y="770"/>
                  <a:pt x="1118" y="680"/>
                  <a:pt x="1118" y="680"/>
                </a:cubicBezTo>
                <a:cubicBezTo>
                  <a:pt x="1118" y="288"/>
                  <a:pt x="1118" y="288"/>
                  <a:pt x="1118" y="288"/>
                </a:cubicBezTo>
                <a:cubicBezTo>
                  <a:pt x="709" y="288"/>
                  <a:pt x="709" y="288"/>
                  <a:pt x="709" y="288"/>
                </a:cubicBezTo>
                <a:cubicBezTo>
                  <a:pt x="683" y="282"/>
                  <a:pt x="641" y="264"/>
                  <a:pt x="652" y="209"/>
                </a:cubicBezTo>
                <a:cubicBezTo>
                  <a:pt x="667" y="131"/>
                  <a:pt x="795" y="183"/>
                  <a:pt x="743" y="70"/>
                </a:cubicBezTo>
                <a:cubicBezTo>
                  <a:pt x="712" y="33"/>
                  <a:pt x="659" y="13"/>
                  <a:pt x="606" y="6"/>
                </a:cubicBezTo>
                <a:cubicBezTo>
                  <a:pt x="605" y="6"/>
                  <a:pt x="604" y="6"/>
                  <a:pt x="604" y="6"/>
                </a:cubicBezTo>
                <a:cubicBezTo>
                  <a:pt x="585" y="2"/>
                  <a:pt x="564" y="0"/>
                  <a:pt x="542" y="1"/>
                </a:cubicBezTo>
                <a:close/>
              </a:path>
            </a:pathLst>
          </a:custGeom>
          <a:solidFill>
            <a:srgbClr val="4F81BD"/>
          </a:solidFill>
          <a:ln w="52388" cap="flat">
            <a:noFill/>
            <a:prstDash val="solid"/>
            <a:round/>
            <a:headEnd/>
            <a:tailEnd/>
          </a:ln>
        </p:spPr>
        <p:txBody>
          <a:bodyPr vert="horz" wrap="square" lIns="91440" tIns="45720" rIns="91440" bIns="45720" numCol="1" anchor="t" anchorCtr="0" compatLnSpc="1">
            <a:prstTxWarp prst="textNoShape">
              <a:avLst/>
            </a:prstTxWarp>
          </a:bodyPr>
          <a:lstStyle/>
          <a:p>
            <a:endParaRPr lang="en-ZA"/>
          </a:p>
        </p:txBody>
      </p:sp>
      <p:sp>
        <p:nvSpPr>
          <p:cNvPr id="36" name="Rectangle 35"/>
          <p:cNvSpPr/>
          <p:nvPr/>
        </p:nvSpPr>
        <p:spPr>
          <a:xfrm>
            <a:off x="-1" y="-231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Key indicators from accounts for protected areas</a:t>
            </a:r>
            <a:endParaRPr lang="en-GB" sz="2400" dirty="0">
              <a:latin typeface="Arial" panose="020B0604020202020204" pitchFamily="34" charset="0"/>
            </a:endParaRPr>
          </a:p>
        </p:txBody>
      </p:sp>
    </p:spTree>
    <p:extLst>
      <p:ext uri="{BB962C8B-B14F-4D97-AF65-F5344CB8AC3E}">
        <p14:creationId xmlns:p14="http://schemas.microsoft.com/office/powerpoint/2010/main" val="337963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noChangeAspect="1"/>
          </p:cNvSpPr>
          <p:nvPr/>
        </p:nvSpPr>
        <p:spPr bwMode="auto">
          <a:xfrm>
            <a:off x="3062925" y="5032953"/>
            <a:ext cx="5864974" cy="695844"/>
          </a:xfrm>
          <a:custGeom>
            <a:avLst/>
            <a:gdLst>
              <a:gd name="connsiteX0" fmla="*/ 0 w 8602133"/>
              <a:gd name="connsiteY0" fmla="*/ 1092200 h 1092200"/>
              <a:gd name="connsiteX1" fmla="*/ 1540933 w 8602133"/>
              <a:gd name="connsiteY1" fmla="*/ 0 h 1092200"/>
              <a:gd name="connsiteX2" fmla="*/ 8602133 w 8602133"/>
              <a:gd name="connsiteY2" fmla="*/ 0 h 1092200"/>
              <a:gd name="connsiteX3" fmla="*/ 7594600 w 8602133"/>
              <a:gd name="connsiteY3" fmla="*/ 1007533 h 1092200"/>
              <a:gd name="connsiteX4" fmla="*/ 110067 w 8602133"/>
              <a:gd name="connsiteY4" fmla="*/ 1007533 h 1092200"/>
              <a:gd name="connsiteX0" fmla="*/ 25400 w 8492066"/>
              <a:gd name="connsiteY0" fmla="*/ 999067 h 1007533"/>
              <a:gd name="connsiteX1" fmla="*/ 1430866 w 8492066"/>
              <a:gd name="connsiteY1" fmla="*/ 0 h 1007533"/>
              <a:gd name="connsiteX2" fmla="*/ 8492066 w 8492066"/>
              <a:gd name="connsiteY2" fmla="*/ 0 h 1007533"/>
              <a:gd name="connsiteX3" fmla="*/ 7484533 w 8492066"/>
              <a:gd name="connsiteY3" fmla="*/ 1007533 h 1007533"/>
              <a:gd name="connsiteX4" fmla="*/ 0 w 8492066"/>
              <a:gd name="connsiteY4" fmla="*/ 1007533 h 1007533"/>
              <a:gd name="connsiteX0" fmla="*/ 25400 w 8492066"/>
              <a:gd name="connsiteY0" fmla="*/ 999067 h 1007533"/>
              <a:gd name="connsiteX1" fmla="*/ 1430866 w 8492066"/>
              <a:gd name="connsiteY1" fmla="*/ 0 h 1007533"/>
              <a:gd name="connsiteX2" fmla="*/ 8492066 w 8492066"/>
              <a:gd name="connsiteY2" fmla="*/ 0 h 1007533"/>
              <a:gd name="connsiteX3" fmla="*/ 7484533 w 8492066"/>
              <a:gd name="connsiteY3" fmla="*/ 1007533 h 1007533"/>
              <a:gd name="connsiteX4" fmla="*/ 0 w 8492066"/>
              <a:gd name="connsiteY4" fmla="*/ 1007533 h 1007533"/>
              <a:gd name="connsiteX5" fmla="*/ 25400 w 8492066"/>
              <a:gd name="connsiteY5" fmla="*/ 999067 h 100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2066" h="1007533">
                <a:moveTo>
                  <a:pt x="25400" y="999067"/>
                </a:moveTo>
                <a:lnTo>
                  <a:pt x="1430866" y="0"/>
                </a:lnTo>
                <a:lnTo>
                  <a:pt x="8492066" y="0"/>
                </a:lnTo>
                <a:lnTo>
                  <a:pt x="7484533" y="1007533"/>
                </a:lnTo>
                <a:lnTo>
                  <a:pt x="0" y="1007533"/>
                </a:lnTo>
                <a:lnTo>
                  <a:pt x="25400" y="999067"/>
                </a:lnTo>
                <a:close/>
              </a:path>
            </a:pathLst>
          </a:custGeom>
          <a:solidFill>
            <a:schemeClr val="accent3">
              <a:lumMod val="20000"/>
              <a:lumOff val="80000"/>
            </a:schemeClr>
          </a:solidFill>
          <a:ln w="0">
            <a:noFill/>
            <a:prstDash val="solid"/>
            <a:round/>
            <a:headEnd/>
            <a:tailEnd/>
          </a:ln>
        </p:spPr>
        <p:txBody>
          <a:bodyPr rtlCol="0" anchor="ctr"/>
          <a:lstStyle/>
          <a:p>
            <a:pPr algn="ctr"/>
            <a:endParaRPr lang="en-ZA"/>
          </a:p>
        </p:txBody>
      </p:sp>
      <p:sp>
        <p:nvSpPr>
          <p:cNvPr id="7" name="Oval 6"/>
          <p:cNvSpPr/>
          <p:nvPr/>
        </p:nvSpPr>
        <p:spPr bwMode="auto">
          <a:xfrm>
            <a:off x="5172049" y="5218613"/>
            <a:ext cx="1820174" cy="310551"/>
          </a:xfrm>
          <a:prstGeom prst="ellipse">
            <a:avLst/>
          </a:prstGeom>
          <a:solidFill>
            <a:schemeClr val="accent3">
              <a:lumMod val="60000"/>
              <a:lumOff val="40000"/>
              <a:alpha val="49000"/>
            </a:scheme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en-ZA"/>
          </a:p>
        </p:txBody>
      </p:sp>
      <p:sp>
        <p:nvSpPr>
          <p:cNvPr id="8" name="Freeform 6"/>
          <p:cNvSpPr>
            <a:spLocks noChangeAspect="1"/>
          </p:cNvSpPr>
          <p:nvPr/>
        </p:nvSpPr>
        <p:spPr bwMode="auto">
          <a:xfrm>
            <a:off x="3776547" y="1403235"/>
            <a:ext cx="4603126" cy="3990462"/>
          </a:xfrm>
          <a:custGeom>
            <a:avLst/>
            <a:gdLst>
              <a:gd name="T0" fmla="*/ 504 w 1010"/>
              <a:gd name="T1" fmla="*/ 805 h 899"/>
              <a:gd name="T2" fmla="*/ 453 w 1010"/>
              <a:gd name="T3" fmla="*/ 559 h 899"/>
              <a:gd name="T4" fmla="*/ 287 w 1010"/>
              <a:gd name="T5" fmla="*/ 561 h 899"/>
              <a:gd name="T6" fmla="*/ 372 w 1010"/>
              <a:gd name="T7" fmla="*/ 522 h 899"/>
              <a:gd name="T8" fmla="*/ 348 w 1010"/>
              <a:gd name="T9" fmla="*/ 506 h 899"/>
              <a:gd name="T10" fmla="*/ 140 w 1010"/>
              <a:gd name="T11" fmla="*/ 488 h 899"/>
              <a:gd name="T12" fmla="*/ 56 w 1010"/>
              <a:gd name="T13" fmla="*/ 480 h 899"/>
              <a:gd name="T14" fmla="*/ 235 w 1010"/>
              <a:gd name="T15" fmla="*/ 456 h 899"/>
              <a:gd name="T16" fmla="*/ 127 w 1010"/>
              <a:gd name="T17" fmla="*/ 321 h 899"/>
              <a:gd name="T18" fmla="*/ 157 w 1010"/>
              <a:gd name="T19" fmla="*/ 363 h 899"/>
              <a:gd name="T20" fmla="*/ 234 w 1010"/>
              <a:gd name="T21" fmla="*/ 435 h 899"/>
              <a:gd name="T22" fmla="*/ 220 w 1010"/>
              <a:gd name="T23" fmla="*/ 326 h 899"/>
              <a:gd name="T24" fmla="*/ 243 w 1010"/>
              <a:gd name="T25" fmla="*/ 249 h 899"/>
              <a:gd name="T26" fmla="*/ 260 w 1010"/>
              <a:gd name="T27" fmla="*/ 333 h 899"/>
              <a:gd name="T28" fmla="*/ 235 w 1010"/>
              <a:gd name="T29" fmla="*/ 385 h 899"/>
              <a:gd name="T30" fmla="*/ 253 w 1010"/>
              <a:gd name="T31" fmla="*/ 370 h 899"/>
              <a:gd name="T32" fmla="*/ 291 w 1010"/>
              <a:gd name="T33" fmla="*/ 459 h 899"/>
              <a:gd name="T34" fmla="*/ 493 w 1010"/>
              <a:gd name="T35" fmla="*/ 545 h 899"/>
              <a:gd name="T36" fmla="*/ 557 w 1010"/>
              <a:gd name="T37" fmla="*/ 309 h 899"/>
              <a:gd name="T38" fmla="*/ 496 w 1010"/>
              <a:gd name="T39" fmla="*/ 325 h 899"/>
              <a:gd name="T40" fmla="*/ 371 w 1010"/>
              <a:gd name="T41" fmla="*/ 305 h 899"/>
              <a:gd name="T42" fmla="*/ 511 w 1010"/>
              <a:gd name="T43" fmla="*/ 262 h 899"/>
              <a:gd name="T44" fmla="*/ 470 w 1010"/>
              <a:gd name="T45" fmla="*/ 157 h 899"/>
              <a:gd name="T46" fmla="*/ 511 w 1010"/>
              <a:gd name="T47" fmla="*/ 177 h 899"/>
              <a:gd name="T48" fmla="*/ 512 w 1010"/>
              <a:gd name="T49" fmla="*/ 88 h 899"/>
              <a:gd name="T50" fmla="*/ 537 w 1010"/>
              <a:gd name="T51" fmla="*/ 225 h 899"/>
              <a:gd name="T52" fmla="*/ 688 w 1010"/>
              <a:gd name="T53" fmla="*/ 0 h 899"/>
              <a:gd name="T54" fmla="*/ 777 w 1010"/>
              <a:gd name="T55" fmla="*/ 61 h 899"/>
              <a:gd name="T56" fmla="*/ 746 w 1010"/>
              <a:gd name="T57" fmla="*/ 122 h 899"/>
              <a:gd name="T58" fmla="*/ 767 w 1010"/>
              <a:gd name="T59" fmla="*/ 113 h 899"/>
              <a:gd name="T60" fmla="*/ 656 w 1010"/>
              <a:gd name="T61" fmla="*/ 205 h 899"/>
              <a:gd name="T62" fmla="*/ 577 w 1010"/>
              <a:gd name="T63" fmla="*/ 347 h 899"/>
              <a:gd name="T64" fmla="*/ 610 w 1010"/>
              <a:gd name="T65" fmla="*/ 330 h 899"/>
              <a:gd name="T66" fmla="*/ 610 w 1010"/>
              <a:gd name="T67" fmla="*/ 493 h 899"/>
              <a:gd name="T68" fmla="*/ 920 w 1010"/>
              <a:gd name="T69" fmla="*/ 504 h 899"/>
              <a:gd name="T70" fmla="*/ 1010 w 1010"/>
              <a:gd name="T71" fmla="*/ 483 h 899"/>
              <a:gd name="T72" fmla="*/ 925 w 1010"/>
              <a:gd name="T73" fmla="*/ 518 h 899"/>
              <a:gd name="T74" fmla="*/ 888 w 1010"/>
              <a:gd name="T75" fmla="*/ 540 h 899"/>
              <a:gd name="T76" fmla="*/ 822 w 1010"/>
              <a:gd name="T77" fmla="*/ 522 h 899"/>
              <a:gd name="T78" fmla="*/ 694 w 1010"/>
              <a:gd name="T79" fmla="*/ 521 h 899"/>
              <a:gd name="T80" fmla="*/ 823 w 1010"/>
              <a:gd name="T81" fmla="*/ 677 h 899"/>
              <a:gd name="T82" fmla="*/ 739 w 1010"/>
              <a:gd name="T83" fmla="*/ 599 h 899"/>
              <a:gd name="T84" fmla="*/ 731 w 1010"/>
              <a:gd name="T85" fmla="*/ 680 h 899"/>
              <a:gd name="T86" fmla="*/ 662 w 1010"/>
              <a:gd name="T87" fmla="*/ 525 h 899"/>
              <a:gd name="T88" fmla="*/ 549 w 1010"/>
              <a:gd name="T89" fmla="*/ 570 h 899"/>
              <a:gd name="T90" fmla="*/ 642 w 1010"/>
              <a:gd name="T91" fmla="*/ 899 h 899"/>
              <a:gd name="connsiteX0" fmla="*/ 5168 w 10000"/>
              <a:gd name="connsiteY0" fmla="*/ 10000 h 10000"/>
              <a:gd name="connsiteX1" fmla="*/ 4990 w 10000"/>
              <a:gd name="connsiteY1" fmla="*/ 8954 h 10000"/>
              <a:gd name="connsiteX2" fmla="*/ 4871 w 10000"/>
              <a:gd name="connsiteY2" fmla="*/ 6986 h 10000"/>
              <a:gd name="connsiteX3" fmla="*/ 4485 w 10000"/>
              <a:gd name="connsiteY3" fmla="*/ 6218 h 10000"/>
              <a:gd name="connsiteX4" fmla="*/ 3386 w 10000"/>
              <a:gd name="connsiteY4" fmla="*/ 5951 h 10000"/>
              <a:gd name="connsiteX5" fmla="*/ 2842 w 10000"/>
              <a:gd name="connsiteY5" fmla="*/ 6240 h 10000"/>
              <a:gd name="connsiteX6" fmla="*/ 2673 w 10000"/>
              <a:gd name="connsiteY6" fmla="*/ 6352 h 10000"/>
              <a:gd name="connsiteX7" fmla="*/ 3683 w 10000"/>
              <a:gd name="connsiteY7" fmla="*/ 5806 h 10000"/>
              <a:gd name="connsiteX8" fmla="*/ 3683 w 10000"/>
              <a:gd name="connsiteY8" fmla="*/ 5740 h 10000"/>
              <a:gd name="connsiteX9" fmla="*/ 3446 w 10000"/>
              <a:gd name="connsiteY9" fmla="*/ 5628 h 10000"/>
              <a:gd name="connsiteX10" fmla="*/ 2198 w 10000"/>
              <a:gd name="connsiteY10" fmla="*/ 5261 h 10000"/>
              <a:gd name="connsiteX11" fmla="*/ 1386 w 10000"/>
              <a:gd name="connsiteY11" fmla="*/ 5428 h 10000"/>
              <a:gd name="connsiteX12" fmla="*/ 0 w 10000"/>
              <a:gd name="connsiteY12" fmla="*/ 5217 h 10000"/>
              <a:gd name="connsiteX13" fmla="*/ 554 w 10000"/>
              <a:gd name="connsiteY13" fmla="*/ 5339 h 10000"/>
              <a:gd name="connsiteX14" fmla="*/ 1634 w 10000"/>
              <a:gd name="connsiteY14" fmla="*/ 5261 h 10000"/>
              <a:gd name="connsiteX15" fmla="*/ 2327 w 10000"/>
              <a:gd name="connsiteY15" fmla="*/ 5072 h 10000"/>
              <a:gd name="connsiteX16" fmla="*/ 1723 w 10000"/>
              <a:gd name="connsiteY16" fmla="*/ 4405 h 10000"/>
              <a:gd name="connsiteX17" fmla="*/ 1257 w 10000"/>
              <a:gd name="connsiteY17" fmla="*/ 3571 h 10000"/>
              <a:gd name="connsiteX18" fmla="*/ 1317 w 10000"/>
              <a:gd name="connsiteY18" fmla="*/ 3537 h 10000"/>
              <a:gd name="connsiteX19" fmla="*/ 1554 w 10000"/>
              <a:gd name="connsiteY19" fmla="*/ 4038 h 10000"/>
              <a:gd name="connsiteX20" fmla="*/ 1901 w 10000"/>
              <a:gd name="connsiteY20" fmla="*/ 4494 h 10000"/>
              <a:gd name="connsiteX21" fmla="*/ 2317 w 10000"/>
              <a:gd name="connsiteY21" fmla="*/ 4839 h 10000"/>
              <a:gd name="connsiteX22" fmla="*/ 2317 w 10000"/>
              <a:gd name="connsiteY22" fmla="*/ 3838 h 10000"/>
              <a:gd name="connsiteX23" fmla="*/ 2178 w 10000"/>
              <a:gd name="connsiteY23" fmla="*/ 3626 h 10000"/>
              <a:gd name="connsiteX24" fmla="*/ 2030 w 10000"/>
              <a:gd name="connsiteY24" fmla="*/ 3115 h 10000"/>
              <a:gd name="connsiteX25" fmla="*/ 2406 w 10000"/>
              <a:gd name="connsiteY25" fmla="*/ 2770 h 10000"/>
              <a:gd name="connsiteX26" fmla="*/ 2822 w 10000"/>
              <a:gd name="connsiteY26" fmla="*/ 3037 h 10000"/>
              <a:gd name="connsiteX27" fmla="*/ 2574 w 10000"/>
              <a:gd name="connsiteY27" fmla="*/ 3704 h 10000"/>
              <a:gd name="connsiteX28" fmla="*/ 2376 w 10000"/>
              <a:gd name="connsiteY28" fmla="*/ 3793 h 10000"/>
              <a:gd name="connsiteX29" fmla="*/ 2327 w 10000"/>
              <a:gd name="connsiteY29" fmla="*/ 4283 h 10000"/>
              <a:gd name="connsiteX30" fmla="*/ 2386 w 10000"/>
              <a:gd name="connsiteY30" fmla="*/ 4294 h 10000"/>
              <a:gd name="connsiteX31" fmla="*/ 2505 w 10000"/>
              <a:gd name="connsiteY31" fmla="*/ 4116 h 10000"/>
              <a:gd name="connsiteX32" fmla="*/ 2416 w 10000"/>
              <a:gd name="connsiteY32" fmla="*/ 4627 h 10000"/>
              <a:gd name="connsiteX33" fmla="*/ 2881 w 10000"/>
              <a:gd name="connsiteY33" fmla="*/ 5106 h 10000"/>
              <a:gd name="connsiteX34" fmla="*/ 3842 w 10000"/>
              <a:gd name="connsiteY34" fmla="*/ 5495 h 10000"/>
              <a:gd name="connsiteX35" fmla="*/ 4881 w 10000"/>
              <a:gd name="connsiteY35" fmla="*/ 6062 h 10000"/>
              <a:gd name="connsiteX36" fmla="*/ 5069 w 10000"/>
              <a:gd name="connsiteY36" fmla="*/ 4727 h 10000"/>
              <a:gd name="connsiteX37" fmla="*/ 5515 w 10000"/>
              <a:gd name="connsiteY37" fmla="*/ 3437 h 10000"/>
              <a:gd name="connsiteX38" fmla="*/ 5119 w 10000"/>
              <a:gd name="connsiteY38" fmla="*/ 3226 h 10000"/>
              <a:gd name="connsiteX39" fmla="*/ 4911 w 10000"/>
              <a:gd name="connsiteY39" fmla="*/ 3615 h 10000"/>
              <a:gd name="connsiteX40" fmla="*/ 3673 w 10000"/>
              <a:gd name="connsiteY40" fmla="*/ 3393 h 10000"/>
              <a:gd name="connsiteX41" fmla="*/ 4109 w 10000"/>
              <a:gd name="connsiteY41" fmla="*/ 2336 h 10000"/>
              <a:gd name="connsiteX42" fmla="*/ 5059 w 10000"/>
              <a:gd name="connsiteY42" fmla="*/ 2914 h 10000"/>
              <a:gd name="connsiteX43" fmla="*/ 5436 w 10000"/>
              <a:gd name="connsiteY43" fmla="*/ 3192 h 10000"/>
              <a:gd name="connsiteX44" fmla="*/ 4653 w 10000"/>
              <a:gd name="connsiteY44" fmla="*/ 1746 h 10000"/>
              <a:gd name="connsiteX45" fmla="*/ 4277 w 10000"/>
              <a:gd name="connsiteY45" fmla="*/ 857 h 10000"/>
              <a:gd name="connsiteX46" fmla="*/ 5059 w 10000"/>
              <a:gd name="connsiteY46" fmla="*/ 1969 h 10000"/>
              <a:gd name="connsiteX47" fmla="*/ 5059 w 10000"/>
              <a:gd name="connsiteY47" fmla="*/ 979 h 10000"/>
              <a:gd name="connsiteX48" fmla="*/ 5069 w 10000"/>
              <a:gd name="connsiteY48" fmla="*/ 979 h 10000"/>
              <a:gd name="connsiteX49" fmla="*/ 5129 w 10000"/>
              <a:gd name="connsiteY49" fmla="*/ 1735 h 10000"/>
              <a:gd name="connsiteX50" fmla="*/ 5317 w 10000"/>
              <a:gd name="connsiteY50" fmla="*/ 2503 h 10000"/>
              <a:gd name="connsiteX51" fmla="*/ 5644 w 10000"/>
              <a:gd name="connsiteY51" fmla="*/ 3248 h 10000"/>
              <a:gd name="connsiteX52" fmla="*/ 6812 w 10000"/>
              <a:gd name="connsiteY52" fmla="*/ 0 h 10000"/>
              <a:gd name="connsiteX53" fmla="*/ 6594 w 10000"/>
              <a:gd name="connsiteY53" fmla="*/ 1869 h 10000"/>
              <a:gd name="connsiteX54" fmla="*/ 7693 w 10000"/>
              <a:gd name="connsiteY54" fmla="*/ 679 h 10000"/>
              <a:gd name="connsiteX55" fmla="*/ 7564 w 10000"/>
              <a:gd name="connsiteY55" fmla="*/ 1001 h 10000"/>
              <a:gd name="connsiteX56" fmla="*/ 7386 w 10000"/>
              <a:gd name="connsiteY56" fmla="*/ 1357 h 10000"/>
              <a:gd name="connsiteX57" fmla="*/ 7594 w 10000"/>
              <a:gd name="connsiteY57" fmla="*/ 1257 h 10000"/>
              <a:gd name="connsiteX58" fmla="*/ 7594 w 10000"/>
              <a:gd name="connsiteY58" fmla="*/ 1257 h 10000"/>
              <a:gd name="connsiteX59" fmla="*/ 6792 w 10000"/>
              <a:gd name="connsiteY59" fmla="*/ 1969 h 10000"/>
              <a:gd name="connsiteX60" fmla="*/ 6495 w 10000"/>
              <a:gd name="connsiteY60" fmla="*/ 2280 h 10000"/>
              <a:gd name="connsiteX61" fmla="*/ 5673 w 10000"/>
              <a:gd name="connsiteY61" fmla="*/ 3815 h 10000"/>
              <a:gd name="connsiteX62" fmla="*/ 5713 w 10000"/>
              <a:gd name="connsiteY62" fmla="*/ 3860 h 10000"/>
              <a:gd name="connsiteX63" fmla="*/ 5980 w 10000"/>
              <a:gd name="connsiteY63" fmla="*/ 3648 h 10000"/>
              <a:gd name="connsiteX64" fmla="*/ 6040 w 10000"/>
              <a:gd name="connsiteY64" fmla="*/ 3671 h 10000"/>
              <a:gd name="connsiteX65" fmla="*/ 5426 w 10000"/>
              <a:gd name="connsiteY65" fmla="*/ 5662 h 10000"/>
              <a:gd name="connsiteX66" fmla="*/ 6040 w 10000"/>
              <a:gd name="connsiteY66" fmla="*/ 5484 h 10000"/>
              <a:gd name="connsiteX67" fmla="*/ 7554 w 10000"/>
              <a:gd name="connsiteY67" fmla="*/ 5495 h 10000"/>
              <a:gd name="connsiteX68" fmla="*/ 9109 w 10000"/>
              <a:gd name="connsiteY68" fmla="*/ 5606 h 10000"/>
              <a:gd name="connsiteX69" fmla="*/ 9455 w 10000"/>
              <a:gd name="connsiteY69" fmla="*/ 5517 h 10000"/>
              <a:gd name="connsiteX70" fmla="*/ 10000 w 10000"/>
              <a:gd name="connsiteY70" fmla="*/ 5373 h 10000"/>
              <a:gd name="connsiteX71" fmla="*/ 10000 w 10000"/>
              <a:gd name="connsiteY71" fmla="*/ 5362 h 10000"/>
              <a:gd name="connsiteX72" fmla="*/ 9158 w 10000"/>
              <a:gd name="connsiteY72" fmla="*/ 5762 h 10000"/>
              <a:gd name="connsiteX73" fmla="*/ 8683 w 10000"/>
              <a:gd name="connsiteY73" fmla="*/ 5829 h 10000"/>
              <a:gd name="connsiteX74" fmla="*/ 8792 w 10000"/>
              <a:gd name="connsiteY74" fmla="*/ 6007 h 10000"/>
              <a:gd name="connsiteX75" fmla="*/ 8733 w 10000"/>
              <a:gd name="connsiteY75" fmla="*/ 5996 h 10000"/>
              <a:gd name="connsiteX76" fmla="*/ 8139 w 10000"/>
              <a:gd name="connsiteY76" fmla="*/ 5806 h 10000"/>
              <a:gd name="connsiteX77" fmla="*/ 7119 w 10000"/>
              <a:gd name="connsiteY77" fmla="*/ 5784 h 10000"/>
              <a:gd name="connsiteX78" fmla="*/ 6871 w 10000"/>
              <a:gd name="connsiteY78" fmla="*/ 5795 h 10000"/>
              <a:gd name="connsiteX79" fmla="*/ 8307 w 10000"/>
              <a:gd name="connsiteY79" fmla="*/ 7531 h 10000"/>
              <a:gd name="connsiteX80" fmla="*/ 8149 w 10000"/>
              <a:gd name="connsiteY80" fmla="*/ 7531 h 10000"/>
              <a:gd name="connsiteX81" fmla="*/ 8376 w 10000"/>
              <a:gd name="connsiteY81" fmla="*/ 7764 h 10000"/>
              <a:gd name="connsiteX82" fmla="*/ 7317 w 10000"/>
              <a:gd name="connsiteY82" fmla="*/ 6663 h 10000"/>
              <a:gd name="connsiteX83" fmla="*/ 7277 w 10000"/>
              <a:gd name="connsiteY83" fmla="*/ 7564 h 10000"/>
              <a:gd name="connsiteX84" fmla="*/ 7238 w 10000"/>
              <a:gd name="connsiteY84" fmla="*/ 7564 h 10000"/>
              <a:gd name="connsiteX85" fmla="*/ 7238 w 10000"/>
              <a:gd name="connsiteY85" fmla="*/ 6752 h 10000"/>
              <a:gd name="connsiteX86" fmla="*/ 6554 w 10000"/>
              <a:gd name="connsiteY86" fmla="*/ 5840 h 10000"/>
              <a:gd name="connsiteX87" fmla="*/ 5495 w 10000"/>
              <a:gd name="connsiteY87" fmla="*/ 6107 h 10000"/>
              <a:gd name="connsiteX88" fmla="*/ 5436 w 10000"/>
              <a:gd name="connsiteY88" fmla="*/ 6340 h 10000"/>
              <a:gd name="connsiteX89" fmla="*/ 6297 w 10000"/>
              <a:gd name="connsiteY89" fmla="*/ 9844 h 10000"/>
              <a:gd name="connsiteX90" fmla="*/ 6356 w 10000"/>
              <a:gd name="connsiteY90" fmla="*/ 10000 h 10000"/>
              <a:gd name="connsiteX91" fmla="*/ 5168 w 10000"/>
              <a:gd name="connsiteY91" fmla="*/ 10000 h 10000"/>
              <a:gd name="connsiteX0" fmla="*/ 5168 w 10000"/>
              <a:gd name="connsiteY0" fmla="*/ 10000 h 10000"/>
              <a:gd name="connsiteX1" fmla="*/ 4990 w 10000"/>
              <a:gd name="connsiteY1" fmla="*/ 8954 h 10000"/>
              <a:gd name="connsiteX2" fmla="*/ 4871 w 10000"/>
              <a:gd name="connsiteY2" fmla="*/ 6986 h 10000"/>
              <a:gd name="connsiteX3" fmla="*/ 4485 w 10000"/>
              <a:gd name="connsiteY3" fmla="*/ 6218 h 10000"/>
              <a:gd name="connsiteX4" fmla="*/ 3386 w 10000"/>
              <a:gd name="connsiteY4" fmla="*/ 5951 h 10000"/>
              <a:gd name="connsiteX5" fmla="*/ 2842 w 10000"/>
              <a:gd name="connsiteY5" fmla="*/ 6240 h 10000"/>
              <a:gd name="connsiteX6" fmla="*/ 2673 w 10000"/>
              <a:gd name="connsiteY6" fmla="*/ 6352 h 10000"/>
              <a:gd name="connsiteX7" fmla="*/ 3683 w 10000"/>
              <a:gd name="connsiteY7" fmla="*/ 5806 h 10000"/>
              <a:gd name="connsiteX8" fmla="*/ 3683 w 10000"/>
              <a:gd name="connsiteY8" fmla="*/ 5740 h 10000"/>
              <a:gd name="connsiteX9" fmla="*/ 3446 w 10000"/>
              <a:gd name="connsiteY9" fmla="*/ 5628 h 10000"/>
              <a:gd name="connsiteX10" fmla="*/ 2198 w 10000"/>
              <a:gd name="connsiteY10" fmla="*/ 5261 h 10000"/>
              <a:gd name="connsiteX11" fmla="*/ 1386 w 10000"/>
              <a:gd name="connsiteY11" fmla="*/ 5428 h 10000"/>
              <a:gd name="connsiteX12" fmla="*/ 0 w 10000"/>
              <a:gd name="connsiteY12" fmla="*/ 5217 h 10000"/>
              <a:gd name="connsiteX13" fmla="*/ 554 w 10000"/>
              <a:gd name="connsiteY13" fmla="*/ 5339 h 10000"/>
              <a:gd name="connsiteX14" fmla="*/ 1634 w 10000"/>
              <a:gd name="connsiteY14" fmla="*/ 5261 h 10000"/>
              <a:gd name="connsiteX15" fmla="*/ 2327 w 10000"/>
              <a:gd name="connsiteY15" fmla="*/ 5072 h 10000"/>
              <a:gd name="connsiteX16" fmla="*/ 1723 w 10000"/>
              <a:gd name="connsiteY16" fmla="*/ 4405 h 10000"/>
              <a:gd name="connsiteX17" fmla="*/ 1257 w 10000"/>
              <a:gd name="connsiteY17" fmla="*/ 3571 h 10000"/>
              <a:gd name="connsiteX18" fmla="*/ 1317 w 10000"/>
              <a:gd name="connsiteY18" fmla="*/ 3537 h 10000"/>
              <a:gd name="connsiteX19" fmla="*/ 1554 w 10000"/>
              <a:gd name="connsiteY19" fmla="*/ 4038 h 10000"/>
              <a:gd name="connsiteX20" fmla="*/ 1901 w 10000"/>
              <a:gd name="connsiteY20" fmla="*/ 4494 h 10000"/>
              <a:gd name="connsiteX21" fmla="*/ 2317 w 10000"/>
              <a:gd name="connsiteY21" fmla="*/ 4839 h 10000"/>
              <a:gd name="connsiteX22" fmla="*/ 2317 w 10000"/>
              <a:gd name="connsiteY22" fmla="*/ 3838 h 10000"/>
              <a:gd name="connsiteX23" fmla="*/ 2178 w 10000"/>
              <a:gd name="connsiteY23" fmla="*/ 3626 h 10000"/>
              <a:gd name="connsiteX24" fmla="*/ 2030 w 10000"/>
              <a:gd name="connsiteY24" fmla="*/ 3115 h 10000"/>
              <a:gd name="connsiteX25" fmla="*/ 2406 w 10000"/>
              <a:gd name="connsiteY25" fmla="*/ 2770 h 10000"/>
              <a:gd name="connsiteX26" fmla="*/ 2822 w 10000"/>
              <a:gd name="connsiteY26" fmla="*/ 3037 h 10000"/>
              <a:gd name="connsiteX27" fmla="*/ 2574 w 10000"/>
              <a:gd name="connsiteY27" fmla="*/ 3704 h 10000"/>
              <a:gd name="connsiteX28" fmla="*/ 2376 w 10000"/>
              <a:gd name="connsiteY28" fmla="*/ 3793 h 10000"/>
              <a:gd name="connsiteX29" fmla="*/ 2327 w 10000"/>
              <a:gd name="connsiteY29" fmla="*/ 4283 h 10000"/>
              <a:gd name="connsiteX30" fmla="*/ 2386 w 10000"/>
              <a:gd name="connsiteY30" fmla="*/ 4294 h 10000"/>
              <a:gd name="connsiteX31" fmla="*/ 2505 w 10000"/>
              <a:gd name="connsiteY31" fmla="*/ 4116 h 10000"/>
              <a:gd name="connsiteX32" fmla="*/ 2416 w 10000"/>
              <a:gd name="connsiteY32" fmla="*/ 4627 h 10000"/>
              <a:gd name="connsiteX33" fmla="*/ 2881 w 10000"/>
              <a:gd name="connsiteY33" fmla="*/ 5106 h 10000"/>
              <a:gd name="connsiteX34" fmla="*/ 3842 w 10000"/>
              <a:gd name="connsiteY34" fmla="*/ 5495 h 10000"/>
              <a:gd name="connsiteX35" fmla="*/ 4881 w 10000"/>
              <a:gd name="connsiteY35" fmla="*/ 6062 h 10000"/>
              <a:gd name="connsiteX36" fmla="*/ 5069 w 10000"/>
              <a:gd name="connsiteY36" fmla="*/ 4727 h 10000"/>
              <a:gd name="connsiteX37" fmla="*/ 5515 w 10000"/>
              <a:gd name="connsiteY37" fmla="*/ 3437 h 10000"/>
              <a:gd name="connsiteX38" fmla="*/ 5119 w 10000"/>
              <a:gd name="connsiteY38" fmla="*/ 3226 h 10000"/>
              <a:gd name="connsiteX39" fmla="*/ 3673 w 10000"/>
              <a:gd name="connsiteY39" fmla="*/ 3393 h 10000"/>
              <a:gd name="connsiteX40" fmla="*/ 4109 w 10000"/>
              <a:gd name="connsiteY40" fmla="*/ 2336 h 10000"/>
              <a:gd name="connsiteX41" fmla="*/ 5059 w 10000"/>
              <a:gd name="connsiteY41" fmla="*/ 2914 h 10000"/>
              <a:gd name="connsiteX42" fmla="*/ 5436 w 10000"/>
              <a:gd name="connsiteY42" fmla="*/ 3192 h 10000"/>
              <a:gd name="connsiteX43" fmla="*/ 4653 w 10000"/>
              <a:gd name="connsiteY43" fmla="*/ 1746 h 10000"/>
              <a:gd name="connsiteX44" fmla="*/ 4277 w 10000"/>
              <a:gd name="connsiteY44" fmla="*/ 857 h 10000"/>
              <a:gd name="connsiteX45" fmla="*/ 5059 w 10000"/>
              <a:gd name="connsiteY45" fmla="*/ 1969 h 10000"/>
              <a:gd name="connsiteX46" fmla="*/ 5059 w 10000"/>
              <a:gd name="connsiteY46" fmla="*/ 979 h 10000"/>
              <a:gd name="connsiteX47" fmla="*/ 5069 w 10000"/>
              <a:gd name="connsiteY47" fmla="*/ 979 h 10000"/>
              <a:gd name="connsiteX48" fmla="*/ 5129 w 10000"/>
              <a:gd name="connsiteY48" fmla="*/ 1735 h 10000"/>
              <a:gd name="connsiteX49" fmla="*/ 5317 w 10000"/>
              <a:gd name="connsiteY49" fmla="*/ 2503 h 10000"/>
              <a:gd name="connsiteX50" fmla="*/ 5644 w 10000"/>
              <a:gd name="connsiteY50" fmla="*/ 3248 h 10000"/>
              <a:gd name="connsiteX51" fmla="*/ 6812 w 10000"/>
              <a:gd name="connsiteY51" fmla="*/ 0 h 10000"/>
              <a:gd name="connsiteX52" fmla="*/ 6594 w 10000"/>
              <a:gd name="connsiteY52" fmla="*/ 1869 h 10000"/>
              <a:gd name="connsiteX53" fmla="*/ 7693 w 10000"/>
              <a:gd name="connsiteY53" fmla="*/ 679 h 10000"/>
              <a:gd name="connsiteX54" fmla="*/ 7564 w 10000"/>
              <a:gd name="connsiteY54" fmla="*/ 1001 h 10000"/>
              <a:gd name="connsiteX55" fmla="*/ 7386 w 10000"/>
              <a:gd name="connsiteY55" fmla="*/ 1357 h 10000"/>
              <a:gd name="connsiteX56" fmla="*/ 7594 w 10000"/>
              <a:gd name="connsiteY56" fmla="*/ 1257 h 10000"/>
              <a:gd name="connsiteX57" fmla="*/ 7594 w 10000"/>
              <a:gd name="connsiteY57" fmla="*/ 1257 h 10000"/>
              <a:gd name="connsiteX58" fmla="*/ 6792 w 10000"/>
              <a:gd name="connsiteY58" fmla="*/ 1969 h 10000"/>
              <a:gd name="connsiteX59" fmla="*/ 6495 w 10000"/>
              <a:gd name="connsiteY59" fmla="*/ 2280 h 10000"/>
              <a:gd name="connsiteX60" fmla="*/ 5673 w 10000"/>
              <a:gd name="connsiteY60" fmla="*/ 3815 h 10000"/>
              <a:gd name="connsiteX61" fmla="*/ 5713 w 10000"/>
              <a:gd name="connsiteY61" fmla="*/ 3860 h 10000"/>
              <a:gd name="connsiteX62" fmla="*/ 5980 w 10000"/>
              <a:gd name="connsiteY62" fmla="*/ 3648 h 10000"/>
              <a:gd name="connsiteX63" fmla="*/ 6040 w 10000"/>
              <a:gd name="connsiteY63" fmla="*/ 3671 h 10000"/>
              <a:gd name="connsiteX64" fmla="*/ 5426 w 10000"/>
              <a:gd name="connsiteY64" fmla="*/ 5662 h 10000"/>
              <a:gd name="connsiteX65" fmla="*/ 6040 w 10000"/>
              <a:gd name="connsiteY65" fmla="*/ 5484 h 10000"/>
              <a:gd name="connsiteX66" fmla="*/ 7554 w 10000"/>
              <a:gd name="connsiteY66" fmla="*/ 5495 h 10000"/>
              <a:gd name="connsiteX67" fmla="*/ 9109 w 10000"/>
              <a:gd name="connsiteY67" fmla="*/ 5606 h 10000"/>
              <a:gd name="connsiteX68" fmla="*/ 9455 w 10000"/>
              <a:gd name="connsiteY68" fmla="*/ 5517 h 10000"/>
              <a:gd name="connsiteX69" fmla="*/ 10000 w 10000"/>
              <a:gd name="connsiteY69" fmla="*/ 5373 h 10000"/>
              <a:gd name="connsiteX70" fmla="*/ 10000 w 10000"/>
              <a:gd name="connsiteY70" fmla="*/ 5362 h 10000"/>
              <a:gd name="connsiteX71" fmla="*/ 9158 w 10000"/>
              <a:gd name="connsiteY71" fmla="*/ 5762 h 10000"/>
              <a:gd name="connsiteX72" fmla="*/ 8683 w 10000"/>
              <a:gd name="connsiteY72" fmla="*/ 5829 h 10000"/>
              <a:gd name="connsiteX73" fmla="*/ 8792 w 10000"/>
              <a:gd name="connsiteY73" fmla="*/ 6007 h 10000"/>
              <a:gd name="connsiteX74" fmla="*/ 8733 w 10000"/>
              <a:gd name="connsiteY74" fmla="*/ 5996 h 10000"/>
              <a:gd name="connsiteX75" fmla="*/ 8139 w 10000"/>
              <a:gd name="connsiteY75" fmla="*/ 5806 h 10000"/>
              <a:gd name="connsiteX76" fmla="*/ 7119 w 10000"/>
              <a:gd name="connsiteY76" fmla="*/ 5784 h 10000"/>
              <a:gd name="connsiteX77" fmla="*/ 6871 w 10000"/>
              <a:gd name="connsiteY77" fmla="*/ 5795 h 10000"/>
              <a:gd name="connsiteX78" fmla="*/ 8307 w 10000"/>
              <a:gd name="connsiteY78" fmla="*/ 7531 h 10000"/>
              <a:gd name="connsiteX79" fmla="*/ 8149 w 10000"/>
              <a:gd name="connsiteY79" fmla="*/ 7531 h 10000"/>
              <a:gd name="connsiteX80" fmla="*/ 8376 w 10000"/>
              <a:gd name="connsiteY80" fmla="*/ 7764 h 10000"/>
              <a:gd name="connsiteX81" fmla="*/ 7317 w 10000"/>
              <a:gd name="connsiteY81" fmla="*/ 6663 h 10000"/>
              <a:gd name="connsiteX82" fmla="*/ 7277 w 10000"/>
              <a:gd name="connsiteY82" fmla="*/ 7564 h 10000"/>
              <a:gd name="connsiteX83" fmla="*/ 7238 w 10000"/>
              <a:gd name="connsiteY83" fmla="*/ 7564 h 10000"/>
              <a:gd name="connsiteX84" fmla="*/ 7238 w 10000"/>
              <a:gd name="connsiteY84" fmla="*/ 6752 h 10000"/>
              <a:gd name="connsiteX85" fmla="*/ 6554 w 10000"/>
              <a:gd name="connsiteY85" fmla="*/ 5840 h 10000"/>
              <a:gd name="connsiteX86" fmla="*/ 5495 w 10000"/>
              <a:gd name="connsiteY86" fmla="*/ 6107 h 10000"/>
              <a:gd name="connsiteX87" fmla="*/ 5436 w 10000"/>
              <a:gd name="connsiteY87" fmla="*/ 6340 h 10000"/>
              <a:gd name="connsiteX88" fmla="*/ 6297 w 10000"/>
              <a:gd name="connsiteY88" fmla="*/ 9844 h 10000"/>
              <a:gd name="connsiteX89" fmla="*/ 6356 w 10000"/>
              <a:gd name="connsiteY89" fmla="*/ 10000 h 10000"/>
              <a:gd name="connsiteX90" fmla="*/ 5168 w 10000"/>
              <a:gd name="connsiteY90" fmla="*/ 10000 h 10000"/>
              <a:gd name="connsiteX0" fmla="*/ 5168 w 10000"/>
              <a:gd name="connsiteY0" fmla="*/ 10000 h 10000"/>
              <a:gd name="connsiteX1" fmla="*/ 4990 w 10000"/>
              <a:gd name="connsiteY1" fmla="*/ 8954 h 10000"/>
              <a:gd name="connsiteX2" fmla="*/ 4871 w 10000"/>
              <a:gd name="connsiteY2" fmla="*/ 6986 h 10000"/>
              <a:gd name="connsiteX3" fmla="*/ 4485 w 10000"/>
              <a:gd name="connsiteY3" fmla="*/ 6218 h 10000"/>
              <a:gd name="connsiteX4" fmla="*/ 3386 w 10000"/>
              <a:gd name="connsiteY4" fmla="*/ 5951 h 10000"/>
              <a:gd name="connsiteX5" fmla="*/ 2842 w 10000"/>
              <a:gd name="connsiteY5" fmla="*/ 6240 h 10000"/>
              <a:gd name="connsiteX6" fmla="*/ 2673 w 10000"/>
              <a:gd name="connsiteY6" fmla="*/ 6352 h 10000"/>
              <a:gd name="connsiteX7" fmla="*/ 3683 w 10000"/>
              <a:gd name="connsiteY7" fmla="*/ 5806 h 10000"/>
              <a:gd name="connsiteX8" fmla="*/ 3683 w 10000"/>
              <a:gd name="connsiteY8" fmla="*/ 5740 h 10000"/>
              <a:gd name="connsiteX9" fmla="*/ 3446 w 10000"/>
              <a:gd name="connsiteY9" fmla="*/ 5628 h 10000"/>
              <a:gd name="connsiteX10" fmla="*/ 2198 w 10000"/>
              <a:gd name="connsiteY10" fmla="*/ 5261 h 10000"/>
              <a:gd name="connsiteX11" fmla="*/ 1386 w 10000"/>
              <a:gd name="connsiteY11" fmla="*/ 5428 h 10000"/>
              <a:gd name="connsiteX12" fmla="*/ 0 w 10000"/>
              <a:gd name="connsiteY12" fmla="*/ 5217 h 10000"/>
              <a:gd name="connsiteX13" fmla="*/ 554 w 10000"/>
              <a:gd name="connsiteY13" fmla="*/ 5339 h 10000"/>
              <a:gd name="connsiteX14" fmla="*/ 1634 w 10000"/>
              <a:gd name="connsiteY14" fmla="*/ 5261 h 10000"/>
              <a:gd name="connsiteX15" fmla="*/ 2327 w 10000"/>
              <a:gd name="connsiteY15" fmla="*/ 5072 h 10000"/>
              <a:gd name="connsiteX16" fmla="*/ 1723 w 10000"/>
              <a:gd name="connsiteY16" fmla="*/ 4405 h 10000"/>
              <a:gd name="connsiteX17" fmla="*/ 1257 w 10000"/>
              <a:gd name="connsiteY17" fmla="*/ 3571 h 10000"/>
              <a:gd name="connsiteX18" fmla="*/ 1317 w 10000"/>
              <a:gd name="connsiteY18" fmla="*/ 3537 h 10000"/>
              <a:gd name="connsiteX19" fmla="*/ 1554 w 10000"/>
              <a:gd name="connsiteY19" fmla="*/ 4038 h 10000"/>
              <a:gd name="connsiteX20" fmla="*/ 1901 w 10000"/>
              <a:gd name="connsiteY20" fmla="*/ 4494 h 10000"/>
              <a:gd name="connsiteX21" fmla="*/ 2317 w 10000"/>
              <a:gd name="connsiteY21" fmla="*/ 4839 h 10000"/>
              <a:gd name="connsiteX22" fmla="*/ 2317 w 10000"/>
              <a:gd name="connsiteY22" fmla="*/ 3838 h 10000"/>
              <a:gd name="connsiteX23" fmla="*/ 2178 w 10000"/>
              <a:gd name="connsiteY23" fmla="*/ 3626 h 10000"/>
              <a:gd name="connsiteX24" fmla="*/ 2030 w 10000"/>
              <a:gd name="connsiteY24" fmla="*/ 3115 h 10000"/>
              <a:gd name="connsiteX25" fmla="*/ 2406 w 10000"/>
              <a:gd name="connsiteY25" fmla="*/ 2770 h 10000"/>
              <a:gd name="connsiteX26" fmla="*/ 2822 w 10000"/>
              <a:gd name="connsiteY26" fmla="*/ 3037 h 10000"/>
              <a:gd name="connsiteX27" fmla="*/ 2574 w 10000"/>
              <a:gd name="connsiteY27" fmla="*/ 3704 h 10000"/>
              <a:gd name="connsiteX28" fmla="*/ 2376 w 10000"/>
              <a:gd name="connsiteY28" fmla="*/ 3793 h 10000"/>
              <a:gd name="connsiteX29" fmla="*/ 2327 w 10000"/>
              <a:gd name="connsiteY29" fmla="*/ 4283 h 10000"/>
              <a:gd name="connsiteX30" fmla="*/ 2386 w 10000"/>
              <a:gd name="connsiteY30" fmla="*/ 4294 h 10000"/>
              <a:gd name="connsiteX31" fmla="*/ 2505 w 10000"/>
              <a:gd name="connsiteY31" fmla="*/ 4116 h 10000"/>
              <a:gd name="connsiteX32" fmla="*/ 2416 w 10000"/>
              <a:gd name="connsiteY32" fmla="*/ 4627 h 10000"/>
              <a:gd name="connsiteX33" fmla="*/ 2881 w 10000"/>
              <a:gd name="connsiteY33" fmla="*/ 5106 h 10000"/>
              <a:gd name="connsiteX34" fmla="*/ 3842 w 10000"/>
              <a:gd name="connsiteY34" fmla="*/ 5495 h 10000"/>
              <a:gd name="connsiteX35" fmla="*/ 4881 w 10000"/>
              <a:gd name="connsiteY35" fmla="*/ 6062 h 10000"/>
              <a:gd name="connsiteX36" fmla="*/ 5069 w 10000"/>
              <a:gd name="connsiteY36" fmla="*/ 4727 h 10000"/>
              <a:gd name="connsiteX37" fmla="*/ 5515 w 10000"/>
              <a:gd name="connsiteY37" fmla="*/ 3437 h 10000"/>
              <a:gd name="connsiteX38" fmla="*/ 5119 w 10000"/>
              <a:gd name="connsiteY38" fmla="*/ 3226 h 10000"/>
              <a:gd name="connsiteX39" fmla="*/ 4109 w 10000"/>
              <a:gd name="connsiteY39" fmla="*/ 2336 h 10000"/>
              <a:gd name="connsiteX40" fmla="*/ 5059 w 10000"/>
              <a:gd name="connsiteY40" fmla="*/ 2914 h 10000"/>
              <a:gd name="connsiteX41" fmla="*/ 5436 w 10000"/>
              <a:gd name="connsiteY41" fmla="*/ 3192 h 10000"/>
              <a:gd name="connsiteX42" fmla="*/ 4653 w 10000"/>
              <a:gd name="connsiteY42" fmla="*/ 1746 h 10000"/>
              <a:gd name="connsiteX43" fmla="*/ 4277 w 10000"/>
              <a:gd name="connsiteY43" fmla="*/ 857 h 10000"/>
              <a:gd name="connsiteX44" fmla="*/ 5059 w 10000"/>
              <a:gd name="connsiteY44" fmla="*/ 1969 h 10000"/>
              <a:gd name="connsiteX45" fmla="*/ 5059 w 10000"/>
              <a:gd name="connsiteY45" fmla="*/ 979 h 10000"/>
              <a:gd name="connsiteX46" fmla="*/ 5069 w 10000"/>
              <a:gd name="connsiteY46" fmla="*/ 979 h 10000"/>
              <a:gd name="connsiteX47" fmla="*/ 5129 w 10000"/>
              <a:gd name="connsiteY47" fmla="*/ 1735 h 10000"/>
              <a:gd name="connsiteX48" fmla="*/ 5317 w 10000"/>
              <a:gd name="connsiteY48" fmla="*/ 2503 h 10000"/>
              <a:gd name="connsiteX49" fmla="*/ 5644 w 10000"/>
              <a:gd name="connsiteY49" fmla="*/ 3248 h 10000"/>
              <a:gd name="connsiteX50" fmla="*/ 6812 w 10000"/>
              <a:gd name="connsiteY50" fmla="*/ 0 h 10000"/>
              <a:gd name="connsiteX51" fmla="*/ 6594 w 10000"/>
              <a:gd name="connsiteY51" fmla="*/ 1869 h 10000"/>
              <a:gd name="connsiteX52" fmla="*/ 7693 w 10000"/>
              <a:gd name="connsiteY52" fmla="*/ 679 h 10000"/>
              <a:gd name="connsiteX53" fmla="*/ 7564 w 10000"/>
              <a:gd name="connsiteY53" fmla="*/ 1001 h 10000"/>
              <a:gd name="connsiteX54" fmla="*/ 7386 w 10000"/>
              <a:gd name="connsiteY54" fmla="*/ 1357 h 10000"/>
              <a:gd name="connsiteX55" fmla="*/ 7594 w 10000"/>
              <a:gd name="connsiteY55" fmla="*/ 1257 h 10000"/>
              <a:gd name="connsiteX56" fmla="*/ 7594 w 10000"/>
              <a:gd name="connsiteY56" fmla="*/ 1257 h 10000"/>
              <a:gd name="connsiteX57" fmla="*/ 6792 w 10000"/>
              <a:gd name="connsiteY57" fmla="*/ 1969 h 10000"/>
              <a:gd name="connsiteX58" fmla="*/ 6495 w 10000"/>
              <a:gd name="connsiteY58" fmla="*/ 2280 h 10000"/>
              <a:gd name="connsiteX59" fmla="*/ 5673 w 10000"/>
              <a:gd name="connsiteY59" fmla="*/ 3815 h 10000"/>
              <a:gd name="connsiteX60" fmla="*/ 5713 w 10000"/>
              <a:gd name="connsiteY60" fmla="*/ 3860 h 10000"/>
              <a:gd name="connsiteX61" fmla="*/ 5980 w 10000"/>
              <a:gd name="connsiteY61" fmla="*/ 3648 h 10000"/>
              <a:gd name="connsiteX62" fmla="*/ 6040 w 10000"/>
              <a:gd name="connsiteY62" fmla="*/ 3671 h 10000"/>
              <a:gd name="connsiteX63" fmla="*/ 5426 w 10000"/>
              <a:gd name="connsiteY63" fmla="*/ 5662 h 10000"/>
              <a:gd name="connsiteX64" fmla="*/ 6040 w 10000"/>
              <a:gd name="connsiteY64" fmla="*/ 5484 h 10000"/>
              <a:gd name="connsiteX65" fmla="*/ 7554 w 10000"/>
              <a:gd name="connsiteY65" fmla="*/ 5495 h 10000"/>
              <a:gd name="connsiteX66" fmla="*/ 9109 w 10000"/>
              <a:gd name="connsiteY66" fmla="*/ 5606 h 10000"/>
              <a:gd name="connsiteX67" fmla="*/ 9455 w 10000"/>
              <a:gd name="connsiteY67" fmla="*/ 5517 h 10000"/>
              <a:gd name="connsiteX68" fmla="*/ 10000 w 10000"/>
              <a:gd name="connsiteY68" fmla="*/ 5373 h 10000"/>
              <a:gd name="connsiteX69" fmla="*/ 10000 w 10000"/>
              <a:gd name="connsiteY69" fmla="*/ 5362 h 10000"/>
              <a:gd name="connsiteX70" fmla="*/ 9158 w 10000"/>
              <a:gd name="connsiteY70" fmla="*/ 5762 h 10000"/>
              <a:gd name="connsiteX71" fmla="*/ 8683 w 10000"/>
              <a:gd name="connsiteY71" fmla="*/ 5829 h 10000"/>
              <a:gd name="connsiteX72" fmla="*/ 8792 w 10000"/>
              <a:gd name="connsiteY72" fmla="*/ 6007 h 10000"/>
              <a:gd name="connsiteX73" fmla="*/ 8733 w 10000"/>
              <a:gd name="connsiteY73" fmla="*/ 5996 h 10000"/>
              <a:gd name="connsiteX74" fmla="*/ 8139 w 10000"/>
              <a:gd name="connsiteY74" fmla="*/ 5806 h 10000"/>
              <a:gd name="connsiteX75" fmla="*/ 7119 w 10000"/>
              <a:gd name="connsiteY75" fmla="*/ 5784 h 10000"/>
              <a:gd name="connsiteX76" fmla="*/ 6871 w 10000"/>
              <a:gd name="connsiteY76" fmla="*/ 5795 h 10000"/>
              <a:gd name="connsiteX77" fmla="*/ 8307 w 10000"/>
              <a:gd name="connsiteY77" fmla="*/ 7531 h 10000"/>
              <a:gd name="connsiteX78" fmla="*/ 8149 w 10000"/>
              <a:gd name="connsiteY78" fmla="*/ 7531 h 10000"/>
              <a:gd name="connsiteX79" fmla="*/ 8376 w 10000"/>
              <a:gd name="connsiteY79" fmla="*/ 7764 h 10000"/>
              <a:gd name="connsiteX80" fmla="*/ 7317 w 10000"/>
              <a:gd name="connsiteY80" fmla="*/ 6663 h 10000"/>
              <a:gd name="connsiteX81" fmla="*/ 7277 w 10000"/>
              <a:gd name="connsiteY81" fmla="*/ 7564 h 10000"/>
              <a:gd name="connsiteX82" fmla="*/ 7238 w 10000"/>
              <a:gd name="connsiteY82" fmla="*/ 7564 h 10000"/>
              <a:gd name="connsiteX83" fmla="*/ 7238 w 10000"/>
              <a:gd name="connsiteY83" fmla="*/ 6752 h 10000"/>
              <a:gd name="connsiteX84" fmla="*/ 6554 w 10000"/>
              <a:gd name="connsiteY84" fmla="*/ 5840 h 10000"/>
              <a:gd name="connsiteX85" fmla="*/ 5495 w 10000"/>
              <a:gd name="connsiteY85" fmla="*/ 6107 h 10000"/>
              <a:gd name="connsiteX86" fmla="*/ 5436 w 10000"/>
              <a:gd name="connsiteY86" fmla="*/ 6340 h 10000"/>
              <a:gd name="connsiteX87" fmla="*/ 6297 w 10000"/>
              <a:gd name="connsiteY87" fmla="*/ 9844 h 10000"/>
              <a:gd name="connsiteX88" fmla="*/ 6356 w 10000"/>
              <a:gd name="connsiteY88" fmla="*/ 10000 h 10000"/>
              <a:gd name="connsiteX89" fmla="*/ 5168 w 10000"/>
              <a:gd name="connsiteY89" fmla="*/ 10000 h 10000"/>
              <a:gd name="connsiteX0" fmla="*/ 5168 w 10000"/>
              <a:gd name="connsiteY0" fmla="*/ 10000 h 10000"/>
              <a:gd name="connsiteX1" fmla="*/ 4990 w 10000"/>
              <a:gd name="connsiteY1" fmla="*/ 8954 h 10000"/>
              <a:gd name="connsiteX2" fmla="*/ 4871 w 10000"/>
              <a:gd name="connsiteY2" fmla="*/ 6986 h 10000"/>
              <a:gd name="connsiteX3" fmla="*/ 4485 w 10000"/>
              <a:gd name="connsiteY3" fmla="*/ 6218 h 10000"/>
              <a:gd name="connsiteX4" fmla="*/ 3386 w 10000"/>
              <a:gd name="connsiteY4" fmla="*/ 5951 h 10000"/>
              <a:gd name="connsiteX5" fmla="*/ 2842 w 10000"/>
              <a:gd name="connsiteY5" fmla="*/ 6240 h 10000"/>
              <a:gd name="connsiteX6" fmla="*/ 2673 w 10000"/>
              <a:gd name="connsiteY6" fmla="*/ 6352 h 10000"/>
              <a:gd name="connsiteX7" fmla="*/ 3683 w 10000"/>
              <a:gd name="connsiteY7" fmla="*/ 5806 h 10000"/>
              <a:gd name="connsiteX8" fmla="*/ 3683 w 10000"/>
              <a:gd name="connsiteY8" fmla="*/ 5740 h 10000"/>
              <a:gd name="connsiteX9" fmla="*/ 3446 w 10000"/>
              <a:gd name="connsiteY9" fmla="*/ 5628 h 10000"/>
              <a:gd name="connsiteX10" fmla="*/ 2198 w 10000"/>
              <a:gd name="connsiteY10" fmla="*/ 5261 h 10000"/>
              <a:gd name="connsiteX11" fmla="*/ 1386 w 10000"/>
              <a:gd name="connsiteY11" fmla="*/ 5428 h 10000"/>
              <a:gd name="connsiteX12" fmla="*/ 0 w 10000"/>
              <a:gd name="connsiteY12" fmla="*/ 5217 h 10000"/>
              <a:gd name="connsiteX13" fmla="*/ 554 w 10000"/>
              <a:gd name="connsiteY13" fmla="*/ 5339 h 10000"/>
              <a:gd name="connsiteX14" fmla="*/ 1634 w 10000"/>
              <a:gd name="connsiteY14" fmla="*/ 5261 h 10000"/>
              <a:gd name="connsiteX15" fmla="*/ 2327 w 10000"/>
              <a:gd name="connsiteY15" fmla="*/ 5072 h 10000"/>
              <a:gd name="connsiteX16" fmla="*/ 1723 w 10000"/>
              <a:gd name="connsiteY16" fmla="*/ 4405 h 10000"/>
              <a:gd name="connsiteX17" fmla="*/ 1257 w 10000"/>
              <a:gd name="connsiteY17" fmla="*/ 3571 h 10000"/>
              <a:gd name="connsiteX18" fmla="*/ 1317 w 10000"/>
              <a:gd name="connsiteY18" fmla="*/ 3537 h 10000"/>
              <a:gd name="connsiteX19" fmla="*/ 1554 w 10000"/>
              <a:gd name="connsiteY19" fmla="*/ 4038 h 10000"/>
              <a:gd name="connsiteX20" fmla="*/ 1901 w 10000"/>
              <a:gd name="connsiteY20" fmla="*/ 4494 h 10000"/>
              <a:gd name="connsiteX21" fmla="*/ 2317 w 10000"/>
              <a:gd name="connsiteY21" fmla="*/ 4839 h 10000"/>
              <a:gd name="connsiteX22" fmla="*/ 2317 w 10000"/>
              <a:gd name="connsiteY22" fmla="*/ 3838 h 10000"/>
              <a:gd name="connsiteX23" fmla="*/ 2178 w 10000"/>
              <a:gd name="connsiteY23" fmla="*/ 3626 h 10000"/>
              <a:gd name="connsiteX24" fmla="*/ 2030 w 10000"/>
              <a:gd name="connsiteY24" fmla="*/ 3115 h 10000"/>
              <a:gd name="connsiteX25" fmla="*/ 2406 w 10000"/>
              <a:gd name="connsiteY25" fmla="*/ 2770 h 10000"/>
              <a:gd name="connsiteX26" fmla="*/ 2822 w 10000"/>
              <a:gd name="connsiteY26" fmla="*/ 3037 h 10000"/>
              <a:gd name="connsiteX27" fmla="*/ 2574 w 10000"/>
              <a:gd name="connsiteY27" fmla="*/ 3704 h 10000"/>
              <a:gd name="connsiteX28" fmla="*/ 2376 w 10000"/>
              <a:gd name="connsiteY28" fmla="*/ 3793 h 10000"/>
              <a:gd name="connsiteX29" fmla="*/ 2327 w 10000"/>
              <a:gd name="connsiteY29" fmla="*/ 4283 h 10000"/>
              <a:gd name="connsiteX30" fmla="*/ 2386 w 10000"/>
              <a:gd name="connsiteY30" fmla="*/ 4294 h 10000"/>
              <a:gd name="connsiteX31" fmla="*/ 2505 w 10000"/>
              <a:gd name="connsiteY31" fmla="*/ 4116 h 10000"/>
              <a:gd name="connsiteX32" fmla="*/ 2416 w 10000"/>
              <a:gd name="connsiteY32" fmla="*/ 4627 h 10000"/>
              <a:gd name="connsiteX33" fmla="*/ 2881 w 10000"/>
              <a:gd name="connsiteY33" fmla="*/ 5106 h 10000"/>
              <a:gd name="connsiteX34" fmla="*/ 3842 w 10000"/>
              <a:gd name="connsiteY34" fmla="*/ 5495 h 10000"/>
              <a:gd name="connsiteX35" fmla="*/ 4881 w 10000"/>
              <a:gd name="connsiteY35" fmla="*/ 6062 h 10000"/>
              <a:gd name="connsiteX36" fmla="*/ 5069 w 10000"/>
              <a:gd name="connsiteY36" fmla="*/ 4727 h 10000"/>
              <a:gd name="connsiteX37" fmla="*/ 5515 w 10000"/>
              <a:gd name="connsiteY37" fmla="*/ 3437 h 10000"/>
              <a:gd name="connsiteX38" fmla="*/ 5119 w 10000"/>
              <a:gd name="connsiteY38" fmla="*/ 3226 h 10000"/>
              <a:gd name="connsiteX39" fmla="*/ 5059 w 10000"/>
              <a:gd name="connsiteY39" fmla="*/ 2914 h 10000"/>
              <a:gd name="connsiteX40" fmla="*/ 5436 w 10000"/>
              <a:gd name="connsiteY40" fmla="*/ 3192 h 10000"/>
              <a:gd name="connsiteX41" fmla="*/ 4653 w 10000"/>
              <a:gd name="connsiteY41" fmla="*/ 1746 h 10000"/>
              <a:gd name="connsiteX42" fmla="*/ 4277 w 10000"/>
              <a:gd name="connsiteY42" fmla="*/ 857 h 10000"/>
              <a:gd name="connsiteX43" fmla="*/ 5059 w 10000"/>
              <a:gd name="connsiteY43" fmla="*/ 1969 h 10000"/>
              <a:gd name="connsiteX44" fmla="*/ 5059 w 10000"/>
              <a:gd name="connsiteY44" fmla="*/ 979 h 10000"/>
              <a:gd name="connsiteX45" fmla="*/ 5069 w 10000"/>
              <a:gd name="connsiteY45" fmla="*/ 979 h 10000"/>
              <a:gd name="connsiteX46" fmla="*/ 5129 w 10000"/>
              <a:gd name="connsiteY46" fmla="*/ 1735 h 10000"/>
              <a:gd name="connsiteX47" fmla="*/ 5317 w 10000"/>
              <a:gd name="connsiteY47" fmla="*/ 2503 h 10000"/>
              <a:gd name="connsiteX48" fmla="*/ 5644 w 10000"/>
              <a:gd name="connsiteY48" fmla="*/ 3248 h 10000"/>
              <a:gd name="connsiteX49" fmla="*/ 6812 w 10000"/>
              <a:gd name="connsiteY49" fmla="*/ 0 h 10000"/>
              <a:gd name="connsiteX50" fmla="*/ 6594 w 10000"/>
              <a:gd name="connsiteY50" fmla="*/ 1869 h 10000"/>
              <a:gd name="connsiteX51" fmla="*/ 7693 w 10000"/>
              <a:gd name="connsiteY51" fmla="*/ 679 h 10000"/>
              <a:gd name="connsiteX52" fmla="*/ 7564 w 10000"/>
              <a:gd name="connsiteY52" fmla="*/ 1001 h 10000"/>
              <a:gd name="connsiteX53" fmla="*/ 7386 w 10000"/>
              <a:gd name="connsiteY53" fmla="*/ 1357 h 10000"/>
              <a:gd name="connsiteX54" fmla="*/ 7594 w 10000"/>
              <a:gd name="connsiteY54" fmla="*/ 1257 h 10000"/>
              <a:gd name="connsiteX55" fmla="*/ 7594 w 10000"/>
              <a:gd name="connsiteY55" fmla="*/ 1257 h 10000"/>
              <a:gd name="connsiteX56" fmla="*/ 6792 w 10000"/>
              <a:gd name="connsiteY56" fmla="*/ 1969 h 10000"/>
              <a:gd name="connsiteX57" fmla="*/ 6495 w 10000"/>
              <a:gd name="connsiteY57" fmla="*/ 2280 h 10000"/>
              <a:gd name="connsiteX58" fmla="*/ 5673 w 10000"/>
              <a:gd name="connsiteY58" fmla="*/ 3815 h 10000"/>
              <a:gd name="connsiteX59" fmla="*/ 5713 w 10000"/>
              <a:gd name="connsiteY59" fmla="*/ 3860 h 10000"/>
              <a:gd name="connsiteX60" fmla="*/ 5980 w 10000"/>
              <a:gd name="connsiteY60" fmla="*/ 3648 h 10000"/>
              <a:gd name="connsiteX61" fmla="*/ 6040 w 10000"/>
              <a:gd name="connsiteY61" fmla="*/ 3671 h 10000"/>
              <a:gd name="connsiteX62" fmla="*/ 5426 w 10000"/>
              <a:gd name="connsiteY62" fmla="*/ 5662 h 10000"/>
              <a:gd name="connsiteX63" fmla="*/ 6040 w 10000"/>
              <a:gd name="connsiteY63" fmla="*/ 5484 h 10000"/>
              <a:gd name="connsiteX64" fmla="*/ 7554 w 10000"/>
              <a:gd name="connsiteY64" fmla="*/ 5495 h 10000"/>
              <a:gd name="connsiteX65" fmla="*/ 9109 w 10000"/>
              <a:gd name="connsiteY65" fmla="*/ 5606 h 10000"/>
              <a:gd name="connsiteX66" fmla="*/ 9455 w 10000"/>
              <a:gd name="connsiteY66" fmla="*/ 5517 h 10000"/>
              <a:gd name="connsiteX67" fmla="*/ 10000 w 10000"/>
              <a:gd name="connsiteY67" fmla="*/ 5373 h 10000"/>
              <a:gd name="connsiteX68" fmla="*/ 10000 w 10000"/>
              <a:gd name="connsiteY68" fmla="*/ 5362 h 10000"/>
              <a:gd name="connsiteX69" fmla="*/ 9158 w 10000"/>
              <a:gd name="connsiteY69" fmla="*/ 5762 h 10000"/>
              <a:gd name="connsiteX70" fmla="*/ 8683 w 10000"/>
              <a:gd name="connsiteY70" fmla="*/ 5829 h 10000"/>
              <a:gd name="connsiteX71" fmla="*/ 8792 w 10000"/>
              <a:gd name="connsiteY71" fmla="*/ 6007 h 10000"/>
              <a:gd name="connsiteX72" fmla="*/ 8733 w 10000"/>
              <a:gd name="connsiteY72" fmla="*/ 5996 h 10000"/>
              <a:gd name="connsiteX73" fmla="*/ 8139 w 10000"/>
              <a:gd name="connsiteY73" fmla="*/ 5806 h 10000"/>
              <a:gd name="connsiteX74" fmla="*/ 7119 w 10000"/>
              <a:gd name="connsiteY74" fmla="*/ 5784 h 10000"/>
              <a:gd name="connsiteX75" fmla="*/ 6871 w 10000"/>
              <a:gd name="connsiteY75" fmla="*/ 5795 h 10000"/>
              <a:gd name="connsiteX76" fmla="*/ 8307 w 10000"/>
              <a:gd name="connsiteY76" fmla="*/ 7531 h 10000"/>
              <a:gd name="connsiteX77" fmla="*/ 8149 w 10000"/>
              <a:gd name="connsiteY77" fmla="*/ 7531 h 10000"/>
              <a:gd name="connsiteX78" fmla="*/ 8376 w 10000"/>
              <a:gd name="connsiteY78" fmla="*/ 7764 h 10000"/>
              <a:gd name="connsiteX79" fmla="*/ 7317 w 10000"/>
              <a:gd name="connsiteY79" fmla="*/ 6663 h 10000"/>
              <a:gd name="connsiteX80" fmla="*/ 7277 w 10000"/>
              <a:gd name="connsiteY80" fmla="*/ 7564 h 10000"/>
              <a:gd name="connsiteX81" fmla="*/ 7238 w 10000"/>
              <a:gd name="connsiteY81" fmla="*/ 7564 h 10000"/>
              <a:gd name="connsiteX82" fmla="*/ 7238 w 10000"/>
              <a:gd name="connsiteY82" fmla="*/ 6752 h 10000"/>
              <a:gd name="connsiteX83" fmla="*/ 6554 w 10000"/>
              <a:gd name="connsiteY83" fmla="*/ 5840 h 10000"/>
              <a:gd name="connsiteX84" fmla="*/ 5495 w 10000"/>
              <a:gd name="connsiteY84" fmla="*/ 6107 h 10000"/>
              <a:gd name="connsiteX85" fmla="*/ 5436 w 10000"/>
              <a:gd name="connsiteY85" fmla="*/ 6340 h 10000"/>
              <a:gd name="connsiteX86" fmla="*/ 6297 w 10000"/>
              <a:gd name="connsiteY86" fmla="*/ 9844 h 10000"/>
              <a:gd name="connsiteX87" fmla="*/ 6356 w 10000"/>
              <a:gd name="connsiteY87" fmla="*/ 10000 h 10000"/>
              <a:gd name="connsiteX88" fmla="*/ 5168 w 10000"/>
              <a:gd name="connsiteY88" fmla="*/ 10000 h 10000"/>
              <a:gd name="connsiteX0" fmla="*/ 5168 w 10000"/>
              <a:gd name="connsiteY0" fmla="*/ 10000 h 10000"/>
              <a:gd name="connsiteX1" fmla="*/ 4990 w 10000"/>
              <a:gd name="connsiteY1" fmla="*/ 8954 h 10000"/>
              <a:gd name="connsiteX2" fmla="*/ 4871 w 10000"/>
              <a:gd name="connsiteY2" fmla="*/ 6986 h 10000"/>
              <a:gd name="connsiteX3" fmla="*/ 4485 w 10000"/>
              <a:gd name="connsiteY3" fmla="*/ 6218 h 10000"/>
              <a:gd name="connsiteX4" fmla="*/ 3386 w 10000"/>
              <a:gd name="connsiteY4" fmla="*/ 5951 h 10000"/>
              <a:gd name="connsiteX5" fmla="*/ 2842 w 10000"/>
              <a:gd name="connsiteY5" fmla="*/ 6240 h 10000"/>
              <a:gd name="connsiteX6" fmla="*/ 2673 w 10000"/>
              <a:gd name="connsiteY6" fmla="*/ 6352 h 10000"/>
              <a:gd name="connsiteX7" fmla="*/ 3683 w 10000"/>
              <a:gd name="connsiteY7" fmla="*/ 5806 h 10000"/>
              <a:gd name="connsiteX8" fmla="*/ 3683 w 10000"/>
              <a:gd name="connsiteY8" fmla="*/ 5740 h 10000"/>
              <a:gd name="connsiteX9" fmla="*/ 3446 w 10000"/>
              <a:gd name="connsiteY9" fmla="*/ 5628 h 10000"/>
              <a:gd name="connsiteX10" fmla="*/ 2198 w 10000"/>
              <a:gd name="connsiteY10" fmla="*/ 5261 h 10000"/>
              <a:gd name="connsiteX11" fmla="*/ 1386 w 10000"/>
              <a:gd name="connsiteY11" fmla="*/ 5428 h 10000"/>
              <a:gd name="connsiteX12" fmla="*/ 0 w 10000"/>
              <a:gd name="connsiteY12" fmla="*/ 5217 h 10000"/>
              <a:gd name="connsiteX13" fmla="*/ 554 w 10000"/>
              <a:gd name="connsiteY13" fmla="*/ 5339 h 10000"/>
              <a:gd name="connsiteX14" fmla="*/ 1634 w 10000"/>
              <a:gd name="connsiteY14" fmla="*/ 5261 h 10000"/>
              <a:gd name="connsiteX15" fmla="*/ 2327 w 10000"/>
              <a:gd name="connsiteY15" fmla="*/ 5072 h 10000"/>
              <a:gd name="connsiteX16" fmla="*/ 1723 w 10000"/>
              <a:gd name="connsiteY16" fmla="*/ 4405 h 10000"/>
              <a:gd name="connsiteX17" fmla="*/ 1257 w 10000"/>
              <a:gd name="connsiteY17" fmla="*/ 3571 h 10000"/>
              <a:gd name="connsiteX18" fmla="*/ 1317 w 10000"/>
              <a:gd name="connsiteY18" fmla="*/ 3537 h 10000"/>
              <a:gd name="connsiteX19" fmla="*/ 1554 w 10000"/>
              <a:gd name="connsiteY19" fmla="*/ 4038 h 10000"/>
              <a:gd name="connsiteX20" fmla="*/ 1901 w 10000"/>
              <a:gd name="connsiteY20" fmla="*/ 4494 h 10000"/>
              <a:gd name="connsiteX21" fmla="*/ 2317 w 10000"/>
              <a:gd name="connsiteY21" fmla="*/ 4839 h 10000"/>
              <a:gd name="connsiteX22" fmla="*/ 2317 w 10000"/>
              <a:gd name="connsiteY22" fmla="*/ 3838 h 10000"/>
              <a:gd name="connsiteX23" fmla="*/ 2178 w 10000"/>
              <a:gd name="connsiteY23" fmla="*/ 3626 h 10000"/>
              <a:gd name="connsiteX24" fmla="*/ 2030 w 10000"/>
              <a:gd name="connsiteY24" fmla="*/ 3115 h 10000"/>
              <a:gd name="connsiteX25" fmla="*/ 2406 w 10000"/>
              <a:gd name="connsiteY25" fmla="*/ 2770 h 10000"/>
              <a:gd name="connsiteX26" fmla="*/ 2574 w 10000"/>
              <a:gd name="connsiteY26" fmla="*/ 3704 h 10000"/>
              <a:gd name="connsiteX27" fmla="*/ 2376 w 10000"/>
              <a:gd name="connsiteY27" fmla="*/ 3793 h 10000"/>
              <a:gd name="connsiteX28" fmla="*/ 2327 w 10000"/>
              <a:gd name="connsiteY28" fmla="*/ 4283 h 10000"/>
              <a:gd name="connsiteX29" fmla="*/ 2386 w 10000"/>
              <a:gd name="connsiteY29" fmla="*/ 4294 h 10000"/>
              <a:gd name="connsiteX30" fmla="*/ 2505 w 10000"/>
              <a:gd name="connsiteY30" fmla="*/ 4116 h 10000"/>
              <a:gd name="connsiteX31" fmla="*/ 2416 w 10000"/>
              <a:gd name="connsiteY31" fmla="*/ 4627 h 10000"/>
              <a:gd name="connsiteX32" fmla="*/ 2881 w 10000"/>
              <a:gd name="connsiteY32" fmla="*/ 5106 h 10000"/>
              <a:gd name="connsiteX33" fmla="*/ 3842 w 10000"/>
              <a:gd name="connsiteY33" fmla="*/ 5495 h 10000"/>
              <a:gd name="connsiteX34" fmla="*/ 4881 w 10000"/>
              <a:gd name="connsiteY34" fmla="*/ 6062 h 10000"/>
              <a:gd name="connsiteX35" fmla="*/ 5069 w 10000"/>
              <a:gd name="connsiteY35" fmla="*/ 4727 h 10000"/>
              <a:gd name="connsiteX36" fmla="*/ 5515 w 10000"/>
              <a:gd name="connsiteY36" fmla="*/ 3437 h 10000"/>
              <a:gd name="connsiteX37" fmla="*/ 5119 w 10000"/>
              <a:gd name="connsiteY37" fmla="*/ 3226 h 10000"/>
              <a:gd name="connsiteX38" fmla="*/ 5059 w 10000"/>
              <a:gd name="connsiteY38" fmla="*/ 2914 h 10000"/>
              <a:gd name="connsiteX39" fmla="*/ 5436 w 10000"/>
              <a:gd name="connsiteY39" fmla="*/ 3192 h 10000"/>
              <a:gd name="connsiteX40" fmla="*/ 4653 w 10000"/>
              <a:gd name="connsiteY40" fmla="*/ 1746 h 10000"/>
              <a:gd name="connsiteX41" fmla="*/ 4277 w 10000"/>
              <a:gd name="connsiteY41" fmla="*/ 857 h 10000"/>
              <a:gd name="connsiteX42" fmla="*/ 5059 w 10000"/>
              <a:gd name="connsiteY42" fmla="*/ 1969 h 10000"/>
              <a:gd name="connsiteX43" fmla="*/ 5059 w 10000"/>
              <a:gd name="connsiteY43" fmla="*/ 979 h 10000"/>
              <a:gd name="connsiteX44" fmla="*/ 5069 w 10000"/>
              <a:gd name="connsiteY44" fmla="*/ 979 h 10000"/>
              <a:gd name="connsiteX45" fmla="*/ 5129 w 10000"/>
              <a:gd name="connsiteY45" fmla="*/ 1735 h 10000"/>
              <a:gd name="connsiteX46" fmla="*/ 5317 w 10000"/>
              <a:gd name="connsiteY46" fmla="*/ 2503 h 10000"/>
              <a:gd name="connsiteX47" fmla="*/ 5644 w 10000"/>
              <a:gd name="connsiteY47" fmla="*/ 3248 h 10000"/>
              <a:gd name="connsiteX48" fmla="*/ 6812 w 10000"/>
              <a:gd name="connsiteY48" fmla="*/ 0 h 10000"/>
              <a:gd name="connsiteX49" fmla="*/ 6594 w 10000"/>
              <a:gd name="connsiteY49" fmla="*/ 1869 h 10000"/>
              <a:gd name="connsiteX50" fmla="*/ 7693 w 10000"/>
              <a:gd name="connsiteY50" fmla="*/ 679 h 10000"/>
              <a:gd name="connsiteX51" fmla="*/ 7564 w 10000"/>
              <a:gd name="connsiteY51" fmla="*/ 1001 h 10000"/>
              <a:gd name="connsiteX52" fmla="*/ 7386 w 10000"/>
              <a:gd name="connsiteY52" fmla="*/ 1357 h 10000"/>
              <a:gd name="connsiteX53" fmla="*/ 7594 w 10000"/>
              <a:gd name="connsiteY53" fmla="*/ 1257 h 10000"/>
              <a:gd name="connsiteX54" fmla="*/ 7594 w 10000"/>
              <a:gd name="connsiteY54" fmla="*/ 1257 h 10000"/>
              <a:gd name="connsiteX55" fmla="*/ 6792 w 10000"/>
              <a:gd name="connsiteY55" fmla="*/ 1969 h 10000"/>
              <a:gd name="connsiteX56" fmla="*/ 6495 w 10000"/>
              <a:gd name="connsiteY56" fmla="*/ 2280 h 10000"/>
              <a:gd name="connsiteX57" fmla="*/ 5673 w 10000"/>
              <a:gd name="connsiteY57" fmla="*/ 3815 h 10000"/>
              <a:gd name="connsiteX58" fmla="*/ 5713 w 10000"/>
              <a:gd name="connsiteY58" fmla="*/ 3860 h 10000"/>
              <a:gd name="connsiteX59" fmla="*/ 5980 w 10000"/>
              <a:gd name="connsiteY59" fmla="*/ 3648 h 10000"/>
              <a:gd name="connsiteX60" fmla="*/ 6040 w 10000"/>
              <a:gd name="connsiteY60" fmla="*/ 3671 h 10000"/>
              <a:gd name="connsiteX61" fmla="*/ 5426 w 10000"/>
              <a:gd name="connsiteY61" fmla="*/ 5662 h 10000"/>
              <a:gd name="connsiteX62" fmla="*/ 6040 w 10000"/>
              <a:gd name="connsiteY62" fmla="*/ 5484 h 10000"/>
              <a:gd name="connsiteX63" fmla="*/ 7554 w 10000"/>
              <a:gd name="connsiteY63" fmla="*/ 5495 h 10000"/>
              <a:gd name="connsiteX64" fmla="*/ 9109 w 10000"/>
              <a:gd name="connsiteY64" fmla="*/ 5606 h 10000"/>
              <a:gd name="connsiteX65" fmla="*/ 9455 w 10000"/>
              <a:gd name="connsiteY65" fmla="*/ 5517 h 10000"/>
              <a:gd name="connsiteX66" fmla="*/ 10000 w 10000"/>
              <a:gd name="connsiteY66" fmla="*/ 5373 h 10000"/>
              <a:gd name="connsiteX67" fmla="*/ 10000 w 10000"/>
              <a:gd name="connsiteY67" fmla="*/ 5362 h 10000"/>
              <a:gd name="connsiteX68" fmla="*/ 9158 w 10000"/>
              <a:gd name="connsiteY68" fmla="*/ 5762 h 10000"/>
              <a:gd name="connsiteX69" fmla="*/ 8683 w 10000"/>
              <a:gd name="connsiteY69" fmla="*/ 5829 h 10000"/>
              <a:gd name="connsiteX70" fmla="*/ 8792 w 10000"/>
              <a:gd name="connsiteY70" fmla="*/ 6007 h 10000"/>
              <a:gd name="connsiteX71" fmla="*/ 8733 w 10000"/>
              <a:gd name="connsiteY71" fmla="*/ 5996 h 10000"/>
              <a:gd name="connsiteX72" fmla="*/ 8139 w 10000"/>
              <a:gd name="connsiteY72" fmla="*/ 5806 h 10000"/>
              <a:gd name="connsiteX73" fmla="*/ 7119 w 10000"/>
              <a:gd name="connsiteY73" fmla="*/ 5784 h 10000"/>
              <a:gd name="connsiteX74" fmla="*/ 6871 w 10000"/>
              <a:gd name="connsiteY74" fmla="*/ 5795 h 10000"/>
              <a:gd name="connsiteX75" fmla="*/ 8307 w 10000"/>
              <a:gd name="connsiteY75" fmla="*/ 7531 h 10000"/>
              <a:gd name="connsiteX76" fmla="*/ 8149 w 10000"/>
              <a:gd name="connsiteY76" fmla="*/ 7531 h 10000"/>
              <a:gd name="connsiteX77" fmla="*/ 8376 w 10000"/>
              <a:gd name="connsiteY77" fmla="*/ 7764 h 10000"/>
              <a:gd name="connsiteX78" fmla="*/ 7317 w 10000"/>
              <a:gd name="connsiteY78" fmla="*/ 6663 h 10000"/>
              <a:gd name="connsiteX79" fmla="*/ 7277 w 10000"/>
              <a:gd name="connsiteY79" fmla="*/ 7564 h 10000"/>
              <a:gd name="connsiteX80" fmla="*/ 7238 w 10000"/>
              <a:gd name="connsiteY80" fmla="*/ 7564 h 10000"/>
              <a:gd name="connsiteX81" fmla="*/ 7238 w 10000"/>
              <a:gd name="connsiteY81" fmla="*/ 6752 h 10000"/>
              <a:gd name="connsiteX82" fmla="*/ 6554 w 10000"/>
              <a:gd name="connsiteY82" fmla="*/ 5840 h 10000"/>
              <a:gd name="connsiteX83" fmla="*/ 5495 w 10000"/>
              <a:gd name="connsiteY83" fmla="*/ 6107 h 10000"/>
              <a:gd name="connsiteX84" fmla="*/ 5436 w 10000"/>
              <a:gd name="connsiteY84" fmla="*/ 6340 h 10000"/>
              <a:gd name="connsiteX85" fmla="*/ 6297 w 10000"/>
              <a:gd name="connsiteY85" fmla="*/ 9844 h 10000"/>
              <a:gd name="connsiteX86" fmla="*/ 6356 w 10000"/>
              <a:gd name="connsiteY86" fmla="*/ 10000 h 10000"/>
              <a:gd name="connsiteX87" fmla="*/ 5168 w 10000"/>
              <a:gd name="connsiteY87" fmla="*/ 10000 h 10000"/>
              <a:gd name="connsiteX0" fmla="*/ 5168 w 10000"/>
              <a:gd name="connsiteY0" fmla="*/ 10000 h 10000"/>
              <a:gd name="connsiteX1" fmla="*/ 4990 w 10000"/>
              <a:gd name="connsiteY1" fmla="*/ 8954 h 10000"/>
              <a:gd name="connsiteX2" fmla="*/ 4871 w 10000"/>
              <a:gd name="connsiteY2" fmla="*/ 6986 h 10000"/>
              <a:gd name="connsiteX3" fmla="*/ 4485 w 10000"/>
              <a:gd name="connsiteY3" fmla="*/ 6218 h 10000"/>
              <a:gd name="connsiteX4" fmla="*/ 3386 w 10000"/>
              <a:gd name="connsiteY4" fmla="*/ 5951 h 10000"/>
              <a:gd name="connsiteX5" fmla="*/ 2842 w 10000"/>
              <a:gd name="connsiteY5" fmla="*/ 6240 h 10000"/>
              <a:gd name="connsiteX6" fmla="*/ 2673 w 10000"/>
              <a:gd name="connsiteY6" fmla="*/ 6352 h 10000"/>
              <a:gd name="connsiteX7" fmla="*/ 3683 w 10000"/>
              <a:gd name="connsiteY7" fmla="*/ 5806 h 10000"/>
              <a:gd name="connsiteX8" fmla="*/ 3683 w 10000"/>
              <a:gd name="connsiteY8" fmla="*/ 5740 h 10000"/>
              <a:gd name="connsiteX9" fmla="*/ 3446 w 10000"/>
              <a:gd name="connsiteY9" fmla="*/ 5628 h 10000"/>
              <a:gd name="connsiteX10" fmla="*/ 2198 w 10000"/>
              <a:gd name="connsiteY10" fmla="*/ 5261 h 10000"/>
              <a:gd name="connsiteX11" fmla="*/ 1386 w 10000"/>
              <a:gd name="connsiteY11" fmla="*/ 5428 h 10000"/>
              <a:gd name="connsiteX12" fmla="*/ 0 w 10000"/>
              <a:gd name="connsiteY12" fmla="*/ 5217 h 10000"/>
              <a:gd name="connsiteX13" fmla="*/ 554 w 10000"/>
              <a:gd name="connsiteY13" fmla="*/ 5339 h 10000"/>
              <a:gd name="connsiteX14" fmla="*/ 1634 w 10000"/>
              <a:gd name="connsiteY14" fmla="*/ 5261 h 10000"/>
              <a:gd name="connsiteX15" fmla="*/ 2327 w 10000"/>
              <a:gd name="connsiteY15" fmla="*/ 5072 h 10000"/>
              <a:gd name="connsiteX16" fmla="*/ 1723 w 10000"/>
              <a:gd name="connsiteY16" fmla="*/ 4405 h 10000"/>
              <a:gd name="connsiteX17" fmla="*/ 1257 w 10000"/>
              <a:gd name="connsiteY17" fmla="*/ 3571 h 10000"/>
              <a:gd name="connsiteX18" fmla="*/ 1317 w 10000"/>
              <a:gd name="connsiteY18" fmla="*/ 3537 h 10000"/>
              <a:gd name="connsiteX19" fmla="*/ 1554 w 10000"/>
              <a:gd name="connsiteY19" fmla="*/ 4038 h 10000"/>
              <a:gd name="connsiteX20" fmla="*/ 1901 w 10000"/>
              <a:gd name="connsiteY20" fmla="*/ 4494 h 10000"/>
              <a:gd name="connsiteX21" fmla="*/ 2317 w 10000"/>
              <a:gd name="connsiteY21" fmla="*/ 4839 h 10000"/>
              <a:gd name="connsiteX22" fmla="*/ 2317 w 10000"/>
              <a:gd name="connsiteY22" fmla="*/ 3838 h 10000"/>
              <a:gd name="connsiteX23" fmla="*/ 2178 w 10000"/>
              <a:gd name="connsiteY23" fmla="*/ 3626 h 10000"/>
              <a:gd name="connsiteX24" fmla="*/ 2030 w 10000"/>
              <a:gd name="connsiteY24" fmla="*/ 3115 h 10000"/>
              <a:gd name="connsiteX25" fmla="*/ 2574 w 10000"/>
              <a:gd name="connsiteY25" fmla="*/ 3704 h 10000"/>
              <a:gd name="connsiteX26" fmla="*/ 2376 w 10000"/>
              <a:gd name="connsiteY26" fmla="*/ 3793 h 10000"/>
              <a:gd name="connsiteX27" fmla="*/ 2327 w 10000"/>
              <a:gd name="connsiteY27" fmla="*/ 4283 h 10000"/>
              <a:gd name="connsiteX28" fmla="*/ 2386 w 10000"/>
              <a:gd name="connsiteY28" fmla="*/ 4294 h 10000"/>
              <a:gd name="connsiteX29" fmla="*/ 2505 w 10000"/>
              <a:gd name="connsiteY29" fmla="*/ 4116 h 10000"/>
              <a:gd name="connsiteX30" fmla="*/ 2416 w 10000"/>
              <a:gd name="connsiteY30" fmla="*/ 4627 h 10000"/>
              <a:gd name="connsiteX31" fmla="*/ 2881 w 10000"/>
              <a:gd name="connsiteY31" fmla="*/ 5106 h 10000"/>
              <a:gd name="connsiteX32" fmla="*/ 3842 w 10000"/>
              <a:gd name="connsiteY32" fmla="*/ 5495 h 10000"/>
              <a:gd name="connsiteX33" fmla="*/ 4881 w 10000"/>
              <a:gd name="connsiteY33" fmla="*/ 6062 h 10000"/>
              <a:gd name="connsiteX34" fmla="*/ 5069 w 10000"/>
              <a:gd name="connsiteY34" fmla="*/ 4727 h 10000"/>
              <a:gd name="connsiteX35" fmla="*/ 5515 w 10000"/>
              <a:gd name="connsiteY35" fmla="*/ 3437 h 10000"/>
              <a:gd name="connsiteX36" fmla="*/ 5119 w 10000"/>
              <a:gd name="connsiteY36" fmla="*/ 3226 h 10000"/>
              <a:gd name="connsiteX37" fmla="*/ 5059 w 10000"/>
              <a:gd name="connsiteY37" fmla="*/ 2914 h 10000"/>
              <a:gd name="connsiteX38" fmla="*/ 5436 w 10000"/>
              <a:gd name="connsiteY38" fmla="*/ 3192 h 10000"/>
              <a:gd name="connsiteX39" fmla="*/ 4653 w 10000"/>
              <a:gd name="connsiteY39" fmla="*/ 1746 h 10000"/>
              <a:gd name="connsiteX40" fmla="*/ 4277 w 10000"/>
              <a:gd name="connsiteY40" fmla="*/ 857 h 10000"/>
              <a:gd name="connsiteX41" fmla="*/ 5059 w 10000"/>
              <a:gd name="connsiteY41" fmla="*/ 1969 h 10000"/>
              <a:gd name="connsiteX42" fmla="*/ 5059 w 10000"/>
              <a:gd name="connsiteY42" fmla="*/ 979 h 10000"/>
              <a:gd name="connsiteX43" fmla="*/ 5069 w 10000"/>
              <a:gd name="connsiteY43" fmla="*/ 979 h 10000"/>
              <a:gd name="connsiteX44" fmla="*/ 5129 w 10000"/>
              <a:gd name="connsiteY44" fmla="*/ 1735 h 10000"/>
              <a:gd name="connsiteX45" fmla="*/ 5317 w 10000"/>
              <a:gd name="connsiteY45" fmla="*/ 2503 h 10000"/>
              <a:gd name="connsiteX46" fmla="*/ 5644 w 10000"/>
              <a:gd name="connsiteY46" fmla="*/ 3248 h 10000"/>
              <a:gd name="connsiteX47" fmla="*/ 6812 w 10000"/>
              <a:gd name="connsiteY47" fmla="*/ 0 h 10000"/>
              <a:gd name="connsiteX48" fmla="*/ 6594 w 10000"/>
              <a:gd name="connsiteY48" fmla="*/ 1869 h 10000"/>
              <a:gd name="connsiteX49" fmla="*/ 7693 w 10000"/>
              <a:gd name="connsiteY49" fmla="*/ 679 h 10000"/>
              <a:gd name="connsiteX50" fmla="*/ 7564 w 10000"/>
              <a:gd name="connsiteY50" fmla="*/ 1001 h 10000"/>
              <a:gd name="connsiteX51" fmla="*/ 7386 w 10000"/>
              <a:gd name="connsiteY51" fmla="*/ 1357 h 10000"/>
              <a:gd name="connsiteX52" fmla="*/ 7594 w 10000"/>
              <a:gd name="connsiteY52" fmla="*/ 1257 h 10000"/>
              <a:gd name="connsiteX53" fmla="*/ 7594 w 10000"/>
              <a:gd name="connsiteY53" fmla="*/ 1257 h 10000"/>
              <a:gd name="connsiteX54" fmla="*/ 6792 w 10000"/>
              <a:gd name="connsiteY54" fmla="*/ 1969 h 10000"/>
              <a:gd name="connsiteX55" fmla="*/ 6495 w 10000"/>
              <a:gd name="connsiteY55" fmla="*/ 2280 h 10000"/>
              <a:gd name="connsiteX56" fmla="*/ 5673 w 10000"/>
              <a:gd name="connsiteY56" fmla="*/ 3815 h 10000"/>
              <a:gd name="connsiteX57" fmla="*/ 5713 w 10000"/>
              <a:gd name="connsiteY57" fmla="*/ 3860 h 10000"/>
              <a:gd name="connsiteX58" fmla="*/ 5980 w 10000"/>
              <a:gd name="connsiteY58" fmla="*/ 3648 h 10000"/>
              <a:gd name="connsiteX59" fmla="*/ 6040 w 10000"/>
              <a:gd name="connsiteY59" fmla="*/ 3671 h 10000"/>
              <a:gd name="connsiteX60" fmla="*/ 5426 w 10000"/>
              <a:gd name="connsiteY60" fmla="*/ 5662 h 10000"/>
              <a:gd name="connsiteX61" fmla="*/ 6040 w 10000"/>
              <a:gd name="connsiteY61" fmla="*/ 5484 h 10000"/>
              <a:gd name="connsiteX62" fmla="*/ 7554 w 10000"/>
              <a:gd name="connsiteY62" fmla="*/ 5495 h 10000"/>
              <a:gd name="connsiteX63" fmla="*/ 9109 w 10000"/>
              <a:gd name="connsiteY63" fmla="*/ 5606 h 10000"/>
              <a:gd name="connsiteX64" fmla="*/ 9455 w 10000"/>
              <a:gd name="connsiteY64" fmla="*/ 5517 h 10000"/>
              <a:gd name="connsiteX65" fmla="*/ 10000 w 10000"/>
              <a:gd name="connsiteY65" fmla="*/ 5373 h 10000"/>
              <a:gd name="connsiteX66" fmla="*/ 10000 w 10000"/>
              <a:gd name="connsiteY66" fmla="*/ 5362 h 10000"/>
              <a:gd name="connsiteX67" fmla="*/ 9158 w 10000"/>
              <a:gd name="connsiteY67" fmla="*/ 5762 h 10000"/>
              <a:gd name="connsiteX68" fmla="*/ 8683 w 10000"/>
              <a:gd name="connsiteY68" fmla="*/ 5829 h 10000"/>
              <a:gd name="connsiteX69" fmla="*/ 8792 w 10000"/>
              <a:gd name="connsiteY69" fmla="*/ 6007 h 10000"/>
              <a:gd name="connsiteX70" fmla="*/ 8733 w 10000"/>
              <a:gd name="connsiteY70" fmla="*/ 5996 h 10000"/>
              <a:gd name="connsiteX71" fmla="*/ 8139 w 10000"/>
              <a:gd name="connsiteY71" fmla="*/ 5806 h 10000"/>
              <a:gd name="connsiteX72" fmla="*/ 7119 w 10000"/>
              <a:gd name="connsiteY72" fmla="*/ 5784 h 10000"/>
              <a:gd name="connsiteX73" fmla="*/ 6871 w 10000"/>
              <a:gd name="connsiteY73" fmla="*/ 5795 h 10000"/>
              <a:gd name="connsiteX74" fmla="*/ 8307 w 10000"/>
              <a:gd name="connsiteY74" fmla="*/ 7531 h 10000"/>
              <a:gd name="connsiteX75" fmla="*/ 8149 w 10000"/>
              <a:gd name="connsiteY75" fmla="*/ 7531 h 10000"/>
              <a:gd name="connsiteX76" fmla="*/ 8376 w 10000"/>
              <a:gd name="connsiteY76" fmla="*/ 7764 h 10000"/>
              <a:gd name="connsiteX77" fmla="*/ 7317 w 10000"/>
              <a:gd name="connsiteY77" fmla="*/ 6663 h 10000"/>
              <a:gd name="connsiteX78" fmla="*/ 7277 w 10000"/>
              <a:gd name="connsiteY78" fmla="*/ 7564 h 10000"/>
              <a:gd name="connsiteX79" fmla="*/ 7238 w 10000"/>
              <a:gd name="connsiteY79" fmla="*/ 7564 h 10000"/>
              <a:gd name="connsiteX80" fmla="*/ 7238 w 10000"/>
              <a:gd name="connsiteY80" fmla="*/ 6752 h 10000"/>
              <a:gd name="connsiteX81" fmla="*/ 6554 w 10000"/>
              <a:gd name="connsiteY81" fmla="*/ 5840 h 10000"/>
              <a:gd name="connsiteX82" fmla="*/ 5495 w 10000"/>
              <a:gd name="connsiteY82" fmla="*/ 6107 h 10000"/>
              <a:gd name="connsiteX83" fmla="*/ 5436 w 10000"/>
              <a:gd name="connsiteY83" fmla="*/ 6340 h 10000"/>
              <a:gd name="connsiteX84" fmla="*/ 6297 w 10000"/>
              <a:gd name="connsiteY84" fmla="*/ 9844 h 10000"/>
              <a:gd name="connsiteX85" fmla="*/ 6356 w 10000"/>
              <a:gd name="connsiteY85" fmla="*/ 10000 h 10000"/>
              <a:gd name="connsiteX86" fmla="*/ 5168 w 10000"/>
              <a:gd name="connsiteY86" fmla="*/ 10000 h 10000"/>
              <a:gd name="connsiteX0" fmla="*/ 5168 w 10000"/>
              <a:gd name="connsiteY0" fmla="*/ 10000 h 10000"/>
              <a:gd name="connsiteX1" fmla="*/ 4990 w 10000"/>
              <a:gd name="connsiteY1" fmla="*/ 8954 h 10000"/>
              <a:gd name="connsiteX2" fmla="*/ 4871 w 10000"/>
              <a:gd name="connsiteY2" fmla="*/ 6986 h 10000"/>
              <a:gd name="connsiteX3" fmla="*/ 4485 w 10000"/>
              <a:gd name="connsiteY3" fmla="*/ 6218 h 10000"/>
              <a:gd name="connsiteX4" fmla="*/ 3386 w 10000"/>
              <a:gd name="connsiteY4" fmla="*/ 5951 h 10000"/>
              <a:gd name="connsiteX5" fmla="*/ 2842 w 10000"/>
              <a:gd name="connsiteY5" fmla="*/ 6240 h 10000"/>
              <a:gd name="connsiteX6" fmla="*/ 2673 w 10000"/>
              <a:gd name="connsiteY6" fmla="*/ 6352 h 10000"/>
              <a:gd name="connsiteX7" fmla="*/ 3683 w 10000"/>
              <a:gd name="connsiteY7" fmla="*/ 5806 h 10000"/>
              <a:gd name="connsiteX8" fmla="*/ 3683 w 10000"/>
              <a:gd name="connsiteY8" fmla="*/ 5740 h 10000"/>
              <a:gd name="connsiteX9" fmla="*/ 3446 w 10000"/>
              <a:gd name="connsiteY9" fmla="*/ 5628 h 10000"/>
              <a:gd name="connsiteX10" fmla="*/ 2198 w 10000"/>
              <a:gd name="connsiteY10" fmla="*/ 5261 h 10000"/>
              <a:gd name="connsiteX11" fmla="*/ 1386 w 10000"/>
              <a:gd name="connsiteY11" fmla="*/ 5428 h 10000"/>
              <a:gd name="connsiteX12" fmla="*/ 0 w 10000"/>
              <a:gd name="connsiteY12" fmla="*/ 5217 h 10000"/>
              <a:gd name="connsiteX13" fmla="*/ 554 w 10000"/>
              <a:gd name="connsiteY13" fmla="*/ 5339 h 10000"/>
              <a:gd name="connsiteX14" fmla="*/ 1634 w 10000"/>
              <a:gd name="connsiteY14" fmla="*/ 5261 h 10000"/>
              <a:gd name="connsiteX15" fmla="*/ 2327 w 10000"/>
              <a:gd name="connsiteY15" fmla="*/ 5072 h 10000"/>
              <a:gd name="connsiteX16" fmla="*/ 1723 w 10000"/>
              <a:gd name="connsiteY16" fmla="*/ 4405 h 10000"/>
              <a:gd name="connsiteX17" fmla="*/ 1257 w 10000"/>
              <a:gd name="connsiteY17" fmla="*/ 3571 h 10000"/>
              <a:gd name="connsiteX18" fmla="*/ 1317 w 10000"/>
              <a:gd name="connsiteY18" fmla="*/ 3537 h 10000"/>
              <a:gd name="connsiteX19" fmla="*/ 1554 w 10000"/>
              <a:gd name="connsiteY19" fmla="*/ 4038 h 10000"/>
              <a:gd name="connsiteX20" fmla="*/ 1901 w 10000"/>
              <a:gd name="connsiteY20" fmla="*/ 4494 h 10000"/>
              <a:gd name="connsiteX21" fmla="*/ 2317 w 10000"/>
              <a:gd name="connsiteY21" fmla="*/ 4839 h 10000"/>
              <a:gd name="connsiteX22" fmla="*/ 2317 w 10000"/>
              <a:gd name="connsiteY22" fmla="*/ 3838 h 10000"/>
              <a:gd name="connsiteX23" fmla="*/ 2178 w 10000"/>
              <a:gd name="connsiteY23" fmla="*/ 3626 h 10000"/>
              <a:gd name="connsiteX24" fmla="*/ 2574 w 10000"/>
              <a:gd name="connsiteY24" fmla="*/ 3704 h 10000"/>
              <a:gd name="connsiteX25" fmla="*/ 2376 w 10000"/>
              <a:gd name="connsiteY25" fmla="*/ 3793 h 10000"/>
              <a:gd name="connsiteX26" fmla="*/ 2327 w 10000"/>
              <a:gd name="connsiteY26" fmla="*/ 4283 h 10000"/>
              <a:gd name="connsiteX27" fmla="*/ 2386 w 10000"/>
              <a:gd name="connsiteY27" fmla="*/ 4294 h 10000"/>
              <a:gd name="connsiteX28" fmla="*/ 2505 w 10000"/>
              <a:gd name="connsiteY28" fmla="*/ 4116 h 10000"/>
              <a:gd name="connsiteX29" fmla="*/ 2416 w 10000"/>
              <a:gd name="connsiteY29" fmla="*/ 4627 h 10000"/>
              <a:gd name="connsiteX30" fmla="*/ 2881 w 10000"/>
              <a:gd name="connsiteY30" fmla="*/ 5106 h 10000"/>
              <a:gd name="connsiteX31" fmla="*/ 3842 w 10000"/>
              <a:gd name="connsiteY31" fmla="*/ 5495 h 10000"/>
              <a:gd name="connsiteX32" fmla="*/ 4881 w 10000"/>
              <a:gd name="connsiteY32" fmla="*/ 6062 h 10000"/>
              <a:gd name="connsiteX33" fmla="*/ 5069 w 10000"/>
              <a:gd name="connsiteY33" fmla="*/ 4727 h 10000"/>
              <a:gd name="connsiteX34" fmla="*/ 5515 w 10000"/>
              <a:gd name="connsiteY34" fmla="*/ 3437 h 10000"/>
              <a:gd name="connsiteX35" fmla="*/ 5119 w 10000"/>
              <a:gd name="connsiteY35" fmla="*/ 3226 h 10000"/>
              <a:gd name="connsiteX36" fmla="*/ 5059 w 10000"/>
              <a:gd name="connsiteY36" fmla="*/ 2914 h 10000"/>
              <a:gd name="connsiteX37" fmla="*/ 5436 w 10000"/>
              <a:gd name="connsiteY37" fmla="*/ 3192 h 10000"/>
              <a:gd name="connsiteX38" fmla="*/ 4653 w 10000"/>
              <a:gd name="connsiteY38" fmla="*/ 1746 h 10000"/>
              <a:gd name="connsiteX39" fmla="*/ 4277 w 10000"/>
              <a:gd name="connsiteY39" fmla="*/ 857 h 10000"/>
              <a:gd name="connsiteX40" fmla="*/ 5059 w 10000"/>
              <a:gd name="connsiteY40" fmla="*/ 1969 h 10000"/>
              <a:gd name="connsiteX41" fmla="*/ 5059 w 10000"/>
              <a:gd name="connsiteY41" fmla="*/ 979 h 10000"/>
              <a:gd name="connsiteX42" fmla="*/ 5069 w 10000"/>
              <a:gd name="connsiteY42" fmla="*/ 979 h 10000"/>
              <a:gd name="connsiteX43" fmla="*/ 5129 w 10000"/>
              <a:gd name="connsiteY43" fmla="*/ 1735 h 10000"/>
              <a:gd name="connsiteX44" fmla="*/ 5317 w 10000"/>
              <a:gd name="connsiteY44" fmla="*/ 2503 h 10000"/>
              <a:gd name="connsiteX45" fmla="*/ 5644 w 10000"/>
              <a:gd name="connsiteY45" fmla="*/ 3248 h 10000"/>
              <a:gd name="connsiteX46" fmla="*/ 6812 w 10000"/>
              <a:gd name="connsiteY46" fmla="*/ 0 h 10000"/>
              <a:gd name="connsiteX47" fmla="*/ 6594 w 10000"/>
              <a:gd name="connsiteY47" fmla="*/ 1869 h 10000"/>
              <a:gd name="connsiteX48" fmla="*/ 7693 w 10000"/>
              <a:gd name="connsiteY48" fmla="*/ 679 h 10000"/>
              <a:gd name="connsiteX49" fmla="*/ 7564 w 10000"/>
              <a:gd name="connsiteY49" fmla="*/ 1001 h 10000"/>
              <a:gd name="connsiteX50" fmla="*/ 7386 w 10000"/>
              <a:gd name="connsiteY50" fmla="*/ 1357 h 10000"/>
              <a:gd name="connsiteX51" fmla="*/ 7594 w 10000"/>
              <a:gd name="connsiteY51" fmla="*/ 1257 h 10000"/>
              <a:gd name="connsiteX52" fmla="*/ 7594 w 10000"/>
              <a:gd name="connsiteY52" fmla="*/ 1257 h 10000"/>
              <a:gd name="connsiteX53" fmla="*/ 6792 w 10000"/>
              <a:gd name="connsiteY53" fmla="*/ 1969 h 10000"/>
              <a:gd name="connsiteX54" fmla="*/ 6495 w 10000"/>
              <a:gd name="connsiteY54" fmla="*/ 2280 h 10000"/>
              <a:gd name="connsiteX55" fmla="*/ 5673 w 10000"/>
              <a:gd name="connsiteY55" fmla="*/ 3815 h 10000"/>
              <a:gd name="connsiteX56" fmla="*/ 5713 w 10000"/>
              <a:gd name="connsiteY56" fmla="*/ 3860 h 10000"/>
              <a:gd name="connsiteX57" fmla="*/ 5980 w 10000"/>
              <a:gd name="connsiteY57" fmla="*/ 3648 h 10000"/>
              <a:gd name="connsiteX58" fmla="*/ 6040 w 10000"/>
              <a:gd name="connsiteY58" fmla="*/ 3671 h 10000"/>
              <a:gd name="connsiteX59" fmla="*/ 5426 w 10000"/>
              <a:gd name="connsiteY59" fmla="*/ 5662 h 10000"/>
              <a:gd name="connsiteX60" fmla="*/ 6040 w 10000"/>
              <a:gd name="connsiteY60" fmla="*/ 5484 h 10000"/>
              <a:gd name="connsiteX61" fmla="*/ 7554 w 10000"/>
              <a:gd name="connsiteY61" fmla="*/ 5495 h 10000"/>
              <a:gd name="connsiteX62" fmla="*/ 9109 w 10000"/>
              <a:gd name="connsiteY62" fmla="*/ 5606 h 10000"/>
              <a:gd name="connsiteX63" fmla="*/ 9455 w 10000"/>
              <a:gd name="connsiteY63" fmla="*/ 5517 h 10000"/>
              <a:gd name="connsiteX64" fmla="*/ 10000 w 10000"/>
              <a:gd name="connsiteY64" fmla="*/ 5373 h 10000"/>
              <a:gd name="connsiteX65" fmla="*/ 10000 w 10000"/>
              <a:gd name="connsiteY65" fmla="*/ 5362 h 10000"/>
              <a:gd name="connsiteX66" fmla="*/ 9158 w 10000"/>
              <a:gd name="connsiteY66" fmla="*/ 5762 h 10000"/>
              <a:gd name="connsiteX67" fmla="*/ 8683 w 10000"/>
              <a:gd name="connsiteY67" fmla="*/ 5829 h 10000"/>
              <a:gd name="connsiteX68" fmla="*/ 8792 w 10000"/>
              <a:gd name="connsiteY68" fmla="*/ 6007 h 10000"/>
              <a:gd name="connsiteX69" fmla="*/ 8733 w 10000"/>
              <a:gd name="connsiteY69" fmla="*/ 5996 h 10000"/>
              <a:gd name="connsiteX70" fmla="*/ 8139 w 10000"/>
              <a:gd name="connsiteY70" fmla="*/ 5806 h 10000"/>
              <a:gd name="connsiteX71" fmla="*/ 7119 w 10000"/>
              <a:gd name="connsiteY71" fmla="*/ 5784 h 10000"/>
              <a:gd name="connsiteX72" fmla="*/ 6871 w 10000"/>
              <a:gd name="connsiteY72" fmla="*/ 5795 h 10000"/>
              <a:gd name="connsiteX73" fmla="*/ 8307 w 10000"/>
              <a:gd name="connsiteY73" fmla="*/ 7531 h 10000"/>
              <a:gd name="connsiteX74" fmla="*/ 8149 w 10000"/>
              <a:gd name="connsiteY74" fmla="*/ 7531 h 10000"/>
              <a:gd name="connsiteX75" fmla="*/ 8376 w 10000"/>
              <a:gd name="connsiteY75" fmla="*/ 7764 h 10000"/>
              <a:gd name="connsiteX76" fmla="*/ 7317 w 10000"/>
              <a:gd name="connsiteY76" fmla="*/ 6663 h 10000"/>
              <a:gd name="connsiteX77" fmla="*/ 7277 w 10000"/>
              <a:gd name="connsiteY77" fmla="*/ 7564 h 10000"/>
              <a:gd name="connsiteX78" fmla="*/ 7238 w 10000"/>
              <a:gd name="connsiteY78" fmla="*/ 7564 h 10000"/>
              <a:gd name="connsiteX79" fmla="*/ 7238 w 10000"/>
              <a:gd name="connsiteY79" fmla="*/ 6752 h 10000"/>
              <a:gd name="connsiteX80" fmla="*/ 6554 w 10000"/>
              <a:gd name="connsiteY80" fmla="*/ 5840 h 10000"/>
              <a:gd name="connsiteX81" fmla="*/ 5495 w 10000"/>
              <a:gd name="connsiteY81" fmla="*/ 6107 h 10000"/>
              <a:gd name="connsiteX82" fmla="*/ 5436 w 10000"/>
              <a:gd name="connsiteY82" fmla="*/ 6340 h 10000"/>
              <a:gd name="connsiteX83" fmla="*/ 6297 w 10000"/>
              <a:gd name="connsiteY83" fmla="*/ 9844 h 10000"/>
              <a:gd name="connsiteX84" fmla="*/ 6356 w 10000"/>
              <a:gd name="connsiteY84" fmla="*/ 10000 h 10000"/>
              <a:gd name="connsiteX85" fmla="*/ 5168 w 10000"/>
              <a:gd name="connsiteY85" fmla="*/ 10000 h 10000"/>
              <a:gd name="connsiteX0" fmla="*/ 5168 w 10000"/>
              <a:gd name="connsiteY0" fmla="*/ 10000 h 10000"/>
              <a:gd name="connsiteX1" fmla="*/ 4990 w 10000"/>
              <a:gd name="connsiteY1" fmla="*/ 8954 h 10000"/>
              <a:gd name="connsiteX2" fmla="*/ 4871 w 10000"/>
              <a:gd name="connsiteY2" fmla="*/ 6986 h 10000"/>
              <a:gd name="connsiteX3" fmla="*/ 4485 w 10000"/>
              <a:gd name="connsiteY3" fmla="*/ 6218 h 10000"/>
              <a:gd name="connsiteX4" fmla="*/ 3386 w 10000"/>
              <a:gd name="connsiteY4" fmla="*/ 5951 h 10000"/>
              <a:gd name="connsiteX5" fmla="*/ 2842 w 10000"/>
              <a:gd name="connsiteY5" fmla="*/ 6240 h 10000"/>
              <a:gd name="connsiteX6" fmla="*/ 2673 w 10000"/>
              <a:gd name="connsiteY6" fmla="*/ 6352 h 10000"/>
              <a:gd name="connsiteX7" fmla="*/ 3683 w 10000"/>
              <a:gd name="connsiteY7" fmla="*/ 5806 h 10000"/>
              <a:gd name="connsiteX8" fmla="*/ 3683 w 10000"/>
              <a:gd name="connsiteY8" fmla="*/ 5740 h 10000"/>
              <a:gd name="connsiteX9" fmla="*/ 3446 w 10000"/>
              <a:gd name="connsiteY9" fmla="*/ 5628 h 10000"/>
              <a:gd name="connsiteX10" fmla="*/ 2198 w 10000"/>
              <a:gd name="connsiteY10" fmla="*/ 5261 h 10000"/>
              <a:gd name="connsiteX11" fmla="*/ 1386 w 10000"/>
              <a:gd name="connsiteY11" fmla="*/ 5428 h 10000"/>
              <a:gd name="connsiteX12" fmla="*/ 0 w 10000"/>
              <a:gd name="connsiteY12" fmla="*/ 5217 h 10000"/>
              <a:gd name="connsiteX13" fmla="*/ 554 w 10000"/>
              <a:gd name="connsiteY13" fmla="*/ 5339 h 10000"/>
              <a:gd name="connsiteX14" fmla="*/ 1634 w 10000"/>
              <a:gd name="connsiteY14" fmla="*/ 5261 h 10000"/>
              <a:gd name="connsiteX15" fmla="*/ 2327 w 10000"/>
              <a:gd name="connsiteY15" fmla="*/ 5072 h 10000"/>
              <a:gd name="connsiteX16" fmla="*/ 1723 w 10000"/>
              <a:gd name="connsiteY16" fmla="*/ 4405 h 10000"/>
              <a:gd name="connsiteX17" fmla="*/ 1257 w 10000"/>
              <a:gd name="connsiteY17" fmla="*/ 3571 h 10000"/>
              <a:gd name="connsiteX18" fmla="*/ 1317 w 10000"/>
              <a:gd name="connsiteY18" fmla="*/ 3537 h 10000"/>
              <a:gd name="connsiteX19" fmla="*/ 1554 w 10000"/>
              <a:gd name="connsiteY19" fmla="*/ 4038 h 10000"/>
              <a:gd name="connsiteX20" fmla="*/ 1901 w 10000"/>
              <a:gd name="connsiteY20" fmla="*/ 4494 h 10000"/>
              <a:gd name="connsiteX21" fmla="*/ 2317 w 10000"/>
              <a:gd name="connsiteY21" fmla="*/ 4839 h 10000"/>
              <a:gd name="connsiteX22" fmla="*/ 2317 w 10000"/>
              <a:gd name="connsiteY22" fmla="*/ 3838 h 10000"/>
              <a:gd name="connsiteX23" fmla="*/ 2178 w 10000"/>
              <a:gd name="connsiteY23" fmla="*/ 3626 h 10000"/>
              <a:gd name="connsiteX24" fmla="*/ 2376 w 10000"/>
              <a:gd name="connsiteY24" fmla="*/ 3793 h 10000"/>
              <a:gd name="connsiteX25" fmla="*/ 2327 w 10000"/>
              <a:gd name="connsiteY25" fmla="*/ 4283 h 10000"/>
              <a:gd name="connsiteX26" fmla="*/ 2386 w 10000"/>
              <a:gd name="connsiteY26" fmla="*/ 4294 h 10000"/>
              <a:gd name="connsiteX27" fmla="*/ 2505 w 10000"/>
              <a:gd name="connsiteY27" fmla="*/ 4116 h 10000"/>
              <a:gd name="connsiteX28" fmla="*/ 2416 w 10000"/>
              <a:gd name="connsiteY28" fmla="*/ 4627 h 10000"/>
              <a:gd name="connsiteX29" fmla="*/ 2881 w 10000"/>
              <a:gd name="connsiteY29" fmla="*/ 5106 h 10000"/>
              <a:gd name="connsiteX30" fmla="*/ 3842 w 10000"/>
              <a:gd name="connsiteY30" fmla="*/ 5495 h 10000"/>
              <a:gd name="connsiteX31" fmla="*/ 4881 w 10000"/>
              <a:gd name="connsiteY31" fmla="*/ 6062 h 10000"/>
              <a:gd name="connsiteX32" fmla="*/ 5069 w 10000"/>
              <a:gd name="connsiteY32" fmla="*/ 4727 h 10000"/>
              <a:gd name="connsiteX33" fmla="*/ 5515 w 10000"/>
              <a:gd name="connsiteY33" fmla="*/ 3437 h 10000"/>
              <a:gd name="connsiteX34" fmla="*/ 5119 w 10000"/>
              <a:gd name="connsiteY34" fmla="*/ 3226 h 10000"/>
              <a:gd name="connsiteX35" fmla="*/ 5059 w 10000"/>
              <a:gd name="connsiteY35" fmla="*/ 2914 h 10000"/>
              <a:gd name="connsiteX36" fmla="*/ 5436 w 10000"/>
              <a:gd name="connsiteY36" fmla="*/ 3192 h 10000"/>
              <a:gd name="connsiteX37" fmla="*/ 4653 w 10000"/>
              <a:gd name="connsiteY37" fmla="*/ 1746 h 10000"/>
              <a:gd name="connsiteX38" fmla="*/ 4277 w 10000"/>
              <a:gd name="connsiteY38" fmla="*/ 857 h 10000"/>
              <a:gd name="connsiteX39" fmla="*/ 5059 w 10000"/>
              <a:gd name="connsiteY39" fmla="*/ 1969 h 10000"/>
              <a:gd name="connsiteX40" fmla="*/ 5059 w 10000"/>
              <a:gd name="connsiteY40" fmla="*/ 979 h 10000"/>
              <a:gd name="connsiteX41" fmla="*/ 5069 w 10000"/>
              <a:gd name="connsiteY41" fmla="*/ 979 h 10000"/>
              <a:gd name="connsiteX42" fmla="*/ 5129 w 10000"/>
              <a:gd name="connsiteY42" fmla="*/ 1735 h 10000"/>
              <a:gd name="connsiteX43" fmla="*/ 5317 w 10000"/>
              <a:gd name="connsiteY43" fmla="*/ 2503 h 10000"/>
              <a:gd name="connsiteX44" fmla="*/ 5644 w 10000"/>
              <a:gd name="connsiteY44" fmla="*/ 3248 h 10000"/>
              <a:gd name="connsiteX45" fmla="*/ 6812 w 10000"/>
              <a:gd name="connsiteY45" fmla="*/ 0 h 10000"/>
              <a:gd name="connsiteX46" fmla="*/ 6594 w 10000"/>
              <a:gd name="connsiteY46" fmla="*/ 1869 h 10000"/>
              <a:gd name="connsiteX47" fmla="*/ 7693 w 10000"/>
              <a:gd name="connsiteY47" fmla="*/ 679 h 10000"/>
              <a:gd name="connsiteX48" fmla="*/ 7564 w 10000"/>
              <a:gd name="connsiteY48" fmla="*/ 1001 h 10000"/>
              <a:gd name="connsiteX49" fmla="*/ 7386 w 10000"/>
              <a:gd name="connsiteY49" fmla="*/ 1357 h 10000"/>
              <a:gd name="connsiteX50" fmla="*/ 7594 w 10000"/>
              <a:gd name="connsiteY50" fmla="*/ 1257 h 10000"/>
              <a:gd name="connsiteX51" fmla="*/ 7594 w 10000"/>
              <a:gd name="connsiteY51" fmla="*/ 1257 h 10000"/>
              <a:gd name="connsiteX52" fmla="*/ 6792 w 10000"/>
              <a:gd name="connsiteY52" fmla="*/ 1969 h 10000"/>
              <a:gd name="connsiteX53" fmla="*/ 6495 w 10000"/>
              <a:gd name="connsiteY53" fmla="*/ 2280 h 10000"/>
              <a:gd name="connsiteX54" fmla="*/ 5673 w 10000"/>
              <a:gd name="connsiteY54" fmla="*/ 3815 h 10000"/>
              <a:gd name="connsiteX55" fmla="*/ 5713 w 10000"/>
              <a:gd name="connsiteY55" fmla="*/ 3860 h 10000"/>
              <a:gd name="connsiteX56" fmla="*/ 5980 w 10000"/>
              <a:gd name="connsiteY56" fmla="*/ 3648 h 10000"/>
              <a:gd name="connsiteX57" fmla="*/ 6040 w 10000"/>
              <a:gd name="connsiteY57" fmla="*/ 3671 h 10000"/>
              <a:gd name="connsiteX58" fmla="*/ 5426 w 10000"/>
              <a:gd name="connsiteY58" fmla="*/ 5662 h 10000"/>
              <a:gd name="connsiteX59" fmla="*/ 6040 w 10000"/>
              <a:gd name="connsiteY59" fmla="*/ 5484 h 10000"/>
              <a:gd name="connsiteX60" fmla="*/ 7554 w 10000"/>
              <a:gd name="connsiteY60" fmla="*/ 5495 h 10000"/>
              <a:gd name="connsiteX61" fmla="*/ 9109 w 10000"/>
              <a:gd name="connsiteY61" fmla="*/ 5606 h 10000"/>
              <a:gd name="connsiteX62" fmla="*/ 9455 w 10000"/>
              <a:gd name="connsiteY62" fmla="*/ 5517 h 10000"/>
              <a:gd name="connsiteX63" fmla="*/ 10000 w 10000"/>
              <a:gd name="connsiteY63" fmla="*/ 5373 h 10000"/>
              <a:gd name="connsiteX64" fmla="*/ 10000 w 10000"/>
              <a:gd name="connsiteY64" fmla="*/ 5362 h 10000"/>
              <a:gd name="connsiteX65" fmla="*/ 9158 w 10000"/>
              <a:gd name="connsiteY65" fmla="*/ 5762 h 10000"/>
              <a:gd name="connsiteX66" fmla="*/ 8683 w 10000"/>
              <a:gd name="connsiteY66" fmla="*/ 5829 h 10000"/>
              <a:gd name="connsiteX67" fmla="*/ 8792 w 10000"/>
              <a:gd name="connsiteY67" fmla="*/ 6007 h 10000"/>
              <a:gd name="connsiteX68" fmla="*/ 8733 w 10000"/>
              <a:gd name="connsiteY68" fmla="*/ 5996 h 10000"/>
              <a:gd name="connsiteX69" fmla="*/ 8139 w 10000"/>
              <a:gd name="connsiteY69" fmla="*/ 5806 h 10000"/>
              <a:gd name="connsiteX70" fmla="*/ 7119 w 10000"/>
              <a:gd name="connsiteY70" fmla="*/ 5784 h 10000"/>
              <a:gd name="connsiteX71" fmla="*/ 6871 w 10000"/>
              <a:gd name="connsiteY71" fmla="*/ 5795 h 10000"/>
              <a:gd name="connsiteX72" fmla="*/ 8307 w 10000"/>
              <a:gd name="connsiteY72" fmla="*/ 7531 h 10000"/>
              <a:gd name="connsiteX73" fmla="*/ 8149 w 10000"/>
              <a:gd name="connsiteY73" fmla="*/ 7531 h 10000"/>
              <a:gd name="connsiteX74" fmla="*/ 8376 w 10000"/>
              <a:gd name="connsiteY74" fmla="*/ 7764 h 10000"/>
              <a:gd name="connsiteX75" fmla="*/ 7317 w 10000"/>
              <a:gd name="connsiteY75" fmla="*/ 6663 h 10000"/>
              <a:gd name="connsiteX76" fmla="*/ 7277 w 10000"/>
              <a:gd name="connsiteY76" fmla="*/ 7564 h 10000"/>
              <a:gd name="connsiteX77" fmla="*/ 7238 w 10000"/>
              <a:gd name="connsiteY77" fmla="*/ 7564 h 10000"/>
              <a:gd name="connsiteX78" fmla="*/ 7238 w 10000"/>
              <a:gd name="connsiteY78" fmla="*/ 6752 h 10000"/>
              <a:gd name="connsiteX79" fmla="*/ 6554 w 10000"/>
              <a:gd name="connsiteY79" fmla="*/ 5840 h 10000"/>
              <a:gd name="connsiteX80" fmla="*/ 5495 w 10000"/>
              <a:gd name="connsiteY80" fmla="*/ 6107 h 10000"/>
              <a:gd name="connsiteX81" fmla="*/ 5436 w 10000"/>
              <a:gd name="connsiteY81" fmla="*/ 6340 h 10000"/>
              <a:gd name="connsiteX82" fmla="*/ 6297 w 10000"/>
              <a:gd name="connsiteY82" fmla="*/ 9844 h 10000"/>
              <a:gd name="connsiteX83" fmla="*/ 6356 w 10000"/>
              <a:gd name="connsiteY83" fmla="*/ 10000 h 10000"/>
              <a:gd name="connsiteX84" fmla="*/ 5168 w 10000"/>
              <a:gd name="connsiteY84" fmla="*/ 10000 h 10000"/>
              <a:gd name="connsiteX0" fmla="*/ 5168 w 10000"/>
              <a:gd name="connsiteY0" fmla="*/ 10000 h 10000"/>
              <a:gd name="connsiteX1" fmla="*/ 4990 w 10000"/>
              <a:gd name="connsiteY1" fmla="*/ 8954 h 10000"/>
              <a:gd name="connsiteX2" fmla="*/ 4871 w 10000"/>
              <a:gd name="connsiteY2" fmla="*/ 6986 h 10000"/>
              <a:gd name="connsiteX3" fmla="*/ 4485 w 10000"/>
              <a:gd name="connsiteY3" fmla="*/ 6218 h 10000"/>
              <a:gd name="connsiteX4" fmla="*/ 3386 w 10000"/>
              <a:gd name="connsiteY4" fmla="*/ 5951 h 10000"/>
              <a:gd name="connsiteX5" fmla="*/ 2842 w 10000"/>
              <a:gd name="connsiteY5" fmla="*/ 6240 h 10000"/>
              <a:gd name="connsiteX6" fmla="*/ 2673 w 10000"/>
              <a:gd name="connsiteY6" fmla="*/ 6352 h 10000"/>
              <a:gd name="connsiteX7" fmla="*/ 3683 w 10000"/>
              <a:gd name="connsiteY7" fmla="*/ 5806 h 10000"/>
              <a:gd name="connsiteX8" fmla="*/ 3683 w 10000"/>
              <a:gd name="connsiteY8" fmla="*/ 5740 h 10000"/>
              <a:gd name="connsiteX9" fmla="*/ 3446 w 10000"/>
              <a:gd name="connsiteY9" fmla="*/ 5628 h 10000"/>
              <a:gd name="connsiteX10" fmla="*/ 2198 w 10000"/>
              <a:gd name="connsiteY10" fmla="*/ 5261 h 10000"/>
              <a:gd name="connsiteX11" fmla="*/ 1386 w 10000"/>
              <a:gd name="connsiteY11" fmla="*/ 5428 h 10000"/>
              <a:gd name="connsiteX12" fmla="*/ 0 w 10000"/>
              <a:gd name="connsiteY12" fmla="*/ 5217 h 10000"/>
              <a:gd name="connsiteX13" fmla="*/ 554 w 10000"/>
              <a:gd name="connsiteY13" fmla="*/ 5339 h 10000"/>
              <a:gd name="connsiteX14" fmla="*/ 1634 w 10000"/>
              <a:gd name="connsiteY14" fmla="*/ 5261 h 10000"/>
              <a:gd name="connsiteX15" fmla="*/ 2327 w 10000"/>
              <a:gd name="connsiteY15" fmla="*/ 5072 h 10000"/>
              <a:gd name="connsiteX16" fmla="*/ 1723 w 10000"/>
              <a:gd name="connsiteY16" fmla="*/ 4405 h 10000"/>
              <a:gd name="connsiteX17" fmla="*/ 1257 w 10000"/>
              <a:gd name="connsiteY17" fmla="*/ 3571 h 10000"/>
              <a:gd name="connsiteX18" fmla="*/ 1317 w 10000"/>
              <a:gd name="connsiteY18" fmla="*/ 3537 h 10000"/>
              <a:gd name="connsiteX19" fmla="*/ 1554 w 10000"/>
              <a:gd name="connsiteY19" fmla="*/ 4038 h 10000"/>
              <a:gd name="connsiteX20" fmla="*/ 1901 w 10000"/>
              <a:gd name="connsiteY20" fmla="*/ 4494 h 10000"/>
              <a:gd name="connsiteX21" fmla="*/ 2317 w 10000"/>
              <a:gd name="connsiteY21" fmla="*/ 4839 h 10000"/>
              <a:gd name="connsiteX22" fmla="*/ 2317 w 10000"/>
              <a:gd name="connsiteY22" fmla="*/ 3838 h 10000"/>
              <a:gd name="connsiteX23" fmla="*/ 2376 w 10000"/>
              <a:gd name="connsiteY23" fmla="*/ 3793 h 10000"/>
              <a:gd name="connsiteX24" fmla="*/ 2327 w 10000"/>
              <a:gd name="connsiteY24" fmla="*/ 4283 h 10000"/>
              <a:gd name="connsiteX25" fmla="*/ 2386 w 10000"/>
              <a:gd name="connsiteY25" fmla="*/ 4294 h 10000"/>
              <a:gd name="connsiteX26" fmla="*/ 2505 w 10000"/>
              <a:gd name="connsiteY26" fmla="*/ 4116 h 10000"/>
              <a:gd name="connsiteX27" fmla="*/ 2416 w 10000"/>
              <a:gd name="connsiteY27" fmla="*/ 4627 h 10000"/>
              <a:gd name="connsiteX28" fmla="*/ 2881 w 10000"/>
              <a:gd name="connsiteY28" fmla="*/ 5106 h 10000"/>
              <a:gd name="connsiteX29" fmla="*/ 3842 w 10000"/>
              <a:gd name="connsiteY29" fmla="*/ 5495 h 10000"/>
              <a:gd name="connsiteX30" fmla="*/ 4881 w 10000"/>
              <a:gd name="connsiteY30" fmla="*/ 6062 h 10000"/>
              <a:gd name="connsiteX31" fmla="*/ 5069 w 10000"/>
              <a:gd name="connsiteY31" fmla="*/ 4727 h 10000"/>
              <a:gd name="connsiteX32" fmla="*/ 5515 w 10000"/>
              <a:gd name="connsiteY32" fmla="*/ 3437 h 10000"/>
              <a:gd name="connsiteX33" fmla="*/ 5119 w 10000"/>
              <a:gd name="connsiteY33" fmla="*/ 3226 h 10000"/>
              <a:gd name="connsiteX34" fmla="*/ 5059 w 10000"/>
              <a:gd name="connsiteY34" fmla="*/ 2914 h 10000"/>
              <a:gd name="connsiteX35" fmla="*/ 5436 w 10000"/>
              <a:gd name="connsiteY35" fmla="*/ 3192 h 10000"/>
              <a:gd name="connsiteX36" fmla="*/ 4653 w 10000"/>
              <a:gd name="connsiteY36" fmla="*/ 1746 h 10000"/>
              <a:gd name="connsiteX37" fmla="*/ 4277 w 10000"/>
              <a:gd name="connsiteY37" fmla="*/ 857 h 10000"/>
              <a:gd name="connsiteX38" fmla="*/ 5059 w 10000"/>
              <a:gd name="connsiteY38" fmla="*/ 1969 h 10000"/>
              <a:gd name="connsiteX39" fmla="*/ 5059 w 10000"/>
              <a:gd name="connsiteY39" fmla="*/ 979 h 10000"/>
              <a:gd name="connsiteX40" fmla="*/ 5069 w 10000"/>
              <a:gd name="connsiteY40" fmla="*/ 979 h 10000"/>
              <a:gd name="connsiteX41" fmla="*/ 5129 w 10000"/>
              <a:gd name="connsiteY41" fmla="*/ 1735 h 10000"/>
              <a:gd name="connsiteX42" fmla="*/ 5317 w 10000"/>
              <a:gd name="connsiteY42" fmla="*/ 2503 h 10000"/>
              <a:gd name="connsiteX43" fmla="*/ 5644 w 10000"/>
              <a:gd name="connsiteY43" fmla="*/ 3248 h 10000"/>
              <a:gd name="connsiteX44" fmla="*/ 6812 w 10000"/>
              <a:gd name="connsiteY44" fmla="*/ 0 h 10000"/>
              <a:gd name="connsiteX45" fmla="*/ 6594 w 10000"/>
              <a:gd name="connsiteY45" fmla="*/ 1869 h 10000"/>
              <a:gd name="connsiteX46" fmla="*/ 7693 w 10000"/>
              <a:gd name="connsiteY46" fmla="*/ 679 h 10000"/>
              <a:gd name="connsiteX47" fmla="*/ 7564 w 10000"/>
              <a:gd name="connsiteY47" fmla="*/ 1001 h 10000"/>
              <a:gd name="connsiteX48" fmla="*/ 7386 w 10000"/>
              <a:gd name="connsiteY48" fmla="*/ 1357 h 10000"/>
              <a:gd name="connsiteX49" fmla="*/ 7594 w 10000"/>
              <a:gd name="connsiteY49" fmla="*/ 1257 h 10000"/>
              <a:gd name="connsiteX50" fmla="*/ 7594 w 10000"/>
              <a:gd name="connsiteY50" fmla="*/ 1257 h 10000"/>
              <a:gd name="connsiteX51" fmla="*/ 6792 w 10000"/>
              <a:gd name="connsiteY51" fmla="*/ 1969 h 10000"/>
              <a:gd name="connsiteX52" fmla="*/ 6495 w 10000"/>
              <a:gd name="connsiteY52" fmla="*/ 2280 h 10000"/>
              <a:gd name="connsiteX53" fmla="*/ 5673 w 10000"/>
              <a:gd name="connsiteY53" fmla="*/ 3815 h 10000"/>
              <a:gd name="connsiteX54" fmla="*/ 5713 w 10000"/>
              <a:gd name="connsiteY54" fmla="*/ 3860 h 10000"/>
              <a:gd name="connsiteX55" fmla="*/ 5980 w 10000"/>
              <a:gd name="connsiteY55" fmla="*/ 3648 h 10000"/>
              <a:gd name="connsiteX56" fmla="*/ 6040 w 10000"/>
              <a:gd name="connsiteY56" fmla="*/ 3671 h 10000"/>
              <a:gd name="connsiteX57" fmla="*/ 5426 w 10000"/>
              <a:gd name="connsiteY57" fmla="*/ 5662 h 10000"/>
              <a:gd name="connsiteX58" fmla="*/ 6040 w 10000"/>
              <a:gd name="connsiteY58" fmla="*/ 5484 h 10000"/>
              <a:gd name="connsiteX59" fmla="*/ 7554 w 10000"/>
              <a:gd name="connsiteY59" fmla="*/ 5495 h 10000"/>
              <a:gd name="connsiteX60" fmla="*/ 9109 w 10000"/>
              <a:gd name="connsiteY60" fmla="*/ 5606 h 10000"/>
              <a:gd name="connsiteX61" fmla="*/ 9455 w 10000"/>
              <a:gd name="connsiteY61" fmla="*/ 5517 h 10000"/>
              <a:gd name="connsiteX62" fmla="*/ 10000 w 10000"/>
              <a:gd name="connsiteY62" fmla="*/ 5373 h 10000"/>
              <a:gd name="connsiteX63" fmla="*/ 10000 w 10000"/>
              <a:gd name="connsiteY63" fmla="*/ 5362 h 10000"/>
              <a:gd name="connsiteX64" fmla="*/ 9158 w 10000"/>
              <a:gd name="connsiteY64" fmla="*/ 5762 h 10000"/>
              <a:gd name="connsiteX65" fmla="*/ 8683 w 10000"/>
              <a:gd name="connsiteY65" fmla="*/ 5829 h 10000"/>
              <a:gd name="connsiteX66" fmla="*/ 8792 w 10000"/>
              <a:gd name="connsiteY66" fmla="*/ 6007 h 10000"/>
              <a:gd name="connsiteX67" fmla="*/ 8733 w 10000"/>
              <a:gd name="connsiteY67" fmla="*/ 5996 h 10000"/>
              <a:gd name="connsiteX68" fmla="*/ 8139 w 10000"/>
              <a:gd name="connsiteY68" fmla="*/ 5806 h 10000"/>
              <a:gd name="connsiteX69" fmla="*/ 7119 w 10000"/>
              <a:gd name="connsiteY69" fmla="*/ 5784 h 10000"/>
              <a:gd name="connsiteX70" fmla="*/ 6871 w 10000"/>
              <a:gd name="connsiteY70" fmla="*/ 5795 h 10000"/>
              <a:gd name="connsiteX71" fmla="*/ 8307 w 10000"/>
              <a:gd name="connsiteY71" fmla="*/ 7531 h 10000"/>
              <a:gd name="connsiteX72" fmla="*/ 8149 w 10000"/>
              <a:gd name="connsiteY72" fmla="*/ 7531 h 10000"/>
              <a:gd name="connsiteX73" fmla="*/ 8376 w 10000"/>
              <a:gd name="connsiteY73" fmla="*/ 7764 h 10000"/>
              <a:gd name="connsiteX74" fmla="*/ 7317 w 10000"/>
              <a:gd name="connsiteY74" fmla="*/ 6663 h 10000"/>
              <a:gd name="connsiteX75" fmla="*/ 7277 w 10000"/>
              <a:gd name="connsiteY75" fmla="*/ 7564 h 10000"/>
              <a:gd name="connsiteX76" fmla="*/ 7238 w 10000"/>
              <a:gd name="connsiteY76" fmla="*/ 7564 h 10000"/>
              <a:gd name="connsiteX77" fmla="*/ 7238 w 10000"/>
              <a:gd name="connsiteY77" fmla="*/ 6752 h 10000"/>
              <a:gd name="connsiteX78" fmla="*/ 6554 w 10000"/>
              <a:gd name="connsiteY78" fmla="*/ 5840 h 10000"/>
              <a:gd name="connsiteX79" fmla="*/ 5495 w 10000"/>
              <a:gd name="connsiteY79" fmla="*/ 6107 h 10000"/>
              <a:gd name="connsiteX80" fmla="*/ 5436 w 10000"/>
              <a:gd name="connsiteY80" fmla="*/ 6340 h 10000"/>
              <a:gd name="connsiteX81" fmla="*/ 6297 w 10000"/>
              <a:gd name="connsiteY81" fmla="*/ 9844 h 10000"/>
              <a:gd name="connsiteX82" fmla="*/ 6356 w 10000"/>
              <a:gd name="connsiteY82" fmla="*/ 10000 h 10000"/>
              <a:gd name="connsiteX83" fmla="*/ 5168 w 10000"/>
              <a:gd name="connsiteY83" fmla="*/ 10000 h 10000"/>
              <a:gd name="connsiteX0" fmla="*/ 5168 w 10000"/>
              <a:gd name="connsiteY0" fmla="*/ 9321 h 9321"/>
              <a:gd name="connsiteX1" fmla="*/ 4990 w 10000"/>
              <a:gd name="connsiteY1" fmla="*/ 8275 h 9321"/>
              <a:gd name="connsiteX2" fmla="*/ 4871 w 10000"/>
              <a:gd name="connsiteY2" fmla="*/ 6307 h 9321"/>
              <a:gd name="connsiteX3" fmla="*/ 4485 w 10000"/>
              <a:gd name="connsiteY3" fmla="*/ 5539 h 9321"/>
              <a:gd name="connsiteX4" fmla="*/ 3386 w 10000"/>
              <a:gd name="connsiteY4" fmla="*/ 5272 h 9321"/>
              <a:gd name="connsiteX5" fmla="*/ 2842 w 10000"/>
              <a:gd name="connsiteY5" fmla="*/ 5561 h 9321"/>
              <a:gd name="connsiteX6" fmla="*/ 2673 w 10000"/>
              <a:gd name="connsiteY6" fmla="*/ 5673 h 9321"/>
              <a:gd name="connsiteX7" fmla="*/ 3683 w 10000"/>
              <a:gd name="connsiteY7" fmla="*/ 5127 h 9321"/>
              <a:gd name="connsiteX8" fmla="*/ 3683 w 10000"/>
              <a:gd name="connsiteY8" fmla="*/ 5061 h 9321"/>
              <a:gd name="connsiteX9" fmla="*/ 3446 w 10000"/>
              <a:gd name="connsiteY9" fmla="*/ 4949 h 9321"/>
              <a:gd name="connsiteX10" fmla="*/ 2198 w 10000"/>
              <a:gd name="connsiteY10" fmla="*/ 4582 h 9321"/>
              <a:gd name="connsiteX11" fmla="*/ 1386 w 10000"/>
              <a:gd name="connsiteY11" fmla="*/ 4749 h 9321"/>
              <a:gd name="connsiteX12" fmla="*/ 0 w 10000"/>
              <a:gd name="connsiteY12" fmla="*/ 4538 h 9321"/>
              <a:gd name="connsiteX13" fmla="*/ 554 w 10000"/>
              <a:gd name="connsiteY13" fmla="*/ 4660 h 9321"/>
              <a:gd name="connsiteX14" fmla="*/ 1634 w 10000"/>
              <a:gd name="connsiteY14" fmla="*/ 4582 h 9321"/>
              <a:gd name="connsiteX15" fmla="*/ 2327 w 10000"/>
              <a:gd name="connsiteY15" fmla="*/ 4393 h 9321"/>
              <a:gd name="connsiteX16" fmla="*/ 1723 w 10000"/>
              <a:gd name="connsiteY16" fmla="*/ 3726 h 9321"/>
              <a:gd name="connsiteX17" fmla="*/ 1257 w 10000"/>
              <a:gd name="connsiteY17" fmla="*/ 2892 h 9321"/>
              <a:gd name="connsiteX18" fmla="*/ 1317 w 10000"/>
              <a:gd name="connsiteY18" fmla="*/ 2858 h 9321"/>
              <a:gd name="connsiteX19" fmla="*/ 1554 w 10000"/>
              <a:gd name="connsiteY19" fmla="*/ 3359 h 9321"/>
              <a:gd name="connsiteX20" fmla="*/ 1901 w 10000"/>
              <a:gd name="connsiteY20" fmla="*/ 3815 h 9321"/>
              <a:gd name="connsiteX21" fmla="*/ 2317 w 10000"/>
              <a:gd name="connsiteY21" fmla="*/ 4160 h 9321"/>
              <a:gd name="connsiteX22" fmla="*/ 2317 w 10000"/>
              <a:gd name="connsiteY22" fmla="*/ 3159 h 9321"/>
              <a:gd name="connsiteX23" fmla="*/ 2376 w 10000"/>
              <a:gd name="connsiteY23" fmla="*/ 3114 h 9321"/>
              <a:gd name="connsiteX24" fmla="*/ 2327 w 10000"/>
              <a:gd name="connsiteY24" fmla="*/ 3604 h 9321"/>
              <a:gd name="connsiteX25" fmla="*/ 2386 w 10000"/>
              <a:gd name="connsiteY25" fmla="*/ 3615 h 9321"/>
              <a:gd name="connsiteX26" fmla="*/ 2505 w 10000"/>
              <a:gd name="connsiteY26" fmla="*/ 3437 h 9321"/>
              <a:gd name="connsiteX27" fmla="*/ 2416 w 10000"/>
              <a:gd name="connsiteY27" fmla="*/ 3948 h 9321"/>
              <a:gd name="connsiteX28" fmla="*/ 2881 w 10000"/>
              <a:gd name="connsiteY28" fmla="*/ 4427 h 9321"/>
              <a:gd name="connsiteX29" fmla="*/ 3842 w 10000"/>
              <a:gd name="connsiteY29" fmla="*/ 4816 h 9321"/>
              <a:gd name="connsiteX30" fmla="*/ 4881 w 10000"/>
              <a:gd name="connsiteY30" fmla="*/ 5383 h 9321"/>
              <a:gd name="connsiteX31" fmla="*/ 5069 w 10000"/>
              <a:gd name="connsiteY31" fmla="*/ 4048 h 9321"/>
              <a:gd name="connsiteX32" fmla="*/ 5515 w 10000"/>
              <a:gd name="connsiteY32" fmla="*/ 2758 h 9321"/>
              <a:gd name="connsiteX33" fmla="*/ 5119 w 10000"/>
              <a:gd name="connsiteY33" fmla="*/ 2547 h 9321"/>
              <a:gd name="connsiteX34" fmla="*/ 5059 w 10000"/>
              <a:gd name="connsiteY34" fmla="*/ 2235 h 9321"/>
              <a:gd name="connsiteX35" fmla="*/ 5436 w 10000"/>
              <a:gd name="connsiteY35" fmla="*/ 2513 h 9321"/>
              <a:gd name="connsiteX36" fmla="*/ 4653 w 10000"/>
              <a:gd name="connsiteY36" fmla="*/ 1067 h 9321"/>
              <a:gd name="connsiteX37" fmla="*/ 4277 w 10000"/>
              <a:gd name="connsiteY37" fmla="*/ 178 h 9321"/>
              <a:gd name="connsiteX38" fmla="*/ 5059 w 10000"/>
              <a:gd name="connsiteY38" fmla="*/ 1290 h 9321"/>
              <a:gd name="connsiteX39" fmla="*/ 5059 w 10000"/>
              <a:gd name="connsiteY39" fmla="*/ 300 h 9321"/>
              <a:gd name="connsiteX40" fmla="*/ 5069 w 10000"/>
              <a:gd name="connsiteY40" fmla="*/ 300 h 9321"/>
              <a:gd name="connsiteX41" fmla="*/ 5129 w 10000"/>
              <a:gd name="connsiteY41" fmla="*/ 1056 h 9321"/>
              <a:gd name="connsiteX42" fmla="*/ 5317 w 10000"/>
              <a:gd name="connsiteY42" fmla="*/ 1824 h 9321"/>
              <a:gd name="connsiteX43" fmla="*/ 5644 w 10000"/>
              <a:gd name="connsiteY43" fmla="*/ 2569 h 9321"/>
              <a:gd name="connsiteX44" fmla="*/ 6594 w 10000"/>
              <a:gd name="connsiteY44" fmla="*/ 1190 h 9321"/>
              <a:gd name="connsiteX45" fmla="*/ 7693 w 10000"/>
              <a:gd name="connsiteY45" fmla="*/ 0 h 9321"/>
              <a:gd name="connsiteX46" fmla="*/ 7564 w 10000"/>
              <a:gd name="connsiteY46" fmla="*/ 322 h 9321"/>
              <a:gd name="connsiteX47" fmla="*/ 7386 w 10000"/>
              <a:gd name="connsiteY47" fmla="*/ 678 h 9321"/>
              <a:gd name="connsiteX48" fmla="*/ 7594 w 10000"/>
              <a:gd name="connsiteY48" fmla="*/ 578 h 9321"/>
              <a:gd name="connsiteX49" fmla="*/ 7594 w 10000"/>
              <a:gd name="connsiteY49" fmla="*/ 578 h 9321"/>
              <a:gd name="connsiteX50" fmla="*/ 6792 w 10000"/>
              <a:gd name="connsiteY50" fmla="*/ 1290 h 9321"/>
              <a:gd name="connsiteX51" fmla="*/ 6495 w 10000"/>
              <a:gd name="connsiteY51" fmla="*/ 1601 h 9321"/>
              <a:gd name="connsiteX52" fmla="*/ 5673 w 10000"/>
              <a:gd name="connsiteY52" fmla="*/ 3136 h 9321"/>
              <a:gd name="connsiteX53" fmla="*/ 5713 w 10000"/>
              <a:gd name="connsiteY53" fmla="*/ 3181 h 9321"/>
              <a:gd name="connsiteX54" fmla="*/ 5980 w 10000"/>
              <a:gd name="connsiteY54" fmla="*/ 2969 h 9321"/>
              <a:gd name="connsiteX55" fmla="*/ 6040 w 10000"/>
              <a:gd name="connsiteY55" fmla="*/ 2992 h 9321"/>
              <a:gd name="connsiteX56" fmla="*/ 5426 w 10000"/>
              <a:gd name="connsiteY56" fmla="*/ 4983 h 9321"/>
              <a:gd name="connsiteX57" fmla="*/ 6040 w 10000"/>
              <a:gd name="connsiteY57" fmla="*/ 4805 h 9321"/>
              <a:gd name="connsiteX58" fmla="*/ 7554 w 10000"/>
              <a:gd name="connsiteY58" fmla="*/ 4816 h 9321"/>
              <a:gd name="connsiteX59" fmla="*/ 9109 w 10000"/>
              <a:gd name="connsiteY59" fmla="*/ 4927 h 9321"/>
              <a:gd name="connsiteX60" fmla="*/ 9455 w 10000"/>
              <a:gd name="connsiteY60" fmla="*/ 4838 h 9321"/>
              <a:gd name="connsiteX61" fmla="*/ 10000 w 10000"/>
              <a:gd name="connsiteY61" fmla="*/ 4694 h 9321"/>
              <a:gd name="connsiteX62" fmla="*/ 10000 w 10000"/>
              <a:gd name="connsiteY62" fmla="*/ 4683 h 9321"/>
              <a:gd name="connsiteX63" fmla="*/ 9158 w 10000"/>
              <a:gd name="connsiteY63" fmla="*/ 5083 h 9321"/>
              <a:gd name="connsiteX64" fmla="*/ 8683 w 10000"/>
              <a:gd name="connsiteY64" fmla="*/ 5150 h 9321"/>
              <a:gd name="connsiteX65" fmla="*/ 8792 w 10000"/>
              <a:gd name="connsiteY65" fmla="*/ 5328 h 9321"/>
              <a:gd name="connsiteX66" fmla="*/ 8733 w 10000"/>
              <a:gd name="connsiteY66" fmla="*/ 5317 h 9321"/>
              <a:gd name="connsiteX67" fmla="*/ 8139 w 10000"/>
              <a:gd name="connsiteY67" fmla="*/ 5127 h 9321"/>
              <a:gd name="connsiteX68" fmla="*/ 7119 w 10000"/>
              <a:gd name="connsiteY68" fmla="*/ 5105 h 9321"/>
              <a:gd name="connsiteX69" fmla="*/ 6871 w 10000"/>
              <a:gd name="connsiteY69" fmla="*/ 5116 h 9321"/>
              <a:gd name="connsiteX70" fmla="*/ 8307 w 10000"/>
              <a:gd name="connsiteY70" fmla="*/ 6852 h 9321"/>
              <a:gd name="connsiteX71" fmla="*/ 8149 w 10000"/>
              <a:gd name="connsiteY71" fmla="*/ 6852 h 9321"/>
              <a:gd name="connsiteX72" fmla="*/ 8376 w 10000"/>
              <a:gd name="connsiteY72" fmla="*/ 7085 h 9321"/>
              <a:gd name="connsiteX73" fmla="*/ 7317 w 10000"/>
              <a:gd name="connsiteY73" fmla="*/ 5984 h 9321"/>
              <a:gd name="connsiteX74" fmla="*/ 7277 w 10000"/>
              <a:gd name="connsiteY74" fmla="*/ 6885 h 9321"/>
              <a:gd name="connsiteX75" fmla="*/ 7238 w 10000"/>
              <a:gd name="connsiteY75" fmla="*/ 6885 h 9321"/>
              <a:gd name="connsiteX76" fmla="*/ 7238 w 10000"/>
              <a:gd name="connsiteY76" fmla="*/ 6073 h 9321"/>
              <a:gd name="connsiteX77" fmla="*/ 6554 w 10000"/>
              <a:gd name="connsiteY77" fmla="*/ 5161 h 9321"/>
              <a:gd name="connsiteX78" fmla="*/ 5495 w 10000"/>
              <a:gd name="connsiteY78" fmla="*/ 5428 h 9321"/>
              <a:gd name="connsiteX79" fmla="*/ 5436 w 10000"/>
              <a:gd name="connsiteY79" fmla="*/ 5661 h 9321"/>
              <a:gd name="connsiteX80" fmla="*/ 6297 w 10000"/>
              <a:gd name="connsiteY80" fmla="*/ 9165 h 9321"/>
              <a:gd name="connsiteX81" fmla="*/ 6356 w 10000"/>
              <a:gd name="connsiteY81" fmla="*/ 9321 h 9321"/>
              <a:gd name="connsiteX82" fmla="*/ 5168 w 10000"/>
              <a:gd name="connsiteY82" fmla="*/ 9321 h 9321"/>
              <a:gd name="connsiteX0" fmla="*/ 5168 w 10000"/>
              <a:gd name="connsiteY0" fmla="*/ 9809 h 9809"/>
              <a:gd name="connsiteX1" fmla="*/ 4990 w 10000"/>
              <a:gd name="connsiteY1" fmla="*/ 8687 h 9809"/>
              <a:gd name="connsiteX2" fmla="*/ 4871 w 10000"/>
              <a:gd name="connsiteY2" fmla="*/ 6575 h 9809"/>
              <a:gd name="connsiteX3" fmla="*/ 4485 w 10000"/>
              <a:gd name="connsiteY3" fmla="*/ 5751 h 9809"/>
              <a:gd name="connsiteX4" fmla="*/ 3386 w 10000"/>
              <a:gd name="connsiteY4" fmla="*/ 5465 h 9809"/>
              <a:gd name="connsiteX5" fmla="*/ 2842 w 10000"/>
              <a:gd name="connsiteY5" fmla="*/ 5775 h 9809"/>
              <a:gd name="connsiteX6" fmla="*/ 2673 w 10000"/>
              <a:gd name="connsiteY6" fmla="*/ 5895 h 9809"/>
              <a:gd name="connsiteX7" fmla="*/ 3683 w 10000"/>
              <a:gd name="connsiteY7" fmla="*/ 5309 h 9809"/>
              <a:gd name="connsiteX8" fmla="*/ 3683 w 10000"/>
              <a:gd name="connsiteY8" fmla="*/ 5239 h 9809"/>
              <a:gd name="connsiteX9" fmla="*/ 3446 w 10000"/>
              <a:gd name="connsiteY9" fmla="*/ 5119 h 9809"/>
              <a:gd name="connsiteX10" fmla="*/ 2198 w 10000"/>
              <a:gd name="connsiteY10" fmla="*/ 4725 h 9809"/>
              <a:gd name="connsiteX11" fmla="*/ 1386 w 10000"/>
              <a:gd name="connsiteY11" fmla="*/ 4904 h 9809"/>
              <a:gd name="connsiteX12" fmla="*/ 0 w 10000"/>
              <a:gd name="connsiteY12" fmla="*/ 4678 h 9809"/>
              <a:gd name="connsiteX13" fmla="*/ 554 w 10000"/>
              <a:gd name="connsiteY13" fmla="*/ 4808 h 9809"/>
              <a:gd name="connsiteX14" fmla="*/ 1634 w 10000"/>
              <a:gd name="connsiteY14" fmla="*/ 4725 h 9809"/>
              <a:gd name="connsiteX15" fmla="*/ 2327 w 10000"/>
              <a:gd name="connsiteY15" fmla="*/ 4522 h 9809"/>
              <a:gd name="connsiteX16" fmla="*/ 1723 w 10000"/>
              <a:gd name="connsiteY16" fmla="*/ 3806 h 9809"/>
              <a:gd name="connsiteX17" fmla="*/ 1257 w 10000"/>
              <a:gd name="connsiteY17" fmla="*/ 2912 h 9809"/>
              <a:gd name="connsiteX18" fmla="*/ 1317 w 10000"/>
              <a:gd name="connsiteY18" fmla="*/ 2875 h 9809"/>
              <a:gd name="connsiteX19" fmla="*/ 1554 w 10000"/>
              <a:gd name="connsiteY19" fmla="*/ 3413 h 9809"/>
              <a:gd name="connsiteX20" fmla="*/ 1901 w 10000"/>
              <a:gd name="connsiteY20" fmla="*/ 3902 h 9809"/>
              <a:gd name="connsiteX21" fmla="*/ 2317 w 10000"/>
              <a:gd name="connsiteY21" fmla="*/ 4272 h 9809"/>
              <a:gd name="connsiteX22" fmla="*/ 2317 w 10000"/>
              <a:gd name="connsiteY22" fmla="*/ 3198 h 9809"/>
              <a:gd name="connsiteX23" fmla="*/ 2376 w 10000"/>
              <a:gd name="connsiteY23" fmla="*/ 3150 h 9809"/>
              <a:gd name="connsiteX24" fmla="*/ 2327 w 10000"/>
              <a:gd name="connsiteY24" fmla="*/ 3676 h 9809"/>
              <a:gd name="connsiteX25" fmla="*/ 2386 w 10000"/>
              <a:gd name="connsiteY25" fmla="*/ 3687 h 9809"/>
              <a:gd name="connsiteX26" fmla="*/ 2505 w 10000"/>
              <a:gd name="connsiteY26" fmla="*/ 3496 h 9809"/>
              <a:gd name="connsiteX27" fmla="*/ 2416 w 10000"/>
              <a:gd name="connsiteY27" fmla="*/ 4045 h 9809"/>
              <a:gd name="connsiteX28" fmla="*/ 2881 w 10000"/>
              <a:gd name="connsiteY28" fmla="*/ 4558 h 9809"/>
              <a:gd name="connsiteX29" fmla="*/ 3842 w 10000"/>
              <a:gd name="connsiteY29" fmla="*/ 4976 h 9809"/>
              <a:gd name="connsiteX30" fmla="*/ 4881 w 10000"/>
              <a:gd name="connsiteY30" fmla="*/ 5584 h 9809"/>
              <a:gd name="connsiteX31" fmla="*/ 5069 w 10000"/>
              <a:gd name="connsiteY31" fmla="*/ 4152 h 9809"/>
              <a:gd name="connsiteX32" fmla="*/ 5515 w 10000"/>
              <a:gd name="connsiteY32" fmla="*/ 2768 h 9809"/>
              <a:gd name="connsiteX33" fmla="*/ 5119 w 10000"/>
              <a:gd name="connsiteY33" fmla="*/ 2542 h 9809"/>
              <a:gd name="connsiteX34" fmla="*/ 5059 w 10000"/>
              <a:gd name="connsiteY34" fmla="*/ 2207 h 9809"/>
              <a:gd name="connsiteX35" fmla="*/ 5436 w 10000"/>
              <a:gd name="connsiteY35" fmla="*/ 2505 h 9809"/>
              <a:gd name="connsiteX36" fmla="*/ 4653 w 10000"/>
              <a:gd name="connsiteY36" fmla="*/ 954 h 9809"/>
              <a:gd name="connsiteX37" fmla="*/ 4277 w 10000"/>
              <a:gd name="connsiteY37" fmla="*/ 0 h 9809"/>
              <a:gd name="connsiteX38" fmla="*/ 5059 w 10000"/>
              <a:gd name="connsiteY38" fmla="*/ 1193 h 9809"/>
              <a:gd name="connsiteX39" fmla="*/ 5059 w 10000"/>
              <a:gd name="connsiteY39" fmla="*/ 131 h 9809"/>
              <a:gd name="connsiteX40" fmla="*/ 5069 w 10000"/>
              <a:gd name="connsiteY40" fmla="*/ 131 h 9809"/>
              <a:gd name="connsiteX41" fmla="*/ 5129 w 10000"/>
              <a:gd name="connsiteY41" fmla="*/ 942 h 9809"/>
              <a:gd name="connsiteX42" fmla="*/ 5317 w 10000"/>
              <a:gd name="connsiteY42" fmla="*/ 1766 h 9809"/>
              <a:gd name="connsiteX43" fmla="*/ 5644 w 10000"/>
              <a:gd name="connsiteY43" fmla="*/ 2565 h 9809"/>
              <a:gd name="connsiteX44" fmla="*/ 6594 w 10000"/>
              <a:gd name="connsiteY44" fmla="*/ 1086 h 9809"/>
              <a:gd name="connsiteX45" fmla="*/ 7564 w 10000"/>
              <a:gd name="connsiteY45" fmla="*/ 154 h 9809"/>
              <a:gd name="connsiteX46" fmla="*/ 7386 w 10000"/>
              <a:gd name="connsiteY46" fmla="*/ 536 h 9809"/>
              <a:gd name="connsiteX47" fmla="*/ 7594 w 10000"/>
              <a:gd name="connsiteY47" fmla="*/ 429 h 9809"/>
              <a:gd name="connsiteX48" fmla="*/ 7594 w 10000"/>
              <a:gd name="connsiteY48" fmla="*/ 429 h 9809"/>
              <a:gd name="connsiteX49" fmla="*/ 6792 w 10000"/>
              <a:gd name="connsiteY49" fmla="*/ 1193 h 9809"/>
              <a:gd name="connsiteX50" fmla="*/ 6495 w 10000"/>
              <a:gd name="connsiteY50" fmla="*/ 1527 h 9809"/>
              <a:gd name="connsiteX51" fmla="*/ 5673 w 10000"/>
              <a:gd name="connsiteY51" fmla="*/ 3173 h 9809"/>
              <a:gd name="connsiteX52" fmla="*/ 5713 w 10000"/>
              <a:gd name="connsiteY52" fmla="*/ 3222 h 9809"/>
              <a:gd name="connsiteX53" fmla="*/ 5980 w 10000"/>
              <a:gd name="connsiteY53" fmla="*/ 2994 h 9809"/>
              <a:gd name="connsiteX54" fmla="*/ 6040 w 10000"/>
              <a:gd name="connsiteY54" fmla="*/ 3019 h 9809"/>
              <a:gd name="connsiteX55" fmla="*/ 5426 w 10000"/>
              <a:gd name="connsiteY55" fmla="*/ 5155 h 9809"/>
              <a:gd name="connsiteX56" fmla="*/ 6040 w 10000"/>
              <a:gd name="connsiteY56" fmla="*/ 4964 h 9809"/>
              <a:gd name="connsiteX57" fmla="*/ 7554 w 10000"/>
              <a:gd name="connsiteY57" fmla="*/ 4976 h 9809"/>
              <a:gd name="connsiteX58" fmla="*/ 9109 w 10000"/>
              <a:gd name="connsiteY58" fmla="*/ 5095 h 9809"/>
              <a:gd name="connsiteX59" fmla="*/ 9455 w 10000"/>
              <a:gd name="connsiteY59" fmla="*/ 4999 h 9809"/>
              <a:gd name="connsiteX60" fmla="*/ 10000 w 10000"/>
              <a:gd name="connsiteY60" fmla="*/ 4845 h 9809"/>
              <a:gd name="connsiteX61" fmla="*/ 10000 w 10000"/>
              <a:gd name="connsiteY61" fmla="*/ 4833 h 9809"/>
              <a:gd name="connsiteX62" fmla="*/ 9158 w 10000"/>
              <a:gd name="connsiteY62" fmla="*/ 5262 h 9809"/>
              <a:gd name="connsiteX63" fmla="*/ 8683 w 10000"/>
              <a:gd name="connsiteY63" fmla="*/ 5334 h 9809"/>
              <a:gd name="connsiteX64" fmla="*/ 8792 w 10000"/>
              <a:gd name="connsiteY64" fmla="*/ 5525 h 9809"/>
              <a:gd name="connsiteX65" fmla="*/ 8733 w 10000"/>
              <a:gd name="connsiteY65" fmla="*/ 5513 h 9809"/>
              <a:gd name="connsiteX66" fmla="*/ 8139 w 10000"/>
              <a:gd name="connsiteY66" fmla="*/ 5309 h 9809"/>
              <a:gd name="connsiteX67" fmla="*/ 7119 w 10000"/>
              <a:gd name="connsiteY67" fmla="*/ 5286 h 9809"/>
              <a:gd name="connsiteX68" fmla="*/ 6871 w 10000"/>
              <a:gd name="connsiteY68" fmla="*/ 5298 h 9809"/>
              <a:gd name="connsiteX69" fmla="*/ 8307 w 10000"/>
              <a:gd name="connsiteY69" fmla="*/ 7160 h 9809"/>
              <a:gd name="connsiteX70" fmla="*/ 8149 w 10000"/>
              <a:gd name="connsiteY70" fmla="*/ 7160 h 9809"/>
              <a:gd name="connsiteX71" fmla="*/ 8376 w 10000"/>
              <a:gd name="connsiteY71" fmla="*/ 7410 h 9809"/>
              <a:gd name="connsiteX72" fmla="*/ 7317 w 10000"/>
              <a:gd name="connsiteY72" fmla="*/ 6229 h 9809"/>
              <a:gd name="connsiteX73" fmla="*/ 7277 w 10000"/>
              <a:gd name="connsiteY73" fmla="*/ 7196 h 9809"/>
              <a:gd name="connsiteX74" fmla="*/ 7238 w 10000"/>
              <a:gd name="connsiteY74" fmla="*/ 7196 h 9809"/>
              <a:gd name="connsiteX75" fmla="*/ 7238 w 10000"/>
              <a:gd name="connsiteY75" fmla="*/ 6324 h 9809"/>
              <a:gd name="connsiteX76" fmla="*/ 6554 w 10000"/>
              <a:gd name="connsiteY76" fmla="*/ 5346 h 9809"/>
              <a:gd name="connsiteX77" fmla="*/ 5495 w 10000"/>
              <a:gd name="connsiteY77" fmla="*/ 5632 h 9809"/>
              <a:gd name="connsiteX78" fmla="*/ 5436 w 10000"/>
              <a:gd name="connsiteY78" fmla="*/ 5882 h 9809"/>
              <a:gd name="connsiteX79" fmla="*/ 6297 w 10000"/>
              <a:gd name="connsiteY79" fmla="*/ 9642 h 9809"/>
              <a:gd name="connsiteX80" fmla="*/ 6356 w 10000"/>
              <a:gd name="connsiteY80" fmla="*/ 9809 h 9809"/>
              <a:gd name="connsiteX81" fmla="*/ 5168 w 10000"/>
              <a:gd name="connsiteY81" fmla="*/ 9809 h 9809"/>
              <a:gd name="connsiteX0" fmla="*/ 5168 w 10000"/>
              <a:gd name="connsiteY0" fmla="*/ 10000 h 10000"/>
              <a:gd name="connsiteX1" fmla="*/ 4990 w 10000"/>
              <a:gd name="connsiteY1" fmla="*/ 8856 h 10000"/>
              <a:gd name="connsiteX2" fmla="*/ 4871 w 10000"/>
              <a:gd name="connsiteY2" fmla="*/ 6703 h 10000"/>
              <a:gd name="connsiteX3" fmla="*/ 4485 w 10000"/>
              <a:gd name="connsiteY3" fmla="*/ 5863 h 10000"/>
              <a:gd name="connsiteX4" fmla="*/ 3386 w 10000"/>
              <a:gd name="connsiteY4" fmla="*/ 5571 h 10000"/>
              <a:gd name="connsiteX5" fmla="*/ 2842 w 10000"/>
              <a:gd name="connsiteY5" fmla="*/ 5887 h 10000"/>
              <a:gd name="connsiteX6" fmla="*/ 3683 w 10000"/>
              <a:gd name="connsiteY6" fmla="*/ 5412 h 10000"/>
              <a:gd name="connsiteX7" fmla="*/ 3683 w 10000"/>
              <a:gd name="connsiteY7" fmla="*/ 5341 h 10000"/>
              <a:gd name="connsiteX8" fmla="*/ 3446 w 10000"/>
              <a:gd name="connsiteY8" fmla="*/ 5219 h 10000"/>
              <a:gd name="connsiteX9" fmla="*/ 2198 w 10000"/>
              <a:gd name="connsiteY9" fmla="*/ 4817 h 10000"/>
              <a:gd name="connsiteX10" fmla="*/ 1386 w 10000"/>
              <a:gd name="connsiteY10" fmla="*/ 4999 h 10000"/>
              <a:gd name="connsiteX11" fmla="*/ 0 w 10000"/>
              <a:gd name="connsiteY11" fmla="*/ 4769 h 10000"/>
              <a:gd name="connsiteX12" fmla="*/ 554 w 10000"/>
              <a:gd name="connsiteY12" fmla="*/ 4902 h 10000"/>
              <a:gd name="connsiteX13" fmla="*/ 1634 w 10000"/>
              <a:gd name="connsiteY13" fmla="*/ 4817 h 10000"/>
              <a:gd name="connsiteX14" fmla="*/ 2327 w 10000"/>
              <a:gd name="connsiteY14" fmla="*/ 4610 h 10000"/>
              <a:gd name="connsiteX15" fmla="*/ 1723 w 10000"/>
              <a:gd name="connsiteY15" fmla="*/ 3880 h 10000"/>
              <a:gd name="connsiteX16" fmla="*/ 1257 w 10000"/>
              <a:gd name="connsiteY16" fmla="*/ 2969 h 10000"/>
              <a:gd name="connsiteX17" fmla="*/ 1317 w 10000"/>
              <a:gd name="connsiteY17" fmla="*/ 2931 h 10000"/>
              <a:gd name="connsiteX18" fmla="*/ 1554 w 10000"/>
              <a:gd name="connsiteY18" fmla="*/ 3479 h 10000"/>
              <a:gd name="connsiteX19" fmla="*/ 1901 w 10000"/>
              <a:gd name="connsiteY19" fmla="*/ 3978 h 10000"/>
              <a:gd name="connsiteX20" fmla="*/ 2317 w 10000"/>
              <a:gd name="connsiteY20" fmla="*/ 4355 h 10000"/>
              <a:gd name="connsiteX21" fmla="*/ 2317 w 10000"/>
              <a:gd name="connsiteY21" fmla="*/ 3260 h 10000"/>
              <a:gd name="connsiteX22" fmla="*/ 2376 w 10000"/>
              <a:gd name="connsiteY22" fmla="*/ 3211 h 10000"/>
              <a:gd name="connsiteX23" fmla="*/ 2327 w 10000"/>
              <a:gd name="connsiteY23" fmla="*/ 3748 h 10000"/>
              <a:gd name="connsiteX24" fmla="*/ 2386 w 10000"/>
              <a:gd name="connsiteY24" fmla="*/ 3759 h 10000"/>
              <a:gd name="connsiteX25" fmla="*/ 2505 w 10000"/>
              <a:gd name="connsiteY25" fmla="*/ 3564 h 10000"/>
              <a:gd name="connsiteX26" fmla="*/ 2416 w 10000"/>
              <a:gd name="connsiteY26" fmla="*/ 4124 h 10000"/>
              <a:gd name="connsiteX27" fmla="*/ 2881 w 10000"/>
              <a:gd name="connsiteY27" fmla="*/ 4647 h 10000"/>
              <a:gd name="connsiteX28" fmla="*/ 3842 w 10000"/>
              <a:gd name="connsiteY28" fmla="*/ 5073 h 10000"/>
              <a:gd name="connsiteX29" fmla="*/ 4881 w 10000"/>
              <a:gd name="connsiteY29" fmla="*/ 5693 h 10000"/>
              <a:gd name="connsiteX30" fmla="*/ 5069 w 10000"/>
              <a:gd name="connsiteY30" fmla="*/ 4233 h 10000"/>
              <a:gd name="connsiteX31" fmla="*/ 5515 w 10000"/>
              <a:gd name="connsiteY31" fmla="*/ 2822 h 10000"/>
              <a:gd name="connsiteX32" fmla="*/ 5119 w 10000"/>
              <a:gd name="connsiteY32" fmla="*/ 2591 h 10000"/>
              <a:gd name="connsiteX33" fmla="*/ 5059 w 10000"/>
              <a:gd name="connsiteY33" fmla="*/ 2250 h 10000"/>
              <a:gd name="connsiteX34" fmla="*/ 5436 w 10000"/>
              <a:gd name="connsiteY34" fmla="*/ 2554 h 10000"/>
              <a:gd name="connsiteX35" fmla="*/ 4653 w 10000"/>
              <a:gd name="connsiteY35" fmla="*/ 973 h 10000"/>
              <a:gd name="connsiteX36" fmla="*/ 4277 w 10000"/>
              <a:gd name="connsiteY36" fmla="*/ 0 h 10000"/>
              <a:gd name="connsiteX37" fmla="*/ 5059 w 10000"/>
              <a:gd name="connsiteY37" fmla="*/ 1216 h 10000"/>
              <a:gd name="connsiteX38" fmla="*/ 5059 w 10000"/>
              <a:gd name="connsiteY38" fmla="*/ 134 h 10000"/>
              <a:gd name="connsiteX39" fmla="*/ 5069 w 10000"/>
              <a:gd name="connsiteY39" fmla="*/ 134 h 10000"/>
              <a:gd name="connsiteX40" fmla="*/ 5129 w 10000"/>
              <a:gd name="connsiteY40" fmla="*/ 960 h 10000"/>
              <a:gd name="connsiteX41" fmla="*/ 5317 w 10000"/>
              <a:gd name="connsiteY41" fmla="*/ 1800 h 10000"/>
              <a:gd name="connsiteX42" fmla="*/ 5644 w 10000"/>
              <a:gd name="connsiteY42" fmla="*/ 2615 h 10000"/>
              <a:gd name="connsiteX43" fmla="*/ 6594 w 10000"/>
              <a:gd name="connsiteY43" fmla="*/ 1107 h 10000"/>
              <a:gd name="connsiteX44" fmla="*/ 7564 w 10000"/>
              <a:gd name="connsiteY44" fmla="*/ 157 h 10000"/>
              <a:gd name="connsiteX45" fmla="*/ 7386 w 10000"/>
              <a:gd name="connsiteY45" fmla="*/ 546 h 10000"/>
              <a:gd name="connsiteX46" fmla="*/ 7594 w 10000"/>
              <a:gd name="connsiteY46" fmla="*/ 437 h 10000"/>
              <a:gd name="connsiteX47" fmla="*/ 7594 w 10000"/>
              <a:gd name="connsiteY47" fmla="*/ 437 h 10000"/>
              <a:gd name="connsiteX48" fmla="*/ 6792 w 10000"/>
              <a:gd name="connsiteY48" fmla="*/ 1216 h 10000"/>
              <a:gd name="connsiteX49" fmla="*/ 6495 w 10000"/>
              <a:gd name="connsiteY49" fmla="*/ 1557 h 10000"/>
              <a:gd name="connsiteX50" fmla="*/ 5673 w 10000"/>
              <a:gd name="connsiteY50" fmla="*/ 3235 h 10000"/>
              <a:gd name="connsiteX51" fmla="*/ 5713 w 10000"/>
              <a:gd name="connsiteY51" fmla="*/ 3285 h 10000"/>
              <a:gd name="connsiteX52" fmla="*/ 5980 w 10000"/>
              <a:gd name="connsiteY52" fmla="*/ 3052 h 10000"/>
              <a:gd name="connsiteX53" fmla="*/ 6040 w 10000"/>
              <a:gd name="connsiteY53" fmla="*/ 3078 h 10000"/>
              <a:gd name="connsiteX54" fmla="*/ 5426 w 10000"/>
              <a:gd name="connsiteY54" fmla="*/ 5255 h 10000"/>
              <a:gd name="connsiteX55" fmla="*/ 6040 w 10000"/>
              <a:gd name="connsiteY55" fmla="*/ 5061 h 10000"/>
              <a:gd name="connsiteX56" fmla="*/ 7554 w 10000"/>
              <a:gd name="connsiteY56" fmla="*/ 5073 h 10000"/>
              <a:gd name="connsiteX57" fmla="*/ 9109 w 10000"/>
              <a:gd name="connsiteY57" fmla="*/ 5194 h 10000"/>
              <a:gd name="connsiteX58" fmla="*/ 9455 w 10000"/>
              <a:gd name="connsiteY58" fmla="*/ 5096 h 10000"/>
              <a:gd name="connsiteX59" fmla="*/ 10000 w 10000"/>
              <a:gd name="connsiteY59" fmla="*/ 4939 h 10000"/>
              <a:gd name="connsiteX60" fmla="*/ 10000 w 10000"/>
              <a:gd name="connsiteY60" fmla="*/ 4927 h 10000"/>
              <a:gd name="connsiteX61" fmla="*/ 9158 w 10000"/>
              <a:gd name="connsiteY61" fmla="*/ 5364 h 10000"/>
              <a:gd name="connsiteX62" fmla="*/ 8683 w 10000"/>
              <a:gd name="connsiteY62" fmla="*/ 5438 h 10000"/>
              <a:gd name="connsiteX63" fmla="*/ 8792 w 10000"/>
              <a:gd name="connsiteY63" fmla="*/ 5633 h 10000"/>
              <a:gd name="connsiteX64" fmla="*/ 8733 w 10000"/>
              <a:gd name="connsiteY64" fmla="*/ 5620 h 10000"/>
              <a:gd name="connsiteX65" fmla="*/ 8139 w 10000"/>
              <a:gd name="connsiteY65" fmla="*/ 5412 h 10000"/>
              <a:gd name="connsiteX66" fmla="*/ 7119 w 10000"/>
              <a:gd name="connsiteY66" fmla="*/ 5389 h 10000"/>
              <a:gd name="connsiteX67" fmla="*/ 6871 w 10000"/>
              <a:gd name="connsiteY67" fmla="*/ 5401 h 10000"/>
              <a:gd name="connsiteX68" fmla="*/ 8307 w 10000"/>
              <a:gd name="connsiteY68" fmla="*/ 7299 h 10000"/>
              <a:gd name="connsiteX69" fmla="*/ 8149 w 10000"/>
              <a:gd name="connsiteY69" fmla="*/ 7299 h 10000"/>
              <a:gd name="connsiteX70" fmla="*/ 8376 w 10000"/>
              <a:gd name="connsiteY70" fmla="*/ 7554 h 10000"/>
              <a:gd name="connsiteX71" fmla="*/ 7317 w 10000"/>
              <a:gd name="connsiteY71" fmla="*/ 6350 h 10000"/>
              <a:gd name="connsiteX72" fmla="*/ 7277 w 10000"/>
              <a:gd name="connsiteY72" fmla="*/ 7336 h 10000"/>
              <a:gd name="connsiteX73" fmla="*/ 7238 w 10000"/>
              <a:gd name="connsiteY73" fmla="*/ 7336 h 10000"/>
              <a:gd name="connsiteX74" fmla="*/ 7238 w 10000"/>
              <a:gd name="connsiteY74" fmla="*/ 6447 h 10000"/>
              <a:gd name="connsiteX75" fmla="*/ 6554 w 10000"/>
              <a:gd name="connsiteY75" fmla="*/ 5450 h 10000"/>
              <a:gd name="connsiteX76" fmla="*/ 5495 w 10000"/>
              <a:gd name="connsiteY76" fmla="*/ 5742 h 10000"/>
              <a:gd name="connsiteX77" fmla="*/ 5436 w 10000"/>
              <a:gd name="connsiteY77" fmla="*/ 5997 h 10000"/>
              <a:gd name="connsiteX78" fmla="*/ 6297 w 10000"/>
              <a:gd name="connsiteY78" fmla="*/ 9830 h 10000"/>
              <a:gd name="connsiteX79" fmla="*/ 6356 w 10000"/>
              <a:gd name="connsiteY79" fmla="*/ 10000 h 10000"/>
              <a:gd name="connsiteX80" fmla="*/ 5168 w 10000"/>
              <a:gd name="connsiteY80" fmla="*/ 10000 h 10000"/>
              <a:gd name="connsiteX0" fmla="*/ 5168 w 10000"/>
              <a:gd name="connsiteY0" fmla="*/ 10000 h 10000"/>
              <a:gd name="connsiteX1" fmla="*/ 4990 w 10000"/>
              <a:gd name="connsiteY1" fmla="*/ 8856 h 10000"/>
              <a:gd name="connsiteX2" fmla="*/ 4871 w 10000"/>
              <a:gd name="connsiteY2" fmla="*/ 6703 h 10000"/>
              <a:gd name="connsiteX3" fmla="*/ 4485 w 10000"/>
              <a:gd name="connsiteY3" fmla="*/ 5863 h 10000"/>
              <a:gd name="connsiteX4" fmla="*/ 3386 w 10000"/>
              <a:gd name="connsiteY4" fmla="*/ 5571 h 10000"/>
              <a:gd name="connsiteX5" fmla="*/ 3683 w 10000"/>
              <a:gd name="connsiteY5" fmla="*/ 5412 h 10000"/>
              <a:gd name="connsiteX6" fmla="*/ 3683 w 10000"/>
              <a:gd name="connsiteY6" fmla="*/ 5341 h 10000"/>
              <a:gd name="connsiteX7" fmla="*/ 3446 w 10000"/>
              <a:gd name="connsiteY7" fmla="*/ 5219 h 10000"/>
              <a:gd name="connsiteX8" fmla="*/ 2198 w 10000"/>
              <a:gd name="connsiteY8" fmla="*/ 4817 h 10000"/>
              <a:gd name="connsiteX9" fmla="*/ 1386 w 10000"/>
              <a:gd name="connsiteY9" fmla="*/ 4999 h 10000"/>
              <a:gd name="connsiteX10" fmla="*/ 0 w 10000"/>
              <a:gd name="connsiteY10" fmla="*/ 4769 h 10000"/>
              <a:gd name="connsiteX11" fmla="*/ 554 w 10000"/>
              <a:gd name="connsiteY11" fmla="*/ 4902 h 10000"/>
              <a:gd name="connsiteX12" fmla="*/ 1634 w 10000"/>
              <a:gd name="connsiteY12" fmla="*/ 4817 h 10000"/>
              <a:gd name="connsiteX13" fmla="*/ 2327 w 10000"/>
              <a:gd name="connsiteY13" fmla="*/ 4610 h 10000"/>
              <a:gd name="connsiteX14" fmla="*/ 1723 w 10000"/>
              <a:gd name="connsiteY14" fmla="*/ 3880 h 10000"/>
              <a:gd name="connsiteX15" fmla="*/ 1257 w 10000"/>
              <a:gd name="connsiteY15" fmla="*/ 2969 h 10000"/>
              <a:gd name="connsiteX16" fmla="*/ 1317 w 10000"/>
              <a:gd name="connsiteY16" fmla="*/ 2931 h 10000"/>
              <a:gd name="connsiteX17" fmla="*/ 1554 w 10000"/>
              <a:gd name="connsiteY17" fmla="*/ 3479 h 10000"/>
              <a:gd name="connsiteX18" fmla="*/ 1901 w 10000"/>
              <a:gd name="connsiteY18" fmla="*/ 3978 h 10000"/>
              <a:gd name="connsiteX19" fmla="*/ 2317 w 10000"/>
              <a:gd name="connsiteY19" fmla="*/ 4355 h 10000"/>
              <a:gd name="connsiteX20" fmla="*/ 2317 w 10000"/>
              <a:gd name="connsiteY20" fmla="*/ 3260 h 10000"/>
              <a:gd name="connsiteX21" fmla="*/ 2376 w 10000"/>
              <a:gd name="connsiteY21" fmla="*/ 3211 h 10000"/>
              <a:gd name="connsiteX22" fmla="*/ 2327 w 10000"/>
              <a:gd name="connsiteY22" fmla="*/ 3748 h 10000"/>
              <a:gd name="connsiteX23" fmla="*/ 2386 w 10000"/>
              <a:gd name="connsiteY23" fmla="*/ 3759 h 10000"/>
              <a:gd name="connsiteX24" fmla="*/ 2505 w 10000"/>
              <a:gd name="connsiteY24" fmla="*/ 3564 h 10000"/>
              <a:gd name="connsiteX25" fmla="*/ 2416 w 10000"/>
              <a:gd name="connsiteY25" fmla="*/ 4124 h 10000"/>
              <a:gd name="connsiteX26" fmla="*/ 2881 w 10000"/>
              <a:gd name="connsiteY26" fmla="*/ 4647 h 10000"/>
              <a:gd name="connsiteX27" fmla="*/ 3842 w 10000"/>
              <a:gd name="connsiteY27" fmla="*/ 5073 h 10000"/>
              <a:gd name="connsiteX28" fmla="*/ 4881 w 10000"/>
              <a:gd name="connsiteY28" fmla="*/ 5693 h 10000"/>
              <a:gd name="connsiteX29" fmla="*/ 5069 w 10000"/>
              <a:gd name="connsiteY29" fmla="*/ 4233 h 10000"/>
              <a:gd name="connsiteX30" fmla="*/ 5515 w 10000"/>
              <a:gd name="connsiteY30" fmla="*/ 2822 h 10000"/>
              <a:gd name="connsiteX31" fmla="*/ 5119 w 10000"/>
              <a:gd name="connsiteY31" fmla="*/ 2591 h 10000"/>
              <a:gd name="connsiteX32" fmla="*/ 5059 w 10000"/>
              <a:gd name="connsiteY32" fmla="*/ 2250 h 10000"/>
              <a:gd name="connsiteX33" fmla="*/ 5436 w 10000"/>
              <a:gd name="connsiteY33" fmla="*/ 2554 h 10000"/>
              <a:gd name="connsiteX34" fmla="*/ 4653 w 10000"/>
              <a:gd name="connsiteY34" fmla="*/ 973 h 10000"/>
              <a:gd name="connsiteX35" fmla="*/ 4277 w 10000"/>
              <a:gd name="connsiteY35" fmla="*/ 0 h 10000"/>
              <a:gd name="connsiteX36" fmla="*/ 5059 w 10000"/>
              <a:gd name="connsiteY36" fmla="*/ 1216 h 10000"/>
              <a:gd name="connsiteX37" fmla="*/ 5059 w 10000"/>
              <a:gd name="connsiteY37" fmla="*/ 134 h 10000"/>
              <a:gd name="connsiteX38" fmla="*/ 5069 w 10000"/>
              <a:gd name="connsiteY38" fmla="*/ 134 h 10000"/>
              <a:gd name="connsiteX39" fmla="*/ 5129 w 10000"/>
              <a:gd name="connsiteY39" fmla="*/ 960 h 10000"/>
              <a:gd name="connsiteX40" fmla="*/ 5317 w 10000"/>
              <a:gd name="connsiteY40" fmla="*/ 1800 h 10000"/>
              <a:gd name="connsiteX41" fmla="*/ 5644 w 10000"/>
              <a:gd name="connsiteY41" fmla="*/ 2615 h 10000"/>
              <a:gd name="connsiteX42" fmla="*/ 6594 w 10000"/>
              <a:gd name="connsiteY42" fmla="*/ 1107 h 10000"/>
              <a:gd name="connsiteX43" fmla="*/ 7564 w 10000"/>
              <a:gd name="connsiteY43" fmla="*/ 157 h 10000"/>
              <a:gd name="connsiteX44" fmla="*/ 7386 w 10000"/>
              <a:gd name="connsiteY44" fmla="*/ 546 h 10000"/>
              <a:gd name="connsiteX45" fmla="*/ 7594 w 10000"/>
              <a:gd name="connsiteY45" fmla="*/ 437 h 10000"/>
              <a:gd name="connsiteX46" fmla="*/ 7594 w 10000"/>
              <a:gd name="connsiteY46" fmla="*/ 437 h 10000"/>
              <a:gd name="connsiteX47" fmla="*/ 6792 w 10000"/>
              <a:gd name="connsiteY47" fmla="*/ 1216 h 10000"/>
              <a:gd name="connsiteX48" fmla="*/ 6495 w 10000"/>
              <a:gd name="connsiteY48" fmla="*/ 1557 h 10000"/>
              <a:gd name="connsiteX49" fmla="*/ 5673 w 10000"/>
              <a:gd name="connsiteY49" fmla="*/ 3235 h 10000"/>
              <a:gd name="connsiteX50" fmla="*/ 5713 w 10000"/>
              <a:gd name="connsiteY50" fmla="*/ 3285 h 10000"/>
              <a:gd name="connsiteX51" fmla="*/ 5980 w 10000"/>
              <a:gd name="connsiteY51" fmla="*/ 3052 h 10000"/>
              <a:gd name="connsiteX52" fmla="*/ 6040 w 10000"/>
              <a:gd name="connsiteY52" fmla="*/ 3078 h 10000"/>
              <a:gd name="connsiteX53" fmla="*/ 5426 w 10000"/>
              <a:gd name="connsiteY53" fmla="*/ 5255 h 10000"/>
              <a:gd name="connsiteX54" fmla="*/ 6040 w 10000"/>
              <a:gd name="connsiteY54" fmla="*/ 5061 h 10000"/>
              <a:gd name="connsiteX55" fmla="*/ 7554 w 10000"/>
              <a:gd name="connsiteY55" fmla="*/ 5073 h 10000"/>
              <a:gd name="connsiteX56" fmla="*/ 9109 w 10000"/>
              <a:gd name="connsiteY56" fmla="*/ 5194 h 10000"/>
              <a:gd name="connsiteX57" fmla="*/ 9455 w 10000"/>
              <a:gd name="connsiteY57" fmla="*/ 5096 h 10000"/>
              <a:gd name="connsiteX58" fmla="*/ 10000 w 10000"/>
              <a:gd name="connsiteY58" fmla="*/ 4939 h 10000"/>
              <a:gd name="connsiteX59" fmla="*/ 10000 w 10000"/>
              <a:gd name="connsiteY59" fmla="*/ 4927 h 10000"/>
              <a:gd name="connsiteX60" fmla="*/ 9158 w 10000"/>
              <a:gd name="connsiteY60" fmla="*/ 5364 h 10000"/>
              <a:gd name="connsiteX61" fmla="*/ 8683 w 10000"/>
              <a:gd name="connsiteY61" fmla="*/ 5438 h 10000"/>
              <a:gd name="connsiteX62" fmla="*/ 8792 w 10000"/>
              <a:gd name="connsiteY62" fmla="*/ 5633 h 10000"/>
              <a:gd name="connsiteX63" fmla="*/ 8733 w 10000"/>
              <a:gd name="connsiteY63" fmla="*/ 5620 h 10000"/>
              <a:gd name="connsiteX64" fmla="*/ 8139 w 10000"/>
              <a:gd name="connsiteY64" fmla="*/ 5412 h 10000"/>
              <a:gd name="connsiteX65" fmla="*/ 7119 w 10000"/>
              <a:gd name="connsiteY65" fmla="*/ 5389 h 10000"/>
              <a:gd name="connsiteX66" fmla="*/ 6871 w 10000"/>
              <a:gd name="connsiteY66" fmla="*/ 5401 h 10000"/>
              <a:gd name="connsiteX67" fmla="*/ 8307 w 10000"/>
              <a:gd name="connsiteY67" fmla="*/ 7299 h 10000"/>
              <a:gd name="connsiteX68" fmla="*/ 8149 w 10000"/>
              <a:gd name="connsiteY68" fmla="*/ 7299 h 10000"/>
              <a:gd name="connsiteX69" fmla="*/ 8376 w 10000"/>
              <a:gd name="connsiteY69" fmla="*/ 7554 h 10000"/>
              <a:gd name="connsiteX70" fmla="*/ 7317 w 10000"/>
              <a:gd name="connsiteY70" fmla="*/ 6350 h 10000"/>
              <a:gd name="connsiteX71" fmla="*/ 7277 w 10000"/>
              <a:gd name="connsiteY71" fmla="*/ 7336 h 10000"/>
              <a:gd name="connsiteX72" fmla="*/ 7238 w 10000"/>
              <a:gd name="connsiteY72" fmla="*/ 7336 h 10000"/>
              <a:gd name="connsiteX73" fmla="*/ 7238 w 10000"/>
              <a:gd name="connsiteY73" fmla="*/ 6447 h 10000"/>
              <a:gd name="connsiteX74" fmla="*/ 6554 w 10000"/>
              <a:gd name="connsiteY74" fmla="*/ 5450 h 10000"/>
              <a:gd name="connsiteX75" fmla="*/ 5495 w 10000"/>
              <a:gd name="connsiteY75" fmla="*/ 5742 h 10000"/>
              <a:gd name="connsiteX76" fmla="*/ 5436 w 10000"/>
              <a:gd name="connsiteY76" fmla="*/ 5997 h 10000"/>
              <a:gd name="connsiteX77" fmla="*/ 6297 w 10000"/>
              <a:gd name="connsiteY77" fmla="*/ 9830 h 10000"/>
              <a:gd name="connsiteX78" fmla="*/ 6356 w 10000"/>
              <a:gd name="connsiteY78" fmla="*/ 10000 h 10000"/>
              <a:gd name="connsiteX79" fmla="*/ 5168 w 10000"/>
              <a:gd name="connsiteY79" fmla="*/ 10000 h 10000"/>
              <a:gd name="connsiteX0" fmla="*/ 5168 w 10000"/>
              <a:gd name="connsiteY0" fmla="*/ 10000 h 10000"/>
              <a:gd name="connsiteX1" fmla="*/ 4990 w 10000"/>
              <a:gd name="connsiteY1" fmla="*/ 8856 h 10000"/>
              <a:gd name="connsiteX2" fmla="*/ 4871 w 10000"/>
              <a:gd name="connsiteY2" fmla="*/ 6703 h 10000"/>
              <a:gd name="connsiteX3" fmla="*/ 4485 w 10000"/>
              <a:gd name="connsiteY3" fmla="*/ 5863 h 10000"/>
              <a:gd name="connsiteX4" fmla="*/ 3683 w 10000"/>
              <a:gd name="connsiteY4" fmla="*/ 5412 h 10000"/>
              <a:gd name="connsiteX5" fmla="*/ 3683 w 10000"/>
              <a:gd name="connsiteY5" fmla="*/ 5341 h 10000"/>
              <a:gd name="connsiteX6" fmla="*/ 3446 w 10000"/>
              <a:gd name="connsiteY6" fmla="*/ 5219 h 10000"/>
              <a:gd name="connsiteX7" fmla="*/ 2198 w 10000"/>
              <a:gd name="connsiteY7" fmla="*/ 4817 h 10000"/>
              <a:gd name="connsiteX8" fmla="*/ 1386 w 10000"/>
              <a:gd name="connsiteY8" fmla="*/ 4999 h 10000"/>
              <a:gd name="connsiteX9" fmla="*/ 0 w 10000"/>
              <a:gd name="connsiteY9" fmla="*/ 4769 h 10000"/>
              <a:gd name="connsiteX10" fmla="*/ 554 w 10000"/>
              <a:gd name="connsiteY10" fmla="*/ 4902 h 10000"/>
              <a:gd name="connsiteX11" fmla="*/ 1634 w 10000"/>
              <a:gd name="connsiteY11" fmla="*/ 4817 h 10000"/>
              <a:gd name="connsiteX12" fmla="*/ 2327 w 10000"/>
              <a:gd name="connsiteY12" fmla="*/ 4610 h 10000"/>
              <a:gd name="connsiteX13" fmla="*/ 1723 w 10000"/>
              <a:gd name="connsiteY13" fmla="*/ 3880 h 10000"/>
              <a:gd name="connsiteX14" fmla="*/ 1257 w 10000"/>
              <a:gd name="connsiteY14" fmla="*/ 2969 h 10000"/>
              <a:gd name="connsiteX15" fmla="*/ 1317 w 10000"/>
              <a:gd name="connsiteY15" fmla="*/ 2931 h 10000"/>
              <a:gd name="connsiteX16" fmla="*/ 1554 w 10000"/>
              <a:gd name="connsiteY16" fmla="*/ 3479 h 10000"/>
              <a:gd name="connsiteX17" fmla="*/ 1901 w 10000"/>
              <a:gd name="connsiteY17" fmla="*/ 3978 h 10000"/>
              <a:gd name="connsiteX18" fmla="*/ 2317 w 10000"/>
              <a:gd name="connsiteY18" fmla="*/ 4355 h 10000"/>
              <a:gd name="connsiteX19" fmla="*/ 2317 w 10000"/>
              <a:gd name="connsiteY19" fmla="*/ 3260 h 10000"/>
              <a:gd name="connsiteX20" fmla="*/ 2376 w 10000"/>
              <a:gd name="connsiteY20" fmla="*/ 3211 h 10000"/>
              <a:gd name="connsiteX21" fmla="*/ 2327 w 10000"/>
              <a:gd name="connsiteY21" fmla="*/ 3748 h 10000"/>
              <a:gd name="connsiteX22" fmla="*/ 2386 w 10000"/>
              <a:gd name="connsiteY22" fmla="*/ 3759 h 10000"/>
              <a:gd name="connsiteX23" fmla="*/ 2505 w 10000"/>
              <a:gd name="connsiteY23" fmla="*/ 3564 h 10000"/>
              <a:gd name="connsiteX24" fmla="*/ 2416 w 10000"/>
              <a:gd name="connsiteY24" fmla="*/ 4124 h 10000"/>
              <a:gd name="connsiteX25" fmla="*/ 2881 w 10000"/>
              <a:gd name="connsiteY25" fmla="*/ 4647 h 10000"/>
              <a:gd name="connsiteX26" fmla="*/ 3842 w 10000"/>
              <a:gd name="connsiteY26" fmla="*/ 5073 h 10000"/>
              <a:gd name="connsiteX27" fmla="*/ 4881 w 10000"/>
              <a:gd name="connsiteY27" fmla="*/ 5693 h 10000"/>
              <a:gd name="connsiteX28" fmla="*/ 5069 w 10000"/>
              <a:gd name="connsiteY28" fmla="*/ 4233 h 10000"/>
              <a:gd name="connsiteX29" fmla="*/ 5515 w 10000"/>
              <a:gd name="connsiteY29" fmla="*/ 2822 h 10000"/>
              <a:gd name="connsiteX30" fmla="*/ 5119 w 10000"/>
              <a:gd name="connsiteY30" fmla="*/ 2591 h 10000"/>
              <a:gd name="connsiteX31" fmla="*/ 5059 w 10000"/>
              <a:gd name="connsiteY31" fmla="*/ 2250 h 10000"/>
              <a:gd name="connsiteX32" fmla="*/ 5436 w 10000"/>
              <a:gd name="connsiteY32" fmla="*/ 2554 h 10000"/>
              <a:gd name="connsiteX33" fmla="*/ 4653 w 10000"/>
              <a:gd name="connsiteY33" fmla="*/ 973 h 10000"/>
              <a:gd name="connsiteX34" fmla="*/ 4277 w 10000"/>
              <a:gd name="connsiteY34" fmla="*/ 0 h 10000"/>
              <a:gd name="connsiteX35" fmla="*/ 5059 w 10000"/>
              <a:gd name="connsiteY35" fmla="*/ 1216 h 10000"/>
              <a:gd name="connsiteX36" fmla="*/ 5059 w 10000"/>
              <a:gd name="connsiteY36" fmla="*/ 134 h 10000"/>
              <a:gd name="connsiteX37" fmla="*/ 5069 w 10000"/>
              <a:gd name="connsiteY37" fmla="*/ 134 h 10000"/>
              <a:gd name="connsiteX38" fmla="*/ 5129 w 10000"/>
              <a:gd name="connsiteY38" fmla="*/ 960 h 10000"/>
              <a:gd name="connsiteX39" fmla="*/ 5317 w 10000"/>
              <a:gd name="connsiteY39" fmla="*/ 1800 h 10000"/>
              <a:gd name="connsiteX40" fmla="*/ 5644 w 10000"/>
              <a:gd name="connsiteY40" fmla="*/ 2615 h 10000"/>
              <a:gd name="connsiteX41" fmla="*/ 6594 w 10000"/>
              <a:gd name="connsiteY41" fmla="*/ 1107 h 10000"/>
              <a:gd name="connsiteX42" fmla="*/ 7564 w 10000"/>
              <a:gd name="connsiteY42" fmla="*/ 157 h 10000"/>
              <a:gd name="connsiteX43" fmla="*/ 7386 w 10000"/>
              <a:gd name="connsiteY43" fmla="*/ 546 h 10000"/>
              <a:gd name="connsiteX44" fmla="*/ 7594 w 10000"/>
              <a:gd name="connsiteY44" fmla="*/ 437 h 10000"/>
              <a:gd name="connsiteX45" fmla="*/ 7594 w 10000"/>
              <a:gd name="connsiteY45" fmla="*/ 437 h 10000"/>
              <a:gd name="connsiteX46" fmla="*/ 6792 w 10000"/>
              <a:gd name="connsiteY46" fmla="*/ 1216 h 10000"/>
              <a:gd name="connsiteX47" fmla="*/ 6495 w 10000"/>
              <a:gd name="connsiteY47" fmla="*/ 1557 h 10000"/>
              <a:gd name="connsiteX48" fmla="*/ 5673 w 10000"/>
              <a:gd name="connsiteY48" fmla="*/ 3235 h 10000"/>
              <a:gd name="connsiteX49" fmla="*/ 5713 w 10000"/>
              <a:gd name="connsiteY49" fmla="*/ 3285 h 10000"/>
              <a:gd name="connsiteX50" fmla="*/ 5980 w 10000"/>
              <a:gd name="connsiteY50" fmla="*/ 3052 h 10000"/>
              <a:gd name="connsiteX51" fmla="*/ 6040 w 10000"/>
              <a:gd name="connsiteY51" fmla="*/ 3078 h 10000"/>
              <a:gd name="connsiteX52" fmla="*/ 5426 w 10000"/>
              <a:gd name="connsiteY52" fmla="*/ 5255 h 10000"/>
              <a:gd name="connsiteX53" fmla="*/ 6040 w 10000"/>
              <a:gd name="connsiteY53" fmla="*/ 5061 h 10000"/>
              <a:gd name="connsiteX54" fmla="*/ 7554 w 10000"/>
              <a:gd name="connsiteY54" fmla="*/ 5073 h 10000"/>
              <a:gd name="connsiteX55" fmla="*/ 9109 w 10000"/>
              <a:gd name="connsiteY55" fmla="*/ 5194 h 10000"/>
              <a:gd name="connsiteX56" fmla="*/ 9455 w 10000"/>
              <a:gd name="connsiteY56" fmla="*/ 5096 h 10000"/>
              <a:gd name="connsiteX57" fmla="*/ 10000 w 10000"/>
              <a:gd name="connsiteY57" fmla="*/ 4939 h 10000"/>
              <a:gd name="connsiteX58" fmla="*/ 10000 w 10000"/>
              <a:gd name="connsiteY58" fmla="*/ 4927 h 10000"/>
              <a:gd name="connsiteX59" fmla="*/ 9158 w 10000"/>
              <a:gd name="connsiteY59" fmla="*/ 5364 h 10000"/>
              <a:gd name="connsiteX60" fmla="*/ 8683 w 10000"/>
              <a:gd name="connsiteY60" fmla="*/ 5438 h 10000"/>
              <a:gd name="connsiteX61" fmla="*/ 8792 w 10000"/>
              <a:gd name="connsiteY61" fmla="*/ 5633 h 10000"/>
              <a:gd name="connsiteX62" fmla="*/ 8733 w 10000"/>
              <a:gd name="connsiteY62" fmla="*/ 5620 h 10000"/>
              <a:gd name="connsiteX63" fmla="*/ 8139 w 10000"/>
              <a:gd name="connsiteY63" fmla="*/ 5412 h 10000"/>
              <a:gd name="connsiteX64" fmla="*/ 7119 w 10000"/>
              <a:gd name="connsiteY64" fmla="*/ 5389 h 10000"/>
              <a:gd name="connsiteX65" fmla="*/ 6871 w 10000"/>
              <a:gd name="connsiteY65" fmla="*/ 5401 h 10000"/>
              <a:gd name="connsiteX66" fmla="*/ 8307 w 10000"/>
              <a:gd name="connsiteY66" fmla="*/ 7299 h 10000"/>
              <a:gd name="connsiteX67" fmla="*/ 8149 w 10000"/>
              <a:gd name="connsiteY67" fmla="*/ 7299 h 10000"/>
              <a:gd name="connsiteX68" fmla="*/ 8376 w 10000"/>
              <a:gd name="connsiteY68" fmla="*/ 7554 h 10000"/>
              <a:gd name="connsiteX69" fmla="*/ 7317 w 10000"/>
              <a:gd name="connsiteY69" fmla="*/ 6350 h 10000"/>
              <a:gd name="connsiteX70" fmla="*/ 7277 w 10000"/>
              <a:gd name="connsiteY70" fmla="*/ 7336 h 10000"/>
              <a:gd name="connsiteX71" fmla="*/ 7238 w 10000"/>
              <a:gd name="connsiteY71" fmla="*/ 7336 h 10000"/>
              <a:gd name="connsiteX72" fmla="*/ 7238 w 10000"/>
              <a:gd name="connsiteY72" fmla="*/ 6447 h 10000"/>
              <a:gd name="connsiteX73" fmla="*/ 6554 w 10000"/>
              <a:gd name="connsiteY73" fmla="*/ 5450 h 10000"/>
              <a:gd name="connsiteX74" fmla="*/ 5495 w 10000"/>
              <a:gd name="connsiteY74" fmla="*/ 5742 h 10000"/>
              <a:gd name="connsiteX75" fmla="*/ 5436 w 10000"/>
              <a:gd name="connsiteY75" fmla="*/ 5997 h 10000"/>
              <a:gd name="connsiteX76" fmla="*/ 6297 w 10000"/>
              <a:gd name="connsiteY76" fmla="*/ 9830 h 10000"/>
              <a:gd name="connsiteX77" fmla="*/ 6356 w 10000"/>
              <a:gd name="connsiteY77" fmla="*/ 10000 h 10000"/>
              <a:gd name="connsiteX78" fmla="*/ 5168 w 10000"/>
              <a:gd name="connsiteY78" fmla="*/ 10000 h 10000"/>
              <a:gd name="connsiteX0" fmla="*/ 5168 w 10000"/>
              <a:gd name="connsiteY0" fmla="*/ 10000 h 10000"/>
              <a:gd name="connsiteX1" fmla="*/ 4990 w 10000"/>
              <a:gd name="connsiteY1" fmla="*/ 8856 h 10000"/>
              <a:gd name="connsiteX2" fmla="*/ 4871 w 10000"/>
              <a:gd name="connsiteY2" fmla="*/ 6703 h 10000"/>
              <a:gd name="connsiteX3" fmla="*/ 4485 w 10000"/>
              <a:gd name="connsiteY3" fmla="*/ 5863 h 10000"/>
              <a:gd name="connsiteX4" fmla="*/ 3683 w 10000"/>
              <a:gd name="connsiteY4" fmla="*/ 5341 h 10000"/>
              <a:gd name="connsiteX5" fmla="*/ 3446 w 10000"/>
              <a:gd name="connsiteY5" fmla="*/ 5219 h 10000"/>
              <a:gd name="connsiteX6" fmla="*/ 2198 w 10000"/>
              <a:gd name="connsiteY6" fmla="*/ 4817 h 10000"/>
              <a:gd name="connsiteX7" fmla="*/ 1386 w 10000"/>
              <a:gd name="connsiteY7" fmla="*/ 4999 h 10000"/>
              <a:gd name="connsiteX8" fmla="*/ 0 w 10000"/>
              <a:gd name="connsiteY8" fmla="*/ 4769 h 10000"/>
              <a:gd name="connsiteX9" fmla="*/ 554 w 10000"/>
              <a:gd name="connsiteY9" fmla="*/ 4902 h 10000"/>
              <a:gd name="connsiteX10" fmla="*/ 1634 w 10000"/>
              <a:gd name="connsiteY10" fmla="*/ 4817 h 10000"/>
              <a:gd name="connsiteX11" fmla="*/ 2327 w 10000"/>
              <a:gd name="connsiteY11" fmla="*/ 4610 h 10000"/>
              <a:gd name="connsiteX12" fmla="*/ 1723 w 10000"/>
              <a:gd name="connsiteY12" fmla="*/ 3880 h 10000"/>
              <a:gd name="connsiteX13" fmla="*/ 1257 w 10000"/>
              <a:gd name="connsiteY13" fmla="*/ 2969 h 10000"/>
              <a:gd name="connsiteX14" fmla="*/ 1317 w 10000"/>
              <a:gd name="connsiteY14" fmla="*/ 2931 h 10000"/>
              <a:gd name="connsiteX15" fmla="*/ 1554 w 10000"/>
              <a:gd name="connsiteY15" fmla="*/ 3479 h 10000"/>
              <a:gd name="connsiteX16" fmla="*/ 1901 w 10000"/>
              <a:gd name="connsiteY16" fmla="*/ 3978 h 10000"/>
              <a:gd name="connsiteX17" fmla="*/ 2317 w 10000"/>
              <a:gd name="connsiteY17" fmla="*/ 4355 h 10000"/>
              <a:gd name="connsiteX18" fmla="*/ 2317 w 10000"/>
              <a:gd name="connsiteY18" fmla="*/ 3260 h 10000"/>
              <a:gd name="connsiteX19" fmla="*/ 2376 w 10000"/>
              <a:gd name="connsiteY19" fmla="*/ 3211 h 10000"/>
              <a:gd name="connsiteX20" fmla="*/ 2327 w 10000"/>
              <a:gd name="connsiteY20" fmla="*/ 3748 h 10000"/>
              <a:gd name="connsiteX21" fmla="*/ 2386 w 10000"/>
              <a:gd name="connsiteY21" fmla="*/ 3759 h 10000"/>
              <a:gd name="connsiteX22" fmla="*/ 2505 w 10000"/>
              <a:gd name="connsiteY22" fmla="*/ 3564 h 10000"/>
              <a:gd name="connsiteX23" fmla="*/ 2416 w 10000"/>
              <a:gd name="connsiteY23" fmla="*/ 4124 h 10000"/>
              <a:gd name="connsiteX24" fmla="*/ 2881 w 10000"/>
              <a:gd name="connsiteY24" fmla="*/ 4647 h 10000"/>
              <a:gd name="connsiteX25" fmla="*/ 3842 w 10000"/>
              <a:gd name="connsiteY25" fmla="*/ 5073 h 10000"/>
              <a:gd name="connsiteX26" fmla="*/ 4881 w 10000"/>
              <a:gd name="connsiteY26" fmla="*/ 5693 h 10000"/>
              <a:gd name="connsiteX27" fmla="*/ 5069 w 10000"/>
              <a:gd name="connsiteY27" fmla="*/ 4233 h 10000"/>
              <a:gd name="connsiteX28" fmla="*/ 5515 w 10000"/>
              <a:gd name="connsiteY28" fmla="*/ 2822 h 10000"/>
              <a:gd name="connsiteX29" fmla="*/ 5119 w 10000"/>
              <a:gd name="connsiteY29" fmla="*/ 2591 h 10000"/>
              <a:gd name="connsiteX30" fmla="*/ 5059 w 10000"/>
              <a:gd name="connsiteY30" fmla="*/ 2250 h 10000"/>
              <a:gd name="connsiteX31" fmla="*/ 5436 w 10000"/>
              <a:gd name="connsiteY31" fmla="*/ 2554 h 10000"/>
              <a:gd name="connsiteX32" fmla="*/ 4653 w 10000"/>
              <a:gd name="connsiteY32" fmla="*/ 973 h 10000"/>
              <a:gd name="connsiteX33" fmla="*/ 4277 w 10000"/>
              <a:gd name="connsiteY33" fmla="*/ 0 h 10000"/>
              <a:gd name="connsiteX34" fmla="*/ 5059 w 10000"/>
              <a:gd name="connsiteY34" fmla="*/ 1216 h 10000"/>
              <a:gd name="connsiteX35" fmla="*/ 5059 w 10000"/>
              <a:gd name="connsiteY35" fmla="*/ 134 h 10000"/>
              <a:gd name="connsiteX36" fmla="*/ 5069 w 10000"/>
              <a:gd name="connsiteY36" fmla="*/ 134 h 10000"/>
              <a:gd name="connsiteX37" fmla="*/ 5129 w 10000"/>
              <a:gd name="connsiteY37" fmla="*/ 960 h 10000"/>
              <a:gd name="connsiteX38" fmla="*/ 5317 w 10000"/>
              <a:gd name="connsiteY38" fmla="*/ 1800 h 10000"/>
              <a:gd name="connsiteX39" fmla="*/ 5644 w 10000"/>
              <a:gd name="connsiteY39" fmla="*/ 2615 h 10000"/>
              <a:gd name="connsiteX40" fmla="*/ 6594 w 10000"/>
              <a:gd name="connsiteY40" fmla="*/ 1107 h 10000"/>
              <a:gd name="connsiteX41" fmla="*/ 7564 w 10000"/>
              <a:gd name="connsiteY41" fmla="*/ 157 h 10000"/>
              <a:gd name="connsiteX42" fmla="*/ 7386 w 10000"/>
              <a:gd name="connsiteY42" fmla="*/ 546 h 10000"/>
              <a:gd name="connsiteX43" fmla="*/ 7594 w 10000"/>
              <a:gd name="connsiteY43" fmla="*/ 437 h 10000"/>
              <a:gd name="connsiteX44" fmla="*/ 7594 w 10000"/>
              <a:gd name="connsiteY44" fmla="*/ 437 h 10000"/>
              <a:gd name="connsiteX45" fmla="*/ 6792 w 10000"/>
              <a:gd name="connsiteY45" fmla="*/ 1216 h 10000"/>
              <a:gd name="connsiteX46" fmla="*/ 6495 w 10000"/>
              <a:gd name="connsiteY46" fmla="*/ 1557 h 10000"/>
              <a:gd name="connsiteX47" fmla="*/ 5673 w 10000"/>
              <a:gd name="connsiteY47" fmla="*/ 3235 h 10000"/>
              <a:gd name="connsiteX48" fmla="*/ 5713 w 10000"/>
              <a:gd name="connsiteY48" fmla="*/ 3285 h 10000"/>
              <a:gd name="connsiteX49" fmla="*/ 5980 w 10000"/>
              <a:gd name="connsiteY49" fmla="*/ 3052 h 10000"/>
              <a:gd name="connsiteX50" fmla="*/ 6040 w 10000"/>
              <a:gd name="connsiteY50" fmla="*/ 3078 h 10000"/>
              <a:gd name="connsiteX51" fmla="*/ 5426 w 10000"/>
              <a:gd name="connsiteY51" fmla="*/ 5255 h 10000"/>
              <a:gd name="connsiteX52" fmla="*/ 6040 w 10000"/>
              <a:gd name="connsiteY52" fmla="*/ 5061 h 10000"/>
              <a:gd name="connsiteX53" fmla="*/ 7554 w 10000"/>
              <a:gd name="connsiteY53" fmla="*/ 5073 h 10000"/>
              <a:gd name="connsiteX54" fmla="*/ 9109 w 10000"/>
              <a:gd name="connsiteY54" fmla="*/ 5194 h 10000"/>
              <a:gd name="connsiteX55" fmla="*/ 9455 w 10000"/>
              <a:gd name="connsiteY55" fmla="*/ 5096 h 10000"/>
              <a:gd name="connsiteX56" fmla="*/ 10000 w 10000"/>
              <a:gd name="connsiteY56" fmla="*/ 4939 h 10000"/>
              <a:gd name="connsiteX57" fmla="*/ 10000 w 10000"/>
              <a:gd name="connsiteY57" fmla="*/ 4927 h 10000"/>
              <a:gd name="connsiteX58" fmla="*/ 9158 w 10000"/>
              <a:gd name="connsiteY58" fmla="*/ 5364 h 10000"/>
              <a:gd name="connsiteX59" fmla="*/ 8683 w 10000"/>
              <a:gd name="connsiteY59" fmla="*/ 5438 h 10000"/>
              <a:gd name="connsiteX60" fmla="*/ 8792 w 10000"/>
              <a:gd name="connsiteY60" fmla="*/ 5633 h 10000"/>
              <a:gd name="connsiteX61" fmla="*/ 8733 w 10000"/>
              <a:gd name="connsiteY61" fmla="*/ 5620 h 10000"/>
              <a:gd name="connsiteX62" fmla="*/ 8139 w 10000"/>
              <a:gd name="connsiteY62" fmla="*/ 5412 h 10000"/>
              <a:gd name="connsiteX63" fmla="*/ 7119 w 10000"/>
              <a:gd name="connsiteY63" fmla="*/ 5389 h 10000"/>
              <a:gd name="connsiteX64" fmla="*/ 6871 w 10000"/>
              <a:gd name="connsiteY64" fmla="*/ 5401 h 10000"/>
              <a:gd name="connsiteX65" fmla="*/ 8307 w 10000"/>
              <a:gd name="connsiteY65" fmla="*/ 7299 h 10000"/>
              <a:gd name="connsiteX66" fmla="*/ 8149 w 10000"/>
              <a:gd name="connsiteY66" fmla="*/ 7299 h 10000"/>
              <a:gd name="connsiteX67" fmla="*/ 8376 w 10000"/>
              <a:gd name="connsiteY67" fmla="*/ 7554 h 10000"/>
              <a:gd name="connsiteX68" fmla="*/ 7317 w 10000"/>
              <a:gd name="connsiteY68" fmla="*/ 6350 h 10000"/>
              <a:gd name="connsiteX69" fmla="*/ 7277 w 10000"/>
              <a:gd name="connsiteY69" fmla="*/ 7336 h 10000"/>
              <a:gd name="connsiteX70" fmla="*/ 7238 w 10000"/>
              <a:gd name="connsiteY70" fmla="*/ 7336 h 10000"/>
              <a:gd name="connsiteX71" fmla="*/ 7238 w 10000"/>
              <a:gd name="connsiteY71" fmla="*/ 6447 h 10000"/>
              <a:gd name="connsiteX72" fmla="*/ 6554 w 10000"/>
              <a:gd name="connsiteY72" fmla="*/ 5450 h 10000"/>
              <a:gd name="connsiteX73" fmla="*/ 5495 w 10000"/>
              <a:gd name="connsiteY73" fmla="*/ 5742 h 10000"/>
              <a:gd name="connsiteX74" fmla="*/ 5436 w 10000"/>
              <a:gd name="connsiteY74" fmla="*/ 5997 h 10000"/>
              <a:gd name="connsiteX75" fmla="*/ 6297 w 10000"/>
              <a:gd name="connsiteY75" fmla="*/ 9830 h 10000"/>
              <a:gd name="connsiteX76" fmla="*/ 6356 w 10000"/>
              <a:gd name="connsiteY76" fmla="*/ 10000 h 10000"/>
              <a:gd name="connsiteX77" fmla="*/ 5168 w 10000"/>
              <a:gd name="connsiteY77" fmla="*/ 10000 h 10000"/>
              <a:gd name="connsiteX0" fmla="*/ 4617 w 9449"/>
              <a:gd name="connsiteY0" fmla="*/ 10000 h 10000"/>
              <a:gd name="connsiteX1" fmla="*/ 4439 w 9449"/>
              <a:gd name="connsiteY1" fmla="*/ 8856 h 10000"/>
              <a:gd name="connsiteX2" fmla="*/ 4320 w 9449"/>
              <a:gd name="connsiteY2" fmla="*/ 6703 h 10000"/>
              <a:gd name="connsiteX3" fmla="*/ 3934 w 9449"/>
              <a:gd name="connsiteY3" fmla="*/ 5863 h 10000"/>
              <a:gd name="connsiteX4" fmla="*/ 3132 w 9449"/>
              <a:gd name="connsiteY4" fmla="*/ 5341 h 10000"/>
              <a:gd name="connsiteX5" fmla="*/ 2895 w 9449"/>
              <a:gd name="connsiteY5" fmla="*/ 5219 h 10000"/>
              <a:gd name="connsiteX6" fmla="*/ 1647 w 9449"/>
              <a:gd name="connsiteY6" fmla="*/ 4817 h 10000"/>
              <a:gd name="connsiteX7" fmla="*/ 835 w 9449"/>
              <a:gd name="connsiteY7" fmla="*/ 4999 h 10000"/>
              <a:gd name="connsiteX8" fmla="*/ 3 w 9449"/>
              <a:gd name="connsiteY8" fmla="*/ 4902 h 10000"/>
              <a:gd name="connsiteX9" fmla="*/ 1083 w 9449"/>
              <a:gd name="connsiteY9" fmla="*/ 4817 h 10000"/>
              <a:gd name="connsiteX10" fmla="*/ 1776 w 9449"/>
              <a:gd name="connsiteY10" fmla="*/ 4610 h 10000"/>
              <a:gd name="connsiteX11" fmla="*/ 1172 w 9449"/>
              <a:gd name="connsiteY11" fmla="*/ 3880 h 10000"/>
              <a:gd name="connsiteX12" fmla="*/ 706 w 9449"/>
              <a:gd name="connsiteY12" fmla="*/ 2969 h 10000"/>
              <a:gd name="connsiteX13" fmla="*/ 766 w 9449"/>
              <a:gd name="connsiteY13" fmla="*/ 2931 h 10000"/>
              <a:gd name="connsiteX14" fmla="*/ 1003 w 9449"/>
              <a:gd name="connsiteY14" fmla="*/ 3479 h 10000"/>
              <a:gd name="connsiteX15" fmla="*/ 1350 w 9449"/>
              <a:gd name="connsiteY15" fmla="*/ 3978 h 10000"/>
              <a:gd name="connsiteX16" fmla="*/ 1766 w 9449"/>
              <a:gd name="connsiteY16" fmla="*/ 4355 h 10000"/>
              <a:gd name="connsiteX17" fmla="*/ 1766 w 9449"/>
              <a:gd name="connsiteY17" fmla="*/ 3260 h 10000"/>
              <a:gd name="connsiteX18" fmla="*/ 1825 w 9449"/>
              <a:gd name="connsiteY18" fmla="*/ 3211 h 10000"/>
              <a:gd name="connsiteX19" fmla="*/ 1776 w 9449"/>
              <a:gd name="connsiteY19" fmla="*/ 3748 h 10000"/>
              <a:gd name="connsiteX20" fmla="*/ 1835 w 9449"/>
              <a:gd name="connsiteY20" fmla="*/ 3759 h 10000"/>
              <a:gd name="connsiteX21" fmla="*/ 1954 w 9449"/>
              <a:gd name="connsiteY21" fmla="*/ 3564 h 10000"/>
              <a:gd name="connsiteX22" fmla="*/ 1865 w 9449"/>
              <a:gd name="connsiteY22" fmla="*/ 4124 h 10000"/>
              <a:gd name="connsiteX23" fmla="*/ 2330 w 9449"/>
              <a:gd name="connsiteY23" fmla="*/ 4647 h 10000"/>
              <a:gd name="connsiteX24" fmla="*/ 3291 w 9449"/>
              <a:gd name="connsiteY24" fmla="*/ 5073 h 10000"/>
              <a:gd name="connsiteX25" fmla="*/ 4330 w 9449"/>
              <a:gd name="connsiteY25" fmla="*/ 5693 h 10000"/>
              <a:gd name="connsiteX26" fmla="*/ 4518 w 9449"/>
              <a:gd name="connsiteY26" fmla="*/ 4233 h 10000"/>
              <a:gd name="connsiteX27" fmla="*/ 4964 w 9449"/>
              <a:gd name="connsiteY27" fmla="*/ 2822 h 10000"/>
              <a:gd name="connsiteX28" fmla="*/ 4568 w 9449"/>
              <a:gd name="connsiteY28" fmla="*/ 2591 h 10000"/>
              <a:gd name="connsiteX29" fmla="*/ 4508 w 9449"/>
              <a:gd name="connsiteY29" fmla="*/ 2250 h 10000"/>
              <a:gd name="connsiteX30" fmla="*/ 4885 w 9449"/>
              <a:gd name="connsiteY30" fmla="*/ 2554 h 10000"/>
              <a:gd name="connsiteX31" fmla="*/ 4102 w 9449"/>
              <a:gd name="connsiteY31" fmla="*/ 973 h 10000"/>
              <a:gd name="connsiteX32" fmla="*/ 3726 w 9449"/>
              <a:gd name="connsiteY32" fmla="*/ 0 h 10000"/>
              <a:gd name="connsiteX33" fmla="*/ 4508 w 9449"/>
              <a:gd name="connsiteY33" fmla="*/ 1216 h 10000"/>
              <a:gd name="connsiteX34" fmla="*/ 4508 w 9449"/>
              <a:gd name="connsiteY34" fmla="*/ 134 h 10000"/>
              <a:gd name="connsiteX35" fmla="*/ 4518 w 9449"/>
              <a:gd name="connsiteY35" fmla="*/ 134 h 10000"/>
              <a:gd name="connsiteX36" fmla="*/ 4578 w 9449"/>
              <a:gd name="connsiteY36" fmla="*/ 960 h 10000"/>
              <a:gd name="connsiteX37" fmla="*/ 4766 w 9449"/>
              <a:gd name="connsiteY37" fmla="*/ 1800 h 10000"/>
              <a:gd name="connsiteX38" fmla="*/ 5093 w 9449"/>
              <a:gd name="connsiteY38" fmla="*/ 2615 h 10000"/>
              <a:gd name="connsiteX39" fmla="*/ 6043 w 9449"/>
              <a:gd name="connsiteY39" fmla="*/ 1107 h 10000"/>
              <a:gd name="connsiteX40" fmla="*/ 7013 w 9449"/>
              <a:gd name="connsiteY40" fmla="*/ 157 h 10000"/>
              <a:gd name="connsiteX41" fmla="*/ 6835 w 9449"/>
              <a:gd name="connsiteY41" fmla="*/ 546 h 10000"/>
              <a:gd name="connsiteX42" fmla="*/ 7043 w 9449"/>
              <a:gd name="connsiteY42" fmla="*/ 437 h 10000"/>
              <a:gd name="connsiteX43" fmla="*/ 7043 w 9449"/>
              <a:gd name="connsiteY43" fmla="*/ 437 h 10000"/>
              <a:gd name="connsiteX44" fmla="*/ 6241 w 9449"/>
              <a:gd name="connsiteY44" fmla="*/ 1216 h 10000"/>
              <a:gd name="connsiteX45" fmla="*/ 5944 w 9449"/>
              <a:gd name="connsiteY45" fmla="*/ 1557 h 10000"/>
              <a:gd name="connsiteX46" fmla="*/ 5122 w 9449"/>
              <a:gd name="connsiteY46" fmla="*/ 3235 h 10000"/>
              <a:gd name="connsiteX47" fmla="*/ 5162 w 9449"/>
              <a:gd name="connsiteY47" fmla="*/ 3285 h 10000"/>
              <a:gd name="connsiteX48" fmla="*/ 5429 w 9449"/>
              <a:gd name="connsiteY48" fmla="*/ 3052 h 10000"/>
              <a:gd name="connsiteX49" fmla="*/ 5489 w 9449"/>
              <a:gd name="connsiteY49" fmla="*/ 3078 h 10000"/>
              <a:gd name="connsiteX50" fmla="*/ 4875 w 9449"/>
              <a:gd name="connsiteY50" fmla="*/ 5255 h 10000"/>
              <a:gd name="connsiteX51" fmla="*/ 5489 w 9449"/>
              <a:gd name="connsiteY51" fmla="*/ 5061 h 10000"/>
              <a:gd name="connsiteX52" fmla="*/ 7003 w 9449"/>
              <a:gd name="connsiteY52" fmla="*/ 5073 h 10000"/>
              <a:gd name="connsiteX53" fmla="*/ 8558 w 9449"/>
              <a:gd name="connsiteY53" fmla="*/ 5194 h 10000"/>
              <a:gd name="connsiteX54" fmla="*/ 8904 w 9449"/>
              <a:gd name="connsiteY54" fmla="*/ 5096 h 10000"/>
              <a:gd name="connsiteX55" fmla="*/ 9449 w 9449"/>
              <a:gd name="connsiteY55" fmla="*/ 4939 h 10000"/>
              <a:gd name="connsiteX56" fmla="*/ 9449 w 9449"/>
              <a:gd name="connsiteY56" fmla="*/ 4927 h 10000"/>
              <a:gd name="connsiteX57" fmla="*/ 8607 w 9449"/>
              <a:gd name="connsiteY57" fmla="*/ 5364 h 10000"/>
              <a:gd name="connsiteX58" fmla="*/ 8132 w 9449"/>
              <a:gd name="connsiteY58" fmla="*/ 5438 h 10000"/>
              <a:gd name="connsiteX59" fmla="*/ 8241 w 9449"/>
              <a:gd name="connsiteY59" fmla="*/ 5633 h 10000"/>
              <a:gd name="connsiteX60" fmla="*/ 8182 w 9449"/>
              <a:gd name="connsiteY60" fmla="*/ 5620 h 10000"/>
              <a:gd name="connsiteX61" fmla="*/ 7588 w 9449"/>
              <a:gd name="connsiteY61" fmla="*/ 5412 h 10000"/>
              <a:gd name="connsiteX62" fmla="*/ 6568 w 9449"/>
              <a:gd name="connsiteY62" fmla="*/ 5389 h 10000"/>
              <a:gd name="connsiteX63" fmla="*/ 6320 w 9449"/>
              <a:gd name="connsiteY63" fmla="*/ 5401 h 10000"/>
              <a:gd name="connsiteX64" fmla="*/ 7756 w 9449"/>
              <a:gd name="connsiteY64" fmla="*/ 7299 h 10000"/>
              <a:gd name="connsiteX65" fmla="*/ 7598 w 9449"/>
              <a:gd name="connsiteY65" fmla="*/ 7299 h 10000"/>
              <a:gd name="connsiteX66" fmla="*/ 7825 w 9449"/>
              <a:gd name="connsiteY66" fmla="*/ 7554 h 10000"/>
              <a:gd name="connsiteX67" fmla="*/ 6766 w 9449"/>
              <a:gd name="connsiteY67" fmla="*/ 6350 h 10000"/>
              <a:gd name="connsiteX68" fmla="*/ 6726 w 9449"/>
              <a:gd name="connsiteY68" fmla="*/ 7336 h 10000"/>
              <a:gd name="connsiteX69" fmla="*/ 6687 w 9449"/>
              <a:gd name="connsiteY69" fmla="*/ 7336 h 10000"/>
              <a:gd name="connsiteX70" fmla="*/ 6687 w 9449"/>
              <a:gd name="connsiteY70" fmla="*/ 6447 h 10000"/>
              <a:gd name="connsiteX71" fmla="*/ 6003 w 9449"/>
              <a:gd name="connsiteY71" fmla="*/ 5450 h 10000"/>
              <a:gd name="connsiteX72" fmla="*/ 4944 w 9449"/>
              <a:gd name="connsiteY72" fmla="*/ 5742 h 10000"/>
              <a:gd name="connsiteX73" fmla="*/ 4885 w 9449"/>
              <a:gd name="connsiteY73" fmla="*/ 5997 h 10000"/>
              <a:gd name="connsiteX74" fmla="*/ 5746 w 9449"/>
              <a:gd name="connsiteY74" fmla="*/ 9830 h 10000"/>
              <a:gd name="connsiteX75" fmla="*/ 5805 w 9449"/>
              <a:gd name="connsiteY75" fmla="*/ 10000 h 10000"/>
              <a:gd name="connsiteX76" fmla="*/ 4617 w 9449"/>
              <a:gd name="connsiteY76" fmla="*/ 10000 h 10000"/>
              <a:gd name="connsiteX0" fmla="*/ 4139 w 9253"/>
              <a:gd name="connsiteY0" fmla="*/ 10000 h 10000"/>
              <a:gd name="connsiteX1" fmla="*/ 3951 w 9253"/>
              <a:gd name="connsiteY1" fmla="*/ 8856 h 10000"/>
              <a:gd name="connsiteX2" fmla="*/ 3825 w 9253"/>
              <a:gd name="connsiteY2" fmla="*/ 6703 h 10000"/>
              <a:gd name="connsiteX3" fmla="*/ 3416 w 9253"/>
              <a:gd name="connsiteY3" fmla="*/ 5863 h 10000"/>
              <a:gd name="connsiteX4" fmla="*/ 2568 w 9253"/>
              <a:gd name="connsiteY4" fmla="*/ 5341 h 10000"/>
              <a:gd name="connsiteX5" fmla="*/ 2317 w 9253"/>
              <a:gd name="connsiteY5" fmla="*/ 5219 h 10000"/>
              <a:gd name="connsiteX6" fmla="*/ 996 w 9253"/>
              <a:gd name="connsiteY6" fmla="*/ 4817 h 10000"/>
              <a:gd name="connsiteX7" fmla="*/ 137 w 9253"/>
              <a:gd name="connsiteY7" fmla="*/ 4999 h 10000"/>
              <a:gd name="connsiteX8" fmla="*/ 399 w 9253"/>
              <a:gd name="connsiteY8" fmla="*/ 4817 h 10000"/>
              <a:gd name="connsiteX9" fmla="*/ 1133 w 9253"/>
              <a:gd name="connsiteY9" fmla="*/ 4610 h 10000"/>
              <a:gd name="connsiteX10" fmla="*/ 493 w 9253"/>
              <a:gd name="connsiteY10" fmla="*/ 3880 h 10000"/>
              <a:gd name="connsiteX11" fmla="*/ 0 w 9253"/>
              <a:gd name="connsiteY11" fmla="*/ 2969 h 10000"/>
              <a:gd name="connsiteX12" fmla="*/ 64 w 9253"/>
              <a:gd name="connsiteY12" fmla="*/ 2931 h 10000"/>
              <a:gd name="connsiteX13" fmla="*/ 314 w 9253"/>
              <a:gd name="connsiteY13" fmla="*/ 3479 h 10000"/>
              <a:gd name="connsiteX14" fmla="*/ 682 w 9253"/>
              <a:gd name="connsiteY14" fmla="*/ 3978 h 10000"/>
              <a:gd name="connsiteX15" fmla="*/ 1122 w 9253"/>
              <a:gd name="connsiteY15" fmla="*/ 4355 h 10000"/>
              <a:gd name="connsiteX16" fmla="*/ 1122 w 9253"/>
              <a:gd name="connsiteY16" fmla="*/ 3260 h 10000"/>
              <a:gd name="connsiteX17" fmla="*/ 1184 w 9253"/>
              <a:gd name="connsiteY17" fmla="*/ 3211 h 10000"/>
              <a:gd name="connsiteX18" fmla="*/ 1133 w 9253"/>
              <a:gd name="connsiteY18" fmla="*/ 3748 h 10000"/>
              <a:gd name="connsiteX19" fmla="*/ 1195 w 9253"/>
              <a:gd name="connsiteY19" fmla="*/ 3759 h 10000"/>
              <a:gd name="connsiteX20" fmla="*/ 1321 w 9253"/>
              <a:gd name="connsiteY20" fmla="*/ 3564 h 10000"/>
              <a:gd name="connsiteX21" fmla="*/ 1227 w 9253"/>
              <a:gd name="connsiteY21" fmla="*/ 4124 h 10000"/>
              <a:gd name="connsiteX22" fmla="*/ 1719 w 9253"/>
              <a:gd name="connsiteY22" fmla="*/ 4647 h 10000"/>
              <a:gd name="connsiteX23" fmla="*/ 2736 w 9253"/>
              <a:gd name="connsiteY23" fmla="*/ 5073 h 10000"/>
              <a:gd name="connsiteX24" fmla="*/ 3835 w 9253"/>
              <a:gd name="connsiteY24" fmla="*/ 5693 h 10000"/>
              <a:gd name="connsiteX25" fmla="*/ 4034 w 9253"/>
              <a:gd name="connsiteY25" fmla="*/ 4233 h 10000"/>
              <a:gd name="connsiteX26" fmla="*/ 4506 w 9253"/>
              <a:gd name="connsiteY26" fmla="*/ 2822 h 10000"/>
              <a:gd name="connsiteX27" fmla="*/ 4087 w 9253"/>
              <a:gd name="connsiteY27" fmla="*/ 2591 h 10000"/>
              <a:gd name="connsiteX28" fmla="*/ 4024 w 9253"/>
              <a:gd name="connsiteY28" fmla="*/ 2250 h 10000"/>
              <a:gd name="connsiteX29" fmla="*/ 4423 w 9253"/>
              <a:gd name="connsiteY29" fmla="*/ 2554 h 10000"/>
              <a:gd name="connsiteX30" fmla="*/ 3594 w 9253"/>
              <a:gd name="connsiteY30" fmla="*/ 973 h 10000"/>
              <a:gd name="connsiteX31" fmla="*/ 3196 w 9253"/>
              <a:gd name="connsiteY31" fmla="*/ 0 h 10000"/>
              <a:gd name="connsiteX32" fmla="*/ 4024 w 9253"/>
              <a:gd name="connsiteY32" fmla="*/ 1216 h 10000"/>
              <a:gd name="connsiteX33" fmla="*/ 4024 w 9253"/>
              <a:gd name="connsiteY33" fmla="*/ 134 h 10000"/>
              <a:gd name="connsiteX34" fmla="*/ 4034 w 9253"/>
              <a:gd name="connsiteY34" fmla="*/ 134 h 10000"/>
              <a:gd name="connsiteX35" fmla="*/ 4098 w 9253"/>
              <a:gd name="connsiteY35" fmla="*/ 960 h 10000"/>
              <a:gd name="connsiteX36" fmla="*/ 4297 w 9253"/>
              <a:gd name="connsiteY36" fmla="*/ 1800 h 10000"/>
              <a:gd name="connsiteX37" fmla="*/ 4643 w 9253"/>
              <a:gd name="connsiteY37" fmla="*/ 2615 h 10000"/>
              <a:gd name="connsiteX38" fmla="*/ 5648 w 9253"/>
              <a:gd name="connsiteY38" fmla="*/ 1107 h 10000"/>
              <a:gd name="connsiteX39" fmla="*/ 6675 w 9253"/>
              <a:gd name="connsiteY39" fmla="*/ 157 h 10000"/>
              <a:gd name="connsiteX40" fmla="*/ 6487 w 9253"/>
              <a:gd name="connsiteY40" fmla="*/ 546 h 10000"/>
              <a:gd name="connsiteX41" fmla="*/ 6707 w 9253"/>
              <a:gd name="connsiteY41" fmla="*/ 437 h 10000"/>
              <a:gd name="connsiteX42" fmla="*/ 6707 w 9253"/>
              <a:gd name="connsiteY42" fmla="*/ 437 h 10000"/>
              <a:gd name="connsiteX43" fmla="*/ 5858 w 9253"/>
              <a:gd name="connsiteY43" fmla="*/ 1216 h 10000"/>
              <a:gd name="connsiteX44" fmla="*/ 5544 w 9253"/>
              <a:gd name="connsiteY44" fmla="*/ 1557 h 10000"/>
              <a:gd name="connsiteX45" fmla="*/ 4674 w 9253"/>
              <a:gd name="connsiteY45" fmla="*/ 3235 h 10000"/>
              <a:gd name="connsiteX46" fmla="*/ 4716 w 9253"/>
              <a:gd name="connsiteY46" fmla="*/ 3285 h 10000"/>
              <a:gd name="connsiteX47" fmla="*/ 4999 w 9253"/>
              <a:gd name="connsiteY47" fmla="*/ 3052 h 10000"/>
              <a:gd name="connsiteX48" fmla="*/ 5062 w 9253"/>
              <a:gd name="connsiteY48" fmla="*/ 3078 h 10000"/>
              <a:gd name="connsiteX49" fmla="*/ 4412 w 9253"/>
              <a:gd name="connsiteY49" fmla="*/ 5255 h 10000"/>
              <a:gd name="connsiteX50" fmla="*/ 5062 w 9253"/>
              <a:gd name="connsiteY50" fmla="*/ 5061 h 10000"/>
              <a:gd name="connsiteX51" fmla="*/ 6664 w 9253"/>
              <a:gd name="connsiteY51" fmla="*/ 5073 h 10000"/>
              <a:gd name="connsiteX52" fmla="*/ 8310 w 9253"/>
              <a:gd name="connsiteY52" fmla="*/ 5194 h 10000"/>
              <a:gd name="connsiteX53" fmla="*/ 8676 w 9253"/>
              <a:gd name="connsiteY53" fmla="*/ 5096 h 10000"/>
              <a:gd name="connsiteX54" fmla="*/ 9253 w 9253"/>
              <a:gd name="connsiteY54" fmla="*/ 4939 h 10000"/>
              <a:gd name="connsiteX55" fmla="*/ 9253 w 9253"/>
              <a:gd name="connsiteY55" fmla="*/ 4927 h 10000"/>
              <a:gd name="connsiteX56" fmla="*/ 8362 w 9253"/>
              <a:gd name="connsiteY56" fmla="*/ 5364 h 10000"/>
              <a:gd name="connsiteX57" fmla="*/ 7859 w 9253"/>
              <a:gd name="connsiteY57" fmla="*/ 5438 h 10000"/>
              <a:gd name="connsiteX58" fmla="*/ 7975 w 9253"/>
              <a:gd name="connsiteY58" fmla="*/ 5633 h 10000"/>
              <a:gd name="connsiteX59" fmla="*/ 7912 w 9253"/>
              <a:gd name="connsiteY59" fmla="*/ 5620 h 10000"/>
              <a:gd name="connsiteX60" fmla="*/ 7283 w 9253"/>
              <a:gd name="connsiteY60" fmla="*/ 5412 h 10000"/>
              <a:gd name="connsiteX61" fmla="*/ 6204 w 9253"/>
              <a:gd name="connsiteY61" fmla="*/ 5389 h 10000"/>
              <a:gd name="connsiteX62" fmla="*/ 5942 w 9253"/>
              <a:gd name="connsiteY62" fmla="*/ 5401 h 10000"/>
              <a:gd name="connsiteX63" fmla="*/ 7461 w 9253"/>
              <a:gd name="connsiteY63" fmla="*/ 7299 h 10000"/>
              <a:gd name="connsiteX64" fmla="*/ 7294 w 9253"/>
              <a:gd name="connsiteY64" fmla="*/ 7299 h 10000"/>
              <a:gd name="connsiteX65" fmla="*/ 7534 w 9253"/>
              <a:gd name="connsiteY65" fmla="*/ 7554 h 10000"/>
              <a:gd name="connsiteX66" fmla="*/ 6414 w 9253"/>
              <a:gd name="connsiteY66" fmla="*/ 6350 h 10000"/>
              <a:gd name="connsiteX67" fmla="*/ 6371 w 9253"/>
              <a:gd name="connsiteY67" fmla="*/ 7336 h 10000"/>
              <a:gd name="connsiteX68" fmla="*/ 6330 w 9253"/>
              <a:gd name="connsiteY68" fmla="*/ 7336 h 10000"/>
              <a:gd name="connsiteX69" fmla="*/ 6330 w 9253"/>
              <a:gd name="connsiteY69" fmla="*/ 6447 h 10000"/>
              <a:gd name="connsiteX70" fmla="*/ 5606 w 9253"/>
              <a:gd name="connsiteY70" fmla="*/ 5450 h 10000"/>
              <a:gd name="connsiteX71" fmla="*/ 4485 w 9253"/>
              <a:gd name="connsiteY71" fmla="*/ 5742 h 10000"/>
              <a:gd name="connsiteX72" fmla="*/ 4423 w 9253"/>
              <a:gd name="connsiteY72" fmla="*/ 5997 h 10000"/>
              <a:gd name="connsiteX73" fmla="*/ 5334 w 9253"/>
              <a:gd name="connsiteY73" fmla="*/ 9830 h 10000"/>
              <a:gd name="connsiteX74" fmla="*/ 5397 w 9253"/>
              <a:gd name="connsiteY74" fmla="*/ 10000 h 10000"/>
              <a:gd name="connsiteX75" fmla="*/ 4139 w 9253"/>
              <a:gd name="connsiteY75" fmla="*/ 10000 h 10000"/>
              <a:gd name="connsiteX0" fmla="*/ 4473 w 10000"/>
              <a:gd name="connsiteY0" fmla="*/ 10000 h 10000"/>
              <a:gd name="connsiteX1" fmla="*/ 4270 w 10000"/>
              <a:gd name="connsiteY1" fmla="*/ 8856 h 10000"/>
              <a:gd name="connsiteX2" fmla="*/ 4134 w 10000"/>
              <a:gd name="connsiteY2" fmla="*/ 6703 h 10000"/>
              <a:gd name="connsiteX3" fmla="*/ 3692 w 10000"/>
              <a:gd name="connsiteY3" fmla="*/ 5863 h 10000"/>
              <a:gd name="connsiteX4" fmla="*/ 2775 w 10000"/>
              <a:gd name="connsiteY4" fmla="*/ 5341 h 10000"/>
              <a:gd name="connsiteX5" fmla="*/ 2504 w 10000"/>
              <a:gd name="connsiteY5" fmla="*/ 5219 h 10000"/>
              <a:gd name="connsiteX6" fmla="*/ 1076 w 10000"/>
              <a:gd name="connsiteY6" fmla="*/ 4817 h 10000"/>
              <a:gd name="connsiteX7" fmla="*/ 431 w 10000"/>
              <a:gd name="connsiteY7" fmla="*/ 4817 h 10000"/>
              <a:gd name="connsiteX8" fmla="*/ 1224 w 10000"/>
              <a:gd name="connsiteY8" fmla="*/ 4610 h 10000"/>
              <a:gd name="connsiteX9" fmla="*/ 533 w 10000"/>
              <a:gd name="connsiteY9" fmla="*/ 3880 h 10000"/>
              <a:gd name="connsiteX10" fmla="*/ 0 w 10000"/>
              <a:gd name="connsiteY10" fmla="*/ 2969 h 10000"/>
              <a:gd name="connsiteX11" fmla="*/ 69 w 10000"/>
              <a:gd name="connsiteY11" fmla="*/ 2931 h 10000"/>
              <a:gd name="connsiteX12" fmla="*/ 339 w 10000"/>
              <a:gd name="connsiteY12" fmla="*/ 3479 h 10000"/>
              <a:gd name="connsiteX13" fmla="*/ 737 w 10000"/>
              <a:gd name="connsiteY13" fmla="*/ 3978 h 10000"/>
              <a:gd name="connsiteX14" fmla="*/ 1213 w 10000"/>
              <a:gd name="connsiteY14" fmla="*/ 4355 h 10000"/>
              <a:gd name="connsiteX15" fmla="*/ 1213 w 10000"/>
              <a:gd name="connsiteY15" fmla="*/ 3260 h 10000"/>
              <a:gd name="connsiteX16" fmla="*/ 1280 w 10000"/>
              <a:gd name="connsiteY16" fmla="*/ 3211 h 10000"/>
              <a:gd name="connsiteX17" fmla="*/ 1224 w 10000"/>
              <a:gd name="connsiteY17" fmla="*/ 3748 h 10000"/>
              <a:gd name="connsiteX18" fmla="*/ 1291 w 10000"/>
              <a:gd name="connsiteY18" fmla="*/ 3759 h 10000"/>
              <a:gd name="connsiteX19" fmla="*/ 1428 w 10000"/>
              <a:gd name="connsiteY19" fmla="*/ 3564 h 10000"/>
              <a:gd name="connsiteX20" fmla="*/ 1326 w 10000"/>
              <a:gd name="connsiteY20" fmla="*/ 4124 h 10000"/>
              <a:gd name="connsiteX21" fmla="*/ 1858 w 10000"/>
              <a:gd name="connsiteY21" fmla="*/ 4647 h 10000"/>
              <a:gd name="connsiteX22" fmla="*/ 2957 w 10000"/>
              <a:gd name="connsiteY22" fmla="*/ 5073 h 10000"/>
              <a:gd name="connsiteX23" fmla="*/ 4145 w 10000"/>
              <a:gd name="connsiteY23" fmla="*/ 5693 h 10000"/>
              <a:gd name="connsiteX24" fmla="*/ 4360 w 10000"/>
              <a:gd name="connsiteY24" fmla="*/ 4233 h 10000"/>
              <a:gd name="connsiteX25" fmla="*/ 4870 w 10000"/>
              <a:gd name="connsiteY25" fmla="*/ 2822 h 10000"/>
              <a:gd name="connsiteX26" fmla="*/ 4417 w 10000"/>
              <a:gd name="connsiteY26" fmla="*/ 2591 h 10000"/>
              <a:gd name="connsiteX27" fmla="*/ 4349 w 10000"/>
              <a:gd name="connsiteY27" fmla="*/ 2250 h 10000"/>
              <a:gd name="connsiteX28" fmla="*/ 4780 w 10000"/>
              <a:gd name="connsiteY28" fmla="*/ 2554 h 10000"/>
              <a:gd name="connsiteX29" fmla="*/ 3884 w 10000"/>
              <a:gd name="connsiteY29" fmla="*/ 973 h 10000"/>
              <a:gd name="connsiteX30" fmla="*/ 3454 w 10000"/>
              <a:gd name="connsiteY30" fmla="*/ 0 h 10000"/>
              <a:gd name="connsiteX31" fmla="*/ 4349 w 10000"/>
              <a:gd name="connsiteY31" fmla="*/ 1216 h 10000"/>
              <a:gd name="connsiteX32" fmla="*/ 4349 w 10000"/>
              <a:gd name="connsiteY32" fmla="*/ 134 h 10000"/>
              <a:gd name="connsiteX33" fmla="*/ 4360 w 10000"/>
              <a:gd name="connsiteY33" fmla="*/ 134 h 10000"/>
              <a:gd name="connsiteX34" fmla="*/ 4429 w 10000"/>
              <a:gd name="connsiteY34" fmla="*/ 960 h 10000"/>
              <a:gd name="connsiteX35" fmla="*/ 4644 w 10000"/>
              <a:gd name="connsiteY35" fmla="*/ 1800 h 10000"/>
              <a:gd name="connsiteX36" fmla="*/ 5018 w 10000"/>
              <a:gd name="connsiteY36" fmla="*/ 2615 h 10000"/>
              <a:gd name="connsiteX37" fmla="*/ 6104 w 10000"/>
              <a:gd name="connsiteY37" fmla="*/ 1107 h 10000"/>
              <a:gd name="connsiteX38" fmla="*/ 7214 w 10000"/>
              <a:gd name="connsiteY38" fmla="*/ 157 h 10000"/>
              <a:gd name="connsiteX39" fmla="*/ 7011 w 10000"/>
              <a:gd name="connsiteY39" fmla="*/ 546 h 10000"/>
              <a:gd name="connsiteX40" fmla="*/ 7248 w 10000"/>
              <a:gd name="connsiteY40" fmla="*/ 437 h 10000"/>
              <a:gd name="connsiteX41" fmla="*/ 7248 w 10000"/>
              <a:gd name="connsiteY41" fmla="*/ 437 h 10000"/>
              <a:gd name="connsiteX42" fmla="*/ 6331 w 10000"/>
              <a:gd name="connsiteY42" fmla="*/ 1216 h 10000"/>
              <a:gd name="connsiteX43" fmla="*/ 5992 w 10000"/>
              <a:gd name="connsiteY43" fmla="*/ 1557 h 10000"/>
              <a:gd name="connsiteX44" fmla="*/ 5051 w 10000"/>
              <a:gd name="connsiteY44" fmla="*/ 3235 h 10000"/>
              <a:gd name="connsiteX45" fmla="*/ 5097 w 10000"/>
              <a:gd name="connsiteY45" fmla="*/ 3285 h 10000"/>
              <a:gd name="connsiteX46" fmla="*/ 5403 w 10000"/>
              <a:gd name="connsiteY46" fmla="*/ 3052 h 10000"/>
              <a:gd name="connsiteX47" fmla="*/ 5471 w 10000"/>
              <a:gd name="connsiteY47" fmla="*/ 3078 h 10000"/>
              <a:gd name="connsiteX48" fmla="*/ 4768 w 10000"/>
              <a:gd name="connsiteY48" fmla="*/ 5255 h 10000"/>
              <a:gd name="connsiteX49" fmla="*/ 5471 w 10000"/>
              <a:gd name="connsiteY49" fmla="*/ 5061 h 10000"/>
              <a:gd name="connsiteX50" fmla="*/ 7202 w 10000"/>
              <a:gd name="connsiteY50" fmla="*/ 5073 h 10000"/>
              <a:gd name="connsiteX51" fmla="*/ 8981 w 10000"/>
              <a:gd name="connsiteY51" fmla="*/ 5194 h 10000"/>
              <a:gd name="connsiteX52" fmla="*/ 9376 w 10000"/>
              <a:gd name="connsiteY52" fmla="*/ 5096 h 10000"/>
              <a:gd name="connsiteX53" fmla="*/ 10000 w 10000"/>
              <a:gd name="connsiteY53" fmla="*/ 4939 h 10000"/>
              <a:gd name="connsiteX54" fmla="*/ 10000 w 10000"/>
              <a:gd name="connsiteY54" fmla="*/ 4927 h 10000"/>
              <a:gd name="connsiteX55" fmla="*/ 9037 w 10000"/>
              <a:gd name="connsiteY55" fmla="*/ 5364 h 10000"/>
              <a:gd name="connsiteX56" fmla="*/ 8493 w 10000"/>
              <a:gd name="connsiteY56" fmla="*/ 5438 h 10000"/>
              <a:gd name="connsiteX57" fmla="*/ 8619 w 10000"/>
              <a:gd name="connsiteY57" fmla="*/ 5633 h 10000"/>
              <a:gd name="connsiteX58" fmla="*/ 8551 w 10000"/>
              <a:gd name="connsiteY58" fmla="*/ 5620 h 10000"/>
              <a:gd name="connsiteX59" fmla="*/ 7871 w 10000"/>
              <a:gd name="connsiteY59" fmla="*/ 5412 h 10000"/>
              <a:gd name="connsiteX60" fmla="*/ 6705 w 10000"/>
              <a:gd name="connsiteY60" fmla="*/ 5389 h 10000"/>
              <a:gd name="connsiteX61" fmla="*/ 6422 w 10000"/>
              <a:gd name="connsiteY61" fmla="*/ 5401 h 10000"/>
              <a:gd name="connsiteX62" fmla="*/ 8063 w 10000"/>
              <a:gd name="connsiteY62" fmla="*/ 7299 h 10000"/>
              <a:gd name="connsiteX63" fmla="*/ 7883 w 10000"/>
              <a:gd name="connsiteY63" fmla="*/ 7299 h 10000"/>
              <a:gd name="connsiteX64" fmla="*/ 8142 w 10000"/>
              <a:gd name="connsiteY64" fmla="*/ 7554 h 10000"/>
              <a:gd name="connsiteX65" fmla="*/ 6932 w 10000"/>
              <a:gd name="connsiteY65" fmla="*/ 6350 h 10000"/>
              <a:gd name="connsiteX66" fmla="*/ 6885 w 10000"/>
              <a:gd name="connsiteY66" fmla="*/ 7336 h 10000"/>
              <a:gd name="connsiteX67" fmla="*/ 6841 w 10000"/>
              <a:gd name="connsiteY67" fmla="*/ 7336 h 10000"/>
              <a:gd name="connsiteX68" fmla="*/ 6841 w 10000"/>
              <a:gd name="connsiteY68" fmla="*/ 6447 h 10000"/>
              <a:gd name="connsiteX69" fmla="*/ 6059 w 10000"/>
              <a:gd name="connsiteY69" fmla="*/ 5450 h 10000"/>
              <a:gd name="connsiteX70" fmla="*/ 4847 w 10000"/>
              <a:gd name="connsiteY70" fmla="*/ 5742 h 10000"/>
              <a:gd name="connsiteX71" fmla="*/ 4780 w 10000"/>
              <a:gd name="connsiteY71" fmla="*/ 5997 h 10000"/>
              <a:gd name="connsiteX72" fmla="*/ 5765 w 10000"/>
              <a:gd name="connsiteY72" fmla="*/ 9830 h 10000"/>
              <a:gd name="connsiteX73" fmla="*/ 5833 w 10000"/>
              <a:gd name="connsiteY73" fmla="*/ 10000 h 10000"/>
              <a:gd name="connsiteX74" fmla="*/ 4473 w 10000"/>
              <a:gd name="connsiteY74" fmla="*/ 10000 h 10000"/>
              <a:gd name="connsiteX0" fmla="*/ 4473 w 10000"/>
              <a:gd name="connsiteY0" fmla="*/ 10000 h 10000"/>
              <a:gd name="connsiteX1" fmla="*/ 4270 w 10000"/>
              <a:gd name="connsiteY1" fmla="*/ 8856 h 10000"/>
              <a:gd name="connsiteX2" fmla="*/ 4134 w 10000"/>
              <a:gd name="connsiteY2" fmla="*/ 6703 h 10000"/>
              <a:gd name="connsiteX3" fmla="*/ 3692 w 10000"/>
              <a:gd name="connsiteY3" fmla="*/ 5863 h 10000"/>
              <a:gd name="connsiteX4" fmla="*/ 2775 w 10000"/>
              <a:gd name="connsiteY4" fmla="*/ 5341 h 10000"/>
              <a:gd name="connsiteX5" fmla="*/ 2504 w 10000"/>
              <a:gd name="connsiteY5" fmla="*/ 5219 h 10000"/>
              <a:gd name="connsiteX6" fmla="*/ 1076 w 10000"/>
              <a:gd name="connsiteY6" fmla="*/ 4817 h 10000"/>
              <a:gd name="connsiteX7" fmla="*/ 1224 w 10000"/>
              <a:gd name="connsiteY7" fmla="*/ 4610 h 10000"/>
              <a:gd name="connsiteX8" fmla="*/ 533 w 10000"/>
              <a:gd name="connsiteY8" fmla="*/ 3880 h 10000"/>
              <a:gd name="connsiteX9" fmla="*/ 0 w 10000"/>
              <a:gd name="connsiteY9" fmla="*/ 2969 h 10000"/>
              <a:gd name="connsiteX10" fmla="*/ 69 w 10000"/>
              <a:gd name="connsiteY10" fmla="*/ 2931 h 10000"/>
              <a:gd name="connsiteX11" fmla="*/ 339 w 10000"/>
              <a:gd name="connsiteY11" fmla="*/ 3479 h 10000"/>
              <a:gd name="connsiteX12" fmla="*/ 737 w 10000"/>
              <a:gd name="connsiteY12" fmla="*/ 3978 h 10000"/>
              <a:gd name="connsiteX13" fmla="*/ 1213 w 10000"/>
              <a:gd name="connsiteY13" fmla="*/ 4355 h 10000"/>
              <a:gd name="connsiteX14" fmla="*/ 1213 w 10000"/>
              <a:gd name="connsiteY14" fmla="*/ 3260 h 10000"/>
              <a:gd name="connsiteX15" fmla="*/ 1280 w 10000"/>
              <a:gd name="connsiteY15" fmla="*/ 3211 h 10000"/>
              <a:gd name="connsiteX16" fmla="*/ 1224 w 10000"/>
              <a:gd name="connsiteY16" fmla="*/ 3748 h 10000"/>
              <a:gd name="connsiteX17" fmla="*/ 1291 w 10000"/>
              <a:gd name="connsiteY17" fmla="*/ 3759 h 10000"/>
              <a:gd name="connsiteX18" fmla="*/ 1428 w 10000"/>
              <a:gd name="connsiteY18" fmla="*/ 3564 h 10000"/>
              <a:gd name="connsiteX19" fmla="*/ 1326 w 10000"/>
              <a:gd name="connsiteY19" fmla="*/ 4124 h 10000"/>
              <a:gd name="connsiteX20" fmla="*/ 1858 w 10000"/>
              <a:gd name="connsiteY20" fmla="*/ 4647 h 10000"/>
              <a:gd name="connsiteX21" fmla="*/ 2957 w 10000"/>
              <a:gd name="connsiteY21" fmla="*/ 5073 h 10000"/>
              <a:gd name="connsiteX22" fmla="*/ 4145 w 10000"/>
              <a:gd name="connsiteY22" fmla="*/ 5693 h 10000"/>
              <a:gd name="connsiteX23" fmla="*/ 4360 w 10000"/>
              <a:gd name="connsiteY23" fmla="*/ 4233 h 10000"/>
              <a:gd name="connsiteX24" fmla="*/ 4870 w 10000"/>
              <a:gd name="connsiteY24" fmla="*/ 2822 h 10000"/>
              <a:gd name="connsiteX25" fmla="*/ 4417 w 10000"/>
              <a:gd name="connsiteY25" fmla="*/ 2591 h 10000"/>
              <a:gd name="connsiteX26" fmla="*/ 4349 w 10000"/>
              <a:gd name="connsiteY26" fmla="*/ 2250 h 10000"/>
              <a:gd name="connsiteX27" fmla="*/ 4780 w 10000"/>
              <a:gd name="connsiteY27" fmla="*/ 2554 h 10000"/>
              <a:gd name="connsiteX28" fmla="*/ 3884 w 10000"/>
              <a:gd name="connsiteY28" fmla="*/ 973 h 10000"/>
              <a:gd name="connsiteX29" fmla="*/ 3454 w 10000"/>
              <a:gd name="connsiteY29" fmla="*/ 0 h 10000"/>
              <a:gd name="connsiteX30" fmla="*/ 4349 w 10000"/>
              <a:gd name="connsiteY30" fmla="*/ 1216 h 10000"/>
              <a:gd name="connsiteX31" fmla="*/ 4349 w 10000"/>
              <a:gd name="connsiteY31" fmla="*/ 134 h 10000"/>
              <a:gd name="connsiteX32" fmla="*/ 4360 w 10000"/>
              <a:gd name="connsiteY32" fmla="*/ 134 h 10000"/>
              <a:gd name="connsiteX33" fmla="*/ 4429 w 10000"/>
              <a:gd name="connsiteY33" fmla="*/ 960 h 10000"/>
              <a:gd name="connsiteX34" fmla="*/ 4644 w 10000"/>
              <a:gd name="connsiteY34" fmla="*/ 1800 h 10000"/>
              <a:gd name="connsiteX35" fmla="*/ 5018 w 10000"/>
              <a:gd name="connsiteY35" fmla="*/ 2615 h 10000"/>
              <a:gd name="connsiteX36" fmla="*/ 6104 w 10000"/>
              <a:gd name="connsiteY36" fmla="*/ 1107 h 10000"/>
              <a:gd name="connsiteX37" fmla="*/ 7214 w 10000"/>
              <a:gd name="connsiteY37" fmla="*/ 157 h 10000"/>
              <a:gd name="connsiteX38" fmla="*/ 7011 w 10000"/>
              <a:gd name="connsiteY38" fmla="*/ 546 h 10000"/>
              <a:gd name="connsiteX39" fmla="*/ 7248 w 10000"/>
              <a:gd name="connsiteY39" fmla="*/ 437 h 10000"/>
              <a:gd name="connsiteX40" fmla="*/ 7248 w 10000"/>
              <a:gd name="connsiteY40" fmla="*/ 437 h 10000"/>
              <a:gd name="connsiteX41" fmla="*/ 6331 w 10000"/>
              <a:gd name="connsiteY41" fmla="*/ 1216 h 10000"/>
              <a:gd name="connsiteX42" fmla="*/ 5992 w 10000"/>
              <a:gd name="connsiteY42" fmla="*/ 1557 h 10000"/>
              <a:gd name="connsiteX43" fmla="*/ 5051 w 10000"/>
              <a:gd name="connsiteY43" fmla="*/ 3235 h 10000"/>
              <a:gd name="connsiteX44" fmla="*/ 5097 w 10000"/>
              <a:gd name="connsiteY44" fmla="*/ 3285 h 10000"/>
              <a:gd name="connsiteX45" fmla="*/ 5403 w 10000"/>
              <a:gd name="connsiteY45" fmla="*/ 3052 h 10000"/>
              <a:gd name="connsiteX46" fmla="*/ 5471 w 10000"/>
              <a:gd name="connsiteY46" fmla="*/ 3078 h 10000"/>
              <a:gd name="connsiteX47" fmla="*/ 4768 w 10000"/>
              <a:gd name="connsiteY47" fmla="*/ 5255 h 10000"/>
              <a:gd name="connsiteX48" fmla="*/ 5471 w 10000"/>
              <a:gd name="connsiteY48" fmla="*/ 5061 h 10000"/>
              <a:gd name="connsiteX49" fmla="*/ 7202 w 10000"/>
              <a:gd name="connsiteY49" fmla="*/ 5073 h 10000"/>
              <a:gd name="connsiteX50" fmla="*/ 8981 w 10000"/>
              <a:gd name="connsiteY50" fmla="*/ 5194 h 10000"/>
              <a:gd name="connsiteX51" fmla="*/ 9376 w 10000"/>
              <a:gd name="connsiteY51" fmla="*/ 5096 h 10000"/>
              <a:gd name="connsiteX52" fmla="*/ 10000 w 10000"/>
              <a:gd name="connsiteY52" fmla="*/ 4939 h 10000"/>
              <a:gd name="connsiteX53" fmla="*/ 10000 w 10000"/>
              <a:gd name="connsiteY53" fmla="*/ 4927 h 10000"/>
              <a:gd name="connsiteX54" fmla="*/ 9037 w 10000"/>
              <a:gd name="connsiteY54" fmla="*/ 5364 h 10000"/>
              <a:gd name="connsiteX55" fmla="*/ 8493 w 10000"/>
              <a:gd name="connsiteY55" fmla="*/ 5438 h 10000"/>
              <a:gd name="connsiteX56" fmla="*/ 8619 w 10000"/>
              <a:gd name="connsiteY56" fmla="*/ 5633 h 10000"/>
              <a:gd name="connsiteX57" fmla="*/ 8551 w 10000"/>
              <a:gd name="connsiteY57" fmla="*/ 5620 h 10000"/>
              <a:gd name="connsiteX58" fmla="*/ 7871 w 10000"/>
              <a:gd name="connsiteY58" fmla="*/ 5412 h 10000"/>
              <a:gd name="connsiteX59" fmla="*/ 6705 w 10000"/>
              <a:gd name="connsiteY59" fmla="*/ 5389 h 10000"/>
              <a:gd name="connsiteX60" fmla="*/ 6422 w 10000"/>
              <a:gd name="connsiteY60" fmla="*/ 5401 h 10000"/>
              <a:gd name="connsiteX61" fmla="*/ 8063 w 10000"/>
              <a:gd name="connsiteY61" fmla="*/ 7299 h 10000"/>
              <a:gd name="connsiteX62" fmla="*/ 7883 w 10000"/>
              <a:gd name="connsiteY62" fmla="*/ 7299 h 10000"/>
              <a:gd name="connsiteX63" fmla="*/ 8142 w 10000"/>
              <a:gd name="connsiteY63" fmla="*/ 7554 h 10000"/>
              <a:gd name="connsiteX64" fmla="*/ 6932 w 10000"/>
              <a:gd name="connsiteY64" fmla="*/ 6350 h 10000"/>
              <a:gd name="connsiteX65" fmla="*/ 6885 w 10000"/>
              <a:gd name="connsiteY65" fmla="*/ 7336 h 10000"/>
              <a:gd name="connsiteX66" fmla="*/ 6841 w 10000"/>
              <a:gd name="connsiteY66" fmla="*/ 7336 h 10000"/>
              <a:gd name="connsiteX67" fmla="*/ 6841 w 10000"/>
              <a:gd name="connsiteY67" fmla="*/ 6447 h 10000"/>
              <a:gd name="connsiteX68" fmla="*/ 6059 w 10000"/>
              <a:gd name="connsiteY68" fmla="*/ 5450 h 10000"/>
              <a:gd name="connsiteX69" fmla="*/ 4847 w 10000"/>
              <a:gd name="connsiteY69" fmla="*/ 5742 h 10000"/>
              <a:gd name="connsiteX70" fmla="*/ 4780 w 10000"/>
              <a:gd name="connsiteY70" fmla="*/ 5997 h 10000"/>
              <a:gd name="connsiteX71" fmla="*/ 5765 w 10000"/>
              <a:gd name="connsiteY71" fmla="*/ 9830 h 10000"/>
              <a:gd name="connsiteX72" fmla="*/ 5833 w 10000"/>
              <a:gd name="connsiteY72" fmla="*/ 10000 h 10000"/>
              <a:gd name="connsiteX73" fmla="*/ 4473 w 10000"/>
              <a:gd name="connsiteY73" fmla="*/ 10000 h 10000"/>
              <a:gd name="connsiteX0" fmla="*/ 4473 w 10000"/>
              <a:gd name="connsiteY0" fmla="*/ 10000 h 10000"/>
              <a:gd name="connsiteX1" fmla="*/ 4270 w 10000"/>
              <a:gd name="connsiteY1" fmla="*/ 8856 h 10000"/>
              <a:gd name="connsiteX2" fmla="*/ 4134 w 10000"/>
              <a:gd name="connsiteY2" fmla="*/ 6703 h 10000"/>
              <a:gd name="connsiteX3" fmla="*/ 3692 w 10000"/>
              <a:gd name="connsiteY3" fmla="*/ 5863 h 10000"/>
              <a:gd name="connsiteX4" fmla="*/ 2775 w 10000"/>
              <a:gd name="connsiteY4" fmla="*/ 5341 h 10000"/>
              <a:gd name="connsiteX5" fmla="*/ 2504 w 10000"/>
              <a:gd name="connsiteY5" fmla="*/ 5219 h 10000"/>
              <a:gd name="connsiteX6" fmla="*/ 1224 w 10000"/>
              <a:gd name="connsiteY6" fmla="*/ 4610 h 10000"/>
              <a:gd name="connsiteX7" fmla="*/ 533 w 10000"/>
              <a:gd name="connsiteY7" fmla="*/ 3880 h 10000"/>
              <a:gd name="connsiteX8" fmla="*/ 0 w 10000"/>
              <a:gd name="connsiteY8" fmla="*/ 2969 h 10000"/>
              <a:gd name="connsiteX9" fmla="*/ 69 w 10000"/>
              <a:gd name="connsiteY9" fmla="*/ 2931 h 10000"/>
              <a:gd name="connsiteX10" fmla="*/ 339 w 10000"/>
              <a:gd name="connsiteY10" fmla="*/ 3479 h 10000"/>
              <a:gd name="connsiteX11" fmla="*/ 737 w 10000"/>
              <a:gd name="connsiteY11" fmla="*/ 3978 h 10000"/>
              <a:gd name="connsiteX12" fmla="*/ 1213 w 10000"/>
              <a:gd name="connsiteY12" fmla="*/ 4355 h 10000"/>
              <a:gd name="connsiteX13" fmla="*/ 1213 w 10000"/>
              <a:gd name="connsiteY13" fmla="*/ 3260 h 10000"/>
              <a:gd name="connsiteX14" fmla="*/ 1280 w 10000"/>
              <a:gd name="connsiteY14" fmla="*/ 3211 h 10000"/>
              <a:gd name="connsiteX15" fmla="*/ 1224 w 10000"/>
              <a:gd name="connsiteY15" fmla="*/ 3748 h 10000"/>
              <a:gd name="connsiteX16" fmla="*/ 1291 w 10000"/>
              <a:gd name="connsiteY16" fmla="*/ 3759 h 10000"/>
              <a:gd name="connsiteX17" fmla="*/ 1428 w 10000"/>
              <a:gd name="connsiteY17" fmla="*/ 3564 h 10000"/>
              <a:gd name="connsiteX18" fmla="*/ 1326 w 10000"/>
              <a:gd name="connsiteY18" fmla="*/ 4124 h 10000"/>
              <a:gd name="connsiteX19" fmla="*/ 1858 w 10000"/>
              <a:gd name="connsiteY19" fmla="*/ 4647 h 10000"/>
              <a:gd name="connsiteX20" fmla="*/ 2957 w 10000"/>
              <a:gd name="connsiteY20" fmla="*/ 5073 h 10000"/>
              <a:gd name="connsiteX21" fmla="*/ 4145 w 10000"/>
              <a:gd name="connsiteY21" fmla="*/ 5693 h 10000"/>
              <a:gd name="connsiteX22" fmla="*/ 4360 w 10000"/>
              <a:gd name="connsiteY22" fmla="*/ 4233 h 10000"/>
              <a:gd name="connsiteX23" fmla="*/ 4870 w 10000"/>
              <a:gd name="connsiteY23" fmla="*/ 2822 h 10000"/>
              <a:gd name="connsiteX24" fmla="*/ 4417 w 10000"/>
              <a:gd name="connsiteY24" fmla="*/ 2591 h 10000"/>
              <a:gd name="connsiteX25" fmla="*/ 4349 w 10000"/>
              <a:gd name="connsiteY25" fmla="*/ 2250 h 10000"/>
              <a:gd name="connsiteX26" fmla="*/ 4780 w 10000"/>
              <a:gd name="connsiteY26" fmla="*/ 2554 h 10000"/>
              <a:gd name="connsiteX27" fmla="*/ 3884 w 10000"/>
              <a:gd name="connsiteY27" fmla="*/ 973 h 10000"/>
              <a:gd name="connsiteX28" fmla="*/ 3454 w 10000"/>
              <a:gd name="connsiteY28" fmla="*/ 0 h 10000"/>
              <a:gd name="connsiteX29" fmla="*/ 4349 w 10000"/>
              <a:gd name="connsiteY29" fmla="*/ 1216 h 10000"/>
              <a:gd name="connsiteX30" fmla="*/ 4349 w 10000"/>
              <a:gd name="connsiteY30" fmla="*/ 134 h 10000"/>
              <a:gd name="connsiteX31" fmla="*/ 4360 w 10000"/>
              <a:gd name="connsiteY31" fmla="*/ 134 h 10000"/>
              <a:gd name="connsiteX32" fmla="*/ 4429 w 10000"/>
              <a:gd name="connsiteY32" fmla="*/ 960 h 10000"/>
              <a:gd name="connsiteX33" fmla="*/ 4644 w 10000"/>
              <a:gd name="connsiteY33" fmla="*/ 1800 h 10000"/>
              <a:gd name="connsiteX34" fmla="*/ 5018 w 10000"/>
              <a:gd name="connsiteY34" fmla="*/ 2615 h 10000"/>
              <a:gd name="connsiteX35" fmla="*/ 6104 w 10000"/>
              <a:gd name="connsiteY35" fmla="*/ 1107 h 10000"/>
              <a:gd name="connsiteX36" fmla="*/ 7214 w 10000"/>
              <a:gd name="connsiteY36" fmla="*/ 157 h 10000"/>
              <a:gd name="connsiteX37" fmla="*/ 7011 w 10000"/>
              <a:gd name="connsiteY37" fmla="*/ 546 h 10000"/>
              <a:gd name="connsiteX38" fmla="*/ 7248 w 10000"/>
              <a:gd name="connsiteY38" fmla="*/ 437 h 10000"/>
              <a:gd name="connsiteX39" fmla="*/ 7248 w 10000"/>
              <a:gd name="connsiteY39" fmla="*/ 437 h 10000"/>
              <a:gd name="connsiteX40" fmla="*/ 6331 w 10000"/>
              <a:gd name="connsiteY40" fmla="*/ 1216 h 10000"/>
              <a:gd name="connsiteX41" fmla="*/ 5992 w 10000"/>
              <a:gd name="connsiteY41" fmla="*/ 1557 h 10000"/>
              <a:gd name="connsiteX42" fmla="*/ 5051 w 10000"/>
              <a:gd name="connsiteY42" fmla="*/ 3235 h 10000"/>
              <a:gd name="connsiteX43" fmla="*/ 5097 w 10000"/>
              <a:gd name="connsiteY43" fmla="*/ 3285 h 10000"/>
              <a:gd name="connsiteX44" fmla="*/ 5403 w 10000"/>
              <a:gd name="connsiteY44" fmla="*/ 3052 h 10000"/>
              <a:gd name="connsiteX45" fmla="*/ 5471 w 10000"/>
              <a:gd name="connsiteY45" fmla="*/ 3078 h 10000"/>
              <a:gd name="connsiteX46" fmla="*/ 4768 w 10000"/>
              <a:gd name="connsiteY46" fmla="*/ 5255 h 10000"/>
              <a:gd name="connsiteX47" fmla="*/ 5471 w 10000"/>
              <a:gd name="connsiteY47" fmla="*/ 5061 h 10000"/>
              <a:gd name="connsiteX48" fmla="*/ 7202 w 10000"/>
              <a:gd name="connsiteY48" fmla="*/ 5073 h 10000"/>
              <a:gd name="connsiteX49" fmla="*/ 8981 w 10000"/>
              <a:gd name="connsiteY49" fmla="*/ 5194 h 10000"/>
              <a:gd name="connsiteX50" fmla="*/ 9376 w 10000"/>
              <a:gd name="connsiteY50" fmla="*/ 5096 h 10000"/>
              <a:gd name="connsiteX51" fmla="*/ 10000 w 10000"/>
              <a:gd name="connsiteY51" fmla="*/ 4939 h 10000"/>
              <a:gd name="connsiteX52" fmla="*/ 10000 w 10000"/>
              <a:gd name="connsiteY52" fmla="*/ 4927 h 10000"/>
              <a:gd name="connsiteX53" fmla="*/ 9037 w 10000"/>
              <a:gd name="connsiteY53" fmla="*/ 5364 h 10000"/>
              <a:gd name="connsiteX54" fmla="*/ 8493 w 10000"/>
              <a:gd name="connsiteY54" fmla="*/ 5438 h 10000"/>
              <a:gd name="connsiteX55" fmla="*/ 8619 w 10000"/>
              <a:gd name="connsiteY55" fmla="*/ 5633 h 10000"/>
              <a:gd name="connsiteX56" fmla="*/ 8551 w 10000"/>
              <a:gd name="connsiteY56" fmla="*/ 5620 h 10000"/>
              <a:gd name="connsiteX57" fmla="*/ 7871 w 10000"/>
              <a:gd name="connsiteY57" fmla="*/ 5412 h 10000"/>
              <a:gd name="connsiteX58" fmla="*/ 6705 w 10000"/>
              <a:gd name="connsiteY58" fmla="*/ 5389 h 10000"/>
              <a:gd name="connsiteX59" fmla="*/ 6422 w 10000"/>
              <a:gd name="connsiteY59" fmla="*/ 5401 h 10000"/>
              <a:gd name="connsiteX60" fmla="*/ 8063 w 10000"/>
              <a:gd name="connsiteY60" fmla="*/ 7299 h 10000"/>
              <a:gd name="connsiteX61" fmla="*/ 7883 w 10000"/>
              <a:gd name="connsiteY61" fmla="*/ 7299 h 10000"/>
              <a:gd name="connsiteX62" fmla="*/ 8142 w 10000"/>
              <a:gd name="connsiteY62" fmla="*/ 7554 h 10000"/>
              <a:gd name="connsiteX63" fmla="*/ 6932 w 10000"/>
              <a:gd name="connsiteY63" fmla="*/ 6350 h 10000"/>
              <a:gd name="connsiteX64" fmla="*/ 6885 w 10000"/>
              <a:gd name="connsiteY64" fmla="*/ 7336 h 10000"/>
              <a:gd name="connsiteX65" fmla="*/ 6841 w 10000"/>
              <a:gd name="connsiteY65" fmla="*/ 7336 h 10000"/>
              <a:gd name="connsiteX66" fmla="*/ 6841 w 10000"/>
              <a:gd name="connsiteY66" fmla="*/ 6447 h 10000"/>
              <a:gd name="connsiteX67" fmla="*/ 6059 w 10000"/>
              <a:gd name="connsiteY67" fmla="*/ 5450 h 10000"/>
              <a:gd name="connsiteX68" fmla="*/ 4847 w 10000"/>
              <a:gd name="connsiteY68" fmla="*/ 5742 h 10000"/>
              <a:gd name="connsiteX69" fmla="*/ 4780 w 10000"/>
              <a:gd name="connsiteY69" fmla="*/ 5997 h 10000"/>
              <a:gd name="connsiteX70" fmla="*/ 5765 w 10000"/>
              <a:gd name="connsiteY70" fmla="*/ 9830 h 10000"/>
              <a:gd name="connsiteX71" fmla="*/ 5833 w 10000"/>
              <a:gd name="connsiteY71" fmla="*/ 10000 h 10000"/>
              <a:gd name="connsiteX72" fmla="*/ 4473 w 10000"/>
              <a:gd name="connsiteY7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0000" h="10000">
                <a:moveTo>
                  <a:pt x="4473" y="10000"/>
                </a:moveTo>
                <a:cubicBezTo>
                  <a:pt x="4406" y="9623"/>
                  <a:pt x="4305" y="9246"/>
                  <a:pt x="4270" y="8856"/>
                </a:cubicBezTo>
                <a:cubicBezTo>
                  <a:pt x="4202" y="8138"/>
                  <a:pt x="4134" y="7421"/>
                  <a:pt x="4134" y="6703"/>
                </a:cubicBezTo>
                <a:cubicBezTo>
                  <a:pt x="4145" y="6289"/>
                  <a:pt x="3919" y="6090"/>
                  <a:pt x="3692" y="5863"/>
                </a:cubicBezTo>
                <a:cubicBezTo>
                  <a:pt x="3466" y="5636"/>
                  <a:pt x="2973" y="5448"/>
                  <a:pt x="2775" y="5341"/>
                </a:cubicBezTo>
                <a:cubicBezTo>
                  <a:pt x="2685" y="5303"/>
                  <a:pt x="2594" y="5255"/>
                  <a:pt x="2504" y="5219"/>
                </a:cubicBezTo>
                <a:cubicBezTo>
                  <a:pt x="2246" y="5097"/>
                  <a:pt x="1552" y="4833"/>
                  <a:pt x="1224" y="4610"/>
                </a:cubicBezTo>
                <a:cubicBezTo>
                  <a:pt x="998" y="4380"/>
                  <a:pt x="737" y="4160"/>
                  <a:pt x="533" y="3880"/>
                </a:cubicBezTo>
                <a:cubicBezTo>
                  <a:pt x="318" y="3601"/>
                  <a:pt x="171" y="3273"/>
                  <a:pt x="0" y="2969"/>
                </a:cubicBezTo>
                <a:cubicBezTo>
                  <a:pt x="23" y="2956"/>
                  <a:pt x="46" y="2943"/>
                  <a:pt x="69" y="2931"/>
                </a:cubicBezTo>
                <a:cubicBezTo>
                  <a:pt x="159" y="3113"/>
                  <a:pt x="238" y="3308"/>
                  <a:pt x="339" y="3479"/>
                </a:cubicBezTo>
                <a:cubicBezTo>
                  <a:pt x="453" y="3662"/>
                  <a:pt x="589" y="3831"/>
                  <a:pt x="737" y="3978"/>
                </a:cubicBezTo>
                <a:cubicBezTo>
                  <a:pt x="884" y="4124"/>
                  <a:pt x="1054" y="4233"/>
                  <a:pt x="1213" y="4355"/>
                </a:cubicBezTo>
                <a:cubicBezTo>
                  <a:pt x="1213" y="3978"/>
                  <a:pt x="1224" y="3613"/>
                  <a:pt x="1213" y="3260"/>
                </a:cubicBezTo>
                <a:cubicBezTo>
                  <a:pt x="1224" y="3070"/>
                  <a:pt x="1277" y="3130"/>
                  <a:pt x="1280" y="3211"/>
                </a:cubicBezTo>
                <a:cubicBezTo>
                  <a:pt x="1235" y="3382"/>
                  <a:pt x="1235" y="3564"/>
                  <a:pt x="1224" y="3748"/>
                </a:cubicBezTo>
                <a:cubicBezTo>
                  <a:pt x="1247" y="3748"/>
                  <a:pt x="1269" y="3759"/>
                  <a:pt x="1291" y="3759"/>
                </a:cubicBezTo>
                <a:cubicBezTo>
                  <a:pt x="1337" y="3685"/>
                  <a:pt x="1393" y="3613"/>
                  <a:pt x="1428" y="3564"/>
                </a:cubicBezTo>
                <a:cubicBezTo>
                  <a:pt x="1393" y="3748"/>
                  <a:pt x="1291" y="3954"/>
                  <a:pt x="1326" y="4124"/>
                </a:cubicBezTo>
                <a:cubicBezTo>
                  <a:pt x="1393" y="4380"/>
                  <a:pt x="1608" y="4562"/>
                  <a:pt x="1858" y="4647"/>
                </a:cubicBezTo>
                <a:cubicBezTo>
                  <a:pt x="2220" y="4793"/>
                  <a:pt x="2606" y="4914"/>
                  <a:pt x="2957" y="5073"/>
                </a:cubicBezTo>
                <a:cubicBezTo>
                  <a:pt x="3364" y="5268"/>
                  <a:pt x="3738" y="5486"/>
                  <a:pt x="4145" y="5693"/>
                </a:cubicBezTo>
                <a:cubicBezTo>
                  <a:pt x="4214" y="5231"/>
                  <a:pt x="4293" y="4732"/>
                  <a:pt x="4360" y="4233"/>
                </a:cubicBezTo>
                <a:cubicBezTo>
                  <a:pt x="4441" y="3734"/>
                  <a:pt x="4575" y="3260"/>
                  <a:pt x="4870" y="2822"/>
                </a:cubicBezTo>
                <a:lnTo>
                  <a:pt x="4417" y="2591"/>
                </a:lnTo>
                <a:cubicBezTo>
                  <a:pt x="4330" y="2496"/>
                  <a:pt x="4288" y="2256"/>
                  <a:pt x="4349" y="2250"/>
                </a:cubicBezTo>
                <a:cubicBezTo>
                  <a:pt x="4441" y="2554"/>
                  <a:pt x="4452" y="2567"/>
                  <a:pt x="4780" y="2554"/>
                </a:cubicBezTo>
                <a:cubicBezTo>
                  <a:pt x="4508" y="1995"/>
                  <a:pt x="4372" y="1386"/>
                  <a:pt x="3884" y="973"/>
                </a:cubicBezTo>
                <a:cubicBezTo>
                  <a:pt x="3613" y="741"/>
                  <a:pt x="3534" y="364"/>
                  <a:pt x="3454" y="0"/>
                </a:cubicBezTo>
                <a:cubicBezTo>
                  <a:pt x="3579" y="546"/>
                  <a:pt x="3919" y="912"/>
                  <a:pt x="4349" y="1216"/>
                </a:cubicBezTo>
                <a:lnTo>
                  <a:pt x="4349" y="134"/>
                </a:lnTo>
                <a:lnTo>
                  <a:pt x="4360" y="134"/>
                </a:lnTo>
                <a:cubicBezTo>
                  <a:pt x="4383" y="414"/>
                  <a:pt x="4383" y="693"/>
                  <a:pt x="4429" y="960"/>
                </a:cubicBezTo>
                <a:cubicBezTo>
                  <a:pt x="4473" y="1252"/>
                  <a:pt x="4542" y="1532"/>
                  <a:pt x="4644" y="1800"/>
                </a:cubicBezTo>
                <a:cubicBezTo>
                  <a:pt x="4735" y="2067"/>
                  <a:pt x="4882" y="2323"/>
                  <a:pt x="5018" y="2615"/>
                </a:cubicBezTo>
                <a:cubicBezTo>
                  <a:pt x="5261" y="2499"/>
                  <a:pt x="5715" y="1575"/>
                  <a:pt x="6104" y="1107"/>
                </a:cubicBezTo>
                <a:cubicBezTo>
                  <a:pt x="6470" y="697"/>
                  <a:pt x="7063" y="251"/>
                  <a:pt x="7214" y="157"/>
                </a:cubicBezTo>
                <a:cubicBezTo>
                  <a:pt x="7158" y="267"/>
                  <a:pt x="7100" y="376"/>
                  <a:pt x="7011" y="546"/>
                </a:cubicBezTo>
                <a:cubicBezTo>
                  <a:pt x="7123" y="499"/>
                  <a:pt x="7192" y="474"/>
                  <a:pt x="7248" y="437"/>
                </a:cubicBezTo>
                <a:lnTo>
                  <a:pt x="7248" y="437"/>
                </a:lnTo>
                <a:cubicBezTo>
                  <a:pt x="6943" y="693"/>
                  <a:pt x="6637" y="948"/>
                  <a:pt x="6331" y="1216"/>
                </a:cubicBezTo>
                <a:cubicBezTo>
                  <a:pt x="6217" y="1325"/>
                  <a:pt x="6070" y="1423"/>
                  <a:pt x="5992" y="1557"/>
                </a:cubicBezTo>
                <a:cubicBezTo>
                  <a:pt x="5663" y="2104"/>
                  <a:pt x="5357" y="2676"/>
                  <a:pt x="5051" y="3235"/>
                </a:cubicBezTo>
                <a:cubicBezTo>
                  <a:pt x="5066" y="3252"/>
                  <a:pt x="5082" y="3268"/>
                  <a:pt x="5097" y="3285"/>
                </a:cubicBezTo>
                <a:cubicBezTo>
                  <a:pt x="5198" y="3199"/>
                  <a:pt x="5300" y="3126"/>
                  <a:pt x="5403" y="3052"/>
                </a:cubicBezTo>
                <a:cubicBezTo>
                  <a:pt x="5425" y="3052"/>
                  <a:pt x="5448" y="3066"/>
                  <a:pt x="5471" y="3078"/>
                </a:cubicBezTo>
                <a:cubicBezTo>
                  <a:pt x="4700" y="3613"/>
                  <a:pt x="4824" y="4441"/>
                  <a:pt x="4768" y="5255"/>
                </a:cubicBezTo>
                <a:cubicBezTo>
                  <a:pt x="5029" y="5182"/>
                  <a:pt x="5255" y="5073"/>
                  <a:pt x="5471" y="5061"/>
                </a:cubicBezTo>
                <a:cubicBezTo>
                  <a:pt x="6049" y="5036"/>
                  <a:pt x="6626" y="5048"/>
                  <a:pt x="7202" y="5073"/>
                </a:cubicBezTo>
                <a:cubicBezTo>
                  <a:pt x="7803" y="5096"/>
                  <a:pt x="8392" y="5159"/>
                  <a:pt x="8981" y="5194"/>
                </a:cubicBezTo>
                <a:cubicBezTo>
                  <a:pt x="9117" y="5194"/>
                  <a:pt x="9253" y="5134"/>
                  <a:pt x="9376" y="5096"/>
                </a:cubicBezTo>
                <a:cubicBezTo>
                  <a:pt x="9603" y="5170"/>
                  <a:pt x="9797" y="4987"/>
                  <a:pt x="10000" y="4939"/>
                </a:cubicBezTo>
                <a:lnTo>
                  <a:pt x="10000" y="4927"/>
                </a:lnTo>
                <a:cubicBezTo>
                  <a:pt x="9728" y="5206"/>
                  <a:pt x="9376" y="5280"/>
                  <a:pt x="9037" y="5364"/>
                </a:cubicBezTo>
                <a:cubicBezTo>
                  <a:pt x="8867" y="5401"/>
                  <a:pt x="8698" y="5412"/>
                  <a:pt x="8493" y="5438"/>
                </a:cubicBezTo>
                <a:cubicBezTo>
                  <a:pt x="8540" y="5510"/>
                  <a:pt x="8572" y="5559"/>
                  <a:pt x="8619" y="5633"/>
                </a:cubicBezTo>
                <a:cubicBezTo>
                  <a:pt x="8584" y="5633"/>
                  <a:pt x="8563" y="5633"/>
                  <a:pt x="8551" y="5620"/>
                </a:cubicBezTo>
                <a:cubicBezTo>
                  <a:pt x="8357" y="5462"/>
                  <a:pt x="8131" y="5412"/>
                  <a:pt x="7871" y="5412"/>
                </a:cubicBezTo>
                <a:cubicBezTo>
                  <a:pt x="7486" y="5412"/>
                  <a:pt x="7090" y="5401"/>
                  <a:pt x="6705" y="5389"/>
                </a:cubicBezTo>
                <a:cubicBezTo>
                  <a:pt x="6626" y="5389"/>
                  <a:pt x="6546" y="5401"/>
                  <a:pt x="6422" y="5401"/>
                </a:cubicBezTo>
                <a:cubicBezTo>
                  <a:pt x="6943" y="6094"/>
                  <a:pt x="7282" y="6898"/>
                  <a:pt x="8063" y="7299"/>
                </a:cubicBezTo>
                <a:lnTo>
                  <a:pt x="7883" y="7299"/>
                </a:lnTo>
                <a:cubicBezTo>
                  <a:pt x="7984" y="7397"/>
                  <a:pt x="8063" y="7481"/>
                  <a:pt x="8142" y="7554"/>
                </a:cubicBezTo>
                <a:cubicBezTo>
                  <a:pt x="7655" y="7286"/>
                  <a:pt x="7315" y="6837"/>
                  <a:pt x="6932" y="6350"/>
                </a:cubicBezTo>
                <a:cubicBezTo>
                  <a:pt x="6908" y="6715"/>
                  <a:pt x="6897" y="7019"/>
                  <a:pt x="6885" y="7336"/>
                </a:cubicBezTo>
                <a:lnTo>
                  <a:pt x="6841" y="7336"/>
                </a:lnTo>
                <a:cubicBezTo>
                  <a:pt x="6841" y="7044"/>
                  <a:pt x="6863" y="6740"/>
                  <a:pt x="6841" y="6447"/>
                </a:cubicBezTo>
                <a:cubicBezTo>
                  <a:pt x="6806" y="6010"/>
                  <a:pt x="6433" y="5523"/>
                  <a:pt x="6059" y="5450"/>
                </a:cubicBezTo>
                <a:cubicBezTo>
                  <a:pt x="5628" y="5377"/>
                  <a:pt x="5221" y="5523"/>
                  <a:pt x="4847" y="5742"/>
                </a:cubicBezTo>
                <a:cubicBezTo>
                  <a:pt x="4802" y="5778"/>
                  <a:pt x="4780" y="5913"/>
                  <a:pt x="4780" y="5997"/>
                </a:cubicBezTo>
                <a:cubicBezTo>
                  <a:pt x="4836" y="7360"/>
                  <a:pt x="5119" y="8637"/>
                  <a:pt x="5765" y="9830"/>
                </a:cubicBezTo>
                <a:cubicBezTo>
                  <a:pt x="5799" y="9879"/>
                  <a:pt x="5810" y="9939"/>
                  <a:pt x="5833" y="10000"/>
                </a:cubicBezTo>
                <a:lnTo>
                  <a:pt x="4473" y="10000"/>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ZA" dirty="0"/>
          </a:p>
        </p:txBody>
      </p:sp>
      <p:sp>
        <p:nvSpPr>
          <p:cNvPr id="9" name="Oval 8"/>
          <p:cNvSpPr>
            <a:spLocks noChangeAspect="1"/>
          </p:cNvSpPr>
          <p:nvPr/>
        </p:nvSpPr>
        <p:spPr bwMode="auto">
          <a:xfrm>
            <a:off x="6378109" y="1294382"/>
            <a:ext cx="828000" cy="828000"/>
          </a:xfrm>
          <a:prstGeom prst="ellipse">
            <a:avLst/>
          </a:prstGeom>
          <a:solidFill>
            <a:schemeClr val="accent3"/>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en-ZA"/>
          </a:p>
        </p:txBody>
      </p:sp>
      <p:sp>
        <p:nvSpPr>
          <p:cNvPr id="10" name="Oval 9"/>
          <p:cNvSpPr>
            <a:spLocks noChangeAspect="1"/>
          </p:cNvSpPr>
          <p:nvPr/>
        </p:nvSpPr>
        <p:spPr bwMode="auto">
          <a:xfrm>
            <a:off x="5274172" y="1278921"/>
            <a:ext cx="828000" cy="828000"/>
          </a:xfrm>
          <a:prstGeom prst="ellipse">
            <a:avLst/>
          </a:prstGeom>
          <a:solidFill>
            <a:srgbClr val="9BBB59"/>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en-ZA"/>
          </a:p>
        </p:txBody>
      </p:sp>
      <p:sp>
        <p:nvSpPr>
          <p:cNvPr id="15" name="Arc 14"/>
          <p:cNvSpPr>
            <a:spLocks noChangeAspect="1"/>
          </p:cNvSpPr>
          <p:nvPr/>
        </p:nvSpPr>
        <p:spPr>
          <a:xfrm rot="20185362">
            <a:off x="6431950" y="1265572"/>
            <a:ext cx="810405" cy="865792"/>
          </a:xfrm>
          <a:prstGeom prst="arc">
            <a:avLst>
              <a:gd name="adj1" fmla="val 18134639"/>
              <a:gd name="adj2" fmla="val 4461698"/>
            </a:avLst>
          </a:prstGeom>
          <a:ln w="12700">
            <a:solidFill>
              <a:schemeClr val="bg1">
                <a:lumMod val="6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6" name="TextBox 15"/>
          <p:cNvSpPr txBox="1"/>
          <p:nvPr/>
        </p:nvSpPr>
        <p:spPr>
          <a:xfrm>
            <a:off x="7178705" y="949705"/>
            <a:ext cx="1876490" cy="1169551"/>
          </a:xfrm>
          <a:prstGeom prst="rect">
            <a:avLst/>
          </a:prstGeom>
          <a:noFill/>
        </p:spPr>
        <p:txBody>
          <a:bodyPr wrap="square" rtlCol="0">
            <a:spAutoFit/>
          </a:bodyPr>
          <a:lstStyle/>
          <a:p>
            <a:pPr algn="ctr"/>
            <a:r>
              <a:rPr lang="en-US" sz="1400" dirty="0">
                <a:solidFill>
                  <a:schemeClr val="accent3">
                    <a:lumMod val="50000"/>
                  </a:schemeClr>
                </a:solidFill>
                <a:latin typeface="Arial" panose="020B0604020202020204" pitchFamily="34" charset="0"/>
                <a:cs typeface="Arial" panose="020B0604020202020204" pitchFamily="34" charset="0"/>
              </a:rPr>
              <a:t>Important for ecological sustainability and climate change adaption</a:t>
            </a:r>
            <a:endParaRPr lang="en-ZA" sz="1200" dirty="0">
              <a:solidFill>
                <a:schemeClr val="accent3">
                  <a:lumMod val="50000"/>
                </a:schemeClr>
              </a:solidFill>
              <a:latin typeface="Arial" panose="020B0604020202020204" pitchFamily="34" charset="0"/>
              <a:cs typeface="Arial" panose="020B0604020202020204" pitchFamily="34" charset="0"/>
            </a:endParaRPr>
          </a:p>
        </p:txBody>
      </p:sp>
      <p:sp>
        <p:nvSpPr>
          <p:cNvPr id="17" name="Arc 16"/>
          <p:cNvSpPr>
            <a:spLocks noChangeAspect="1"/>
          </p:cNvSpPr>
          <p:nvPr/>
        </p:nvSpPr>
        <p:spPr>
          <a:xfrm rot="11562229">
            <a:off x="5223479" y="1245383"/>
            <a:ext cx="818984" cy="871253"/>
          </a:xfrm>
          <a:prstGeom prst="arc">
            <a:avLst>
              <a:gd name="adj1" fmla="val 18134639"/>
              <a:gd name="adj2" fmla="val 4461698"/>
            </a:avLst>
          </a:prstGeom>
          <a:ln w="12700">
            <a:solidFill>
              <a:schemeClr val="bg1">
                <a:lumMod val="6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20" name="TextBox 19"/>
          <p:cNvSpPr txBox="1"/>
          <p:nvPr/>
        </p:nvSpPr>
        <p:spPr>
          <a:xfrm>
            <a:off x="3943388" y="1130586"/>
            <a:ext cx="1390979" cy="738664"/>
          </a:xfrm>
          <a:prstGeom prst="rect">
            <a:avLst/>
          </a:prstGeom>
          <a:noFill/>
        </p:spPr>
        <p:txBody>
          <a:bodyPr wrap="square" rtlCol="0">
            <a:spAutoFit/>
          </a:bodyPr>
          <a:lstStyle/>
          <a:p>
            <a:pPr algn="ctr"/>
            <a:r>
              <a:rPr lang="en-US" sz="1400" dirty="0">
                <a:solidFill>
                  <a:schemeClr val="accent3">
                    <a:lumMod val="50000"/>
                  </a:schemeClr>
                </a:solidFill>
                <a:latin typeface="Arial" panose="020B0604020202020204" pitchFamily="34" charset="0"/>
                <a:cs typeface="Arial" panose="020B0604020202020204" pitchFamily="34" charset="0"/>
              </a:rPr>
              <a:t>Vital for conserving biodiversity </a:t>
            </a:r>
            <a:endParaRPr lang="en-ZA" sz="1200" dirty="0">
              <a:solidFill>
                <a:schemeClr val="accent3">
                  <a:lumMod val="50000"/>
                </a:schemeClr>
              </a:solidFill>
              <a:latin typeface="Arial" panose="020B0604020202020204" pitchFamily="34" charset="0"/>
              <a:cs typeface="Arial" panose="020B0604020202020204" pitchFamily="34" charset="0"/>
            </a:endParaRPr>
          </a:p>
        </p:txBody>
      </p:sp>
      <p:cxnSp>
        <p:nvCxnSpPr>
          <p:cNvPr id="24" name="Straight Connector 23"/>
          <p:cNvCxnSpPr/>
          <p:nvPr/>
        </p:nvCxnSpPr>
        <p:spPr>
          <a:xfrm flipV="1">
            <a:off x="7216010" y="1524000"/>
            <a:ext cx="133057" cy="33867"/>
          </a:xfrm>
          <a:prstGeom prst="line">
            <a:avLst/>
          </a:prstGeom>
          <a:ln w="12700">
            <a:solidFill>
              <a:schemeClr val="bg1">
                <a:lumMod val="6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121275" y="1541462"/>
            <a:ext cx="114820" cy="35262"/>
          </a:xfrm>
          <a:prstGeom prst="line">
            <a:avLst/>
          </a:prstGeom>
          <a:ln w="12700">
            <a:solidFill>
              <a:schemeClr val="bg1">
                <a:lumMod val="6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37" name="Oval 36"/>
          <p:cNvSpPr>
            <a:spLocks noChangeAspect="1"/>
          </p:cNvSpPr>
          <p:nvPr/>
        </p:nvSpPr>
        <p:spPr bwMode="auto">
          <a:xfrm>
            <a:off x="3339471" y="2196024"/>
            <a:ext cx="828000" cy="828000"/>
          </a:xfrm>
          <a:prstGeom prst="ellipse">
            <a:avLst/>
          </a:prstGeom>
          <a:solidFill>
            <a:srgbClr val="9BBB59"/>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en-ZA"/>
          </a:p>
        </p:txBody>
      </p:sp>
      <p:sp>
        <p:nvSpPr>
          <p:cNvPr id="38" name="Arc 37"/>
          <p:cNvSpPr>
            <a:spLocks noChangeAspect="1"/>
          </p:cNvSpPr>
          <p:nvPr/>
        </p:nvSpPr>
        <p:spPr>
          <a:xfrm rot="11562229">
            <a:off x="3288778" y="2162486"/>
            <a:ext cx="818984" cy="871253"/>
          </a:xfrm>
          <a:prstGeom prst="arc">
            <a:avLst>
              <a:gd name="adj1" fmla="val 18134639"/>
              <a:gd name="adj2" fmla="val 4461698"/>
            </a:avLst>
          </a:prstGeom>
          <a:ln w="12700">
            <a:solidFill>
              <a:schemeClr val="bg1">
                <a:lumMod val="6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39" name="TextBox 38"/>
          <p:cNvSpPr txBox="1"/>
          <p:nvPr/>
        </p:nvSpPr>
        <p:spPr>
          <a:xfrm>
            <a:off x="1986176" y="1747998"/>
            <a:ext cx="1337705" cy="1169551"/>
          </a:xfrm>
          <a:prstGeom prst="rect">
            <a:avLst/>
          </a:prstGeom>
          <a:noFill/>
        </p:spPr>
        <p:txBody>
          <a:bodyPr wrap="square" rtlCol="0">
            <a:spAutoFit/>
          </a:bodyPr>
          <a:lstStyle/>
          <a:p>
            <a:pPr algn="ctr"/>
            <a:r>
              <a:rPr lang="en-US" sz="1400" dirty="0">
                <a:solidFill>
                  <a:schemeClr val="accent3">
                    <a:lumMod val="50000"/>
                  </a:schemeClr>
                </a:solidFill>
                <a:latin typeface="Arial" panose="020B0604020202020204" pitchFamily="34" charset="0"/>
                <a:cs typeface="Arial" panose="020B0604020202020204" pitchFamily="34" charset="0"/>
              </a:rPr>
              <a:t>Serve as nodes in SA’s ecological infrastructure network</a:t>
            </a:r>
            <a:endParaRPr lang="en-ZA" sz="1200" dirty="0">
              <a:solidFill>
                <a:schemeClr val="accent3">
                  <a:lumMod val="50000"/>
                </a:schemeClr>
              </a:solidFill>
              <a:latin typeface="Arial" panose="020B0604020202020204" pitchFamily="34" charset="0"/>
              <a:cs typeface="Arial" panose="020B0604020202020204" pitchFamily="34" charset="0"/>
            </a:endParaRPr>
          </a:p>
        </p:txBody>
      </p:sp>
      <p:cxnSp>
        <p:nvCxnSpPr>
          <p:cNvPr id="40" name="Straight Connector 39"/>
          <p:cNvCxnSpPr/>
          <p:nvPr/>
        </p:nvCxnSpPr>
        <p:spPr>
          <a:xfrm>
            <a:off x="3216966" y="2402293"/>
            <a:ext cx="93953" cy="34204"/>
          </a:xfrm>
          <a:prstGeom prst="line">
            <a:avLst/>
          </a:prstGeom>
          <a:ln w="12700">
            <a:solidFill>
              <a:schemeClr val="bg1">
                <a:lumMod val="6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41" name="Oval 40"/>
          <p:cNvSpPr>
            <a:spLocks noChangeAspect="1"/>
          </p:cNvSpPr>
          <p:nvPr/>
        </p:nvSpPr>
        <p:spPr bwMode="auto">
          <a:xfrm>
            <a:off x="7965672" y="2949291"/>
            <a:ext cx="828000" cy="828000"/>
          </a:xfrm>
          <a:prstGeom prst="ellipse">
            <a:avLst/>
          </a:prstGeom>
          <a:solidFill>
            <a:schemeClr val="accent3"/>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en-ZA"/>
          </a:p>
        </p:txBody>
      </p:sp>
      <p:sp>
        <p:nvSpPr>
          <p:cNvPr id="42" name="Arc 41"/>
          <p:cNvSpPr>
            <a:spLocks noChangeAspect="1"/>
          </p:cNvSpPr>
          <p:nvPr/>
        </p:nvSpPr>
        <p:spPr>
          <a:xfrm rot="20404913">
            <a:off x="8019513" y="2920481"/>
            <a:ext cx="810405" cy="865792"/>
          </a:xfrm>
          <a:prstGeom prst="arc">
            <a:avLst>
              <a:gd name="adj1" fmla="val 18134639"/>
              <a:gd name="adj2" fmla="val 4461698"/>
            </a:avLst>
          </a:prstGeom>
          <a:ln w="12700">
            <a:solidFill>
              <a:schemeClr val="bg1">
                <a:lumMod val="6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43" name="TextBox 42"/>
          <p:cNvSpPr txBox="1"/>
          <p:nvPr/>
        </p:nvSpPr>
        <p:spPr>
          <a:xfrm>
            <a:off x="8863070" y="2793063"/>
            <a:ext cx="1474165" cy="954107"/>
          </a:xfrm>
          <a:prstGeom prst="rect">
            <a:avLst/>
          </a:prstGeom>
          <a:noFill/>
        </p:spPr>
        <p:txBody>
          <a:bodyPr wrap="square" rtlCol="0">
            <a:spAutoFit/>
          </a:bodyPr>
          <a:lstStyle/>
          <a:p>
            <a:pPr algn="ctr"/>
            <a:r>
              <a:rPr lang="en-US" sz="1400" dirty="0">
                <a:solidFill>
                  <a:schemeClr val="accent3">
                    <a:lumMod val="50000"/>
                  </a:schemeClr>
                </a:solidFill>
                <a:latin typeface="Arial" panose="020B0604020202020204" pitchFamily="34" charset="0"/>
                <a:cs typeface="Arial" panose="020B0604020202020204" pitchFamily="34" charset="0"/>
              </a:rPr>
              <a:t>Support rural livelihoods and local economic development</a:t>
            </a:r>
            <a:endParaRPr lang="en-ZA" sz="1200" dirty="0">
              <a:solidFill>
                <a:schemeClr val="accent3">
                  <a:lumMod val="50000"/>
                </a:schemeClr>
              </a:solidFill>
              <a:latin typeface="Arial" panose="020B0604020202020204" pitchFamily="34" charset="0"/>
              <a:cs typeface="Arial" panose="020B0604020202020204" pitchFamily="34" charset="0"/>
            </a:endParaRPr>
          </a:p>
        </p:txBody>
      </p:sp>
      <p:cxnSp>
        <p:nvCxnSpPr>
          <p:cNvPr id="44" name="Straight Connector 43"/>
          <p:cNvCxnSpPr/>
          <p:nvPr/>
        </p:nvCxnSpPr>
        <p:spPr>
          <a:xfrm flipV="1">
            <a:off x="8828973" y="3272042"/>
            <a:ext cx="124590" cy="16934"/>
          </a:xfrm>
          <a:prstGeom prst="line">
            <a:avLst/>
          </a:prstGeom>
          <a:ln w="12700">
            <a:solidFill>
              <a:schemeClr val="bg1">
                <a:lumMod val="6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45" name="Oval 44"/>
          <p:cNvSpPr>
            <a:spLocks noChangeAspect="1"/>
          </p:cNvSpPr>
          <p:nvPr/>
        </p:nvSpPr>
        <p:spPr bwMode="auto">
          <a:xfrm>
            <a:off x="7061621" y="3999891"/>
            <a:ext cx="828000" cy="828000"/>
          </a:xfrm>
          <a:prstGeom prst="ellipse">
            <a:avLst/>
          </a:prstGeom>
          <a:solidFill>
            <a:schemeClr val="accent3"/>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en-ZA"/>
          </a:p>
        </p:txBody>
      </p:sp>
      <p:sp>
        <p:nvSpPr>
          <p:cNvPr id="46" name="Arc 45"/>
          <p:cNvSpPr>
            <a:spLocks noChangeAspect="1"/>
          </p:cNvSpPr>
          <p:nvPr/>
        </p:nvSpPr>
        <p:spPr>
          <a:xfrm rot="20905508">
            <a:off x="7115462" y="3971081"/>
            <a:ext cx="810405" cy="865792"/>
          </a:xfrm>
          <a:prstGeom prst="arc">
            <a:avLst>
              <a:gd name="adj1" fmla="val 18134639"/>
              <a:gd name="adj2" fmla="val 4461698"/>
            </a:avLst>
          </a:prstGeom>
          <a:ln w="12700">
            <a:solidFill>
              <a:schemeClr val="bg1">
                <a:lumMod val="6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47" name="TextBox 46"/>
          <p:cNvSpPr txBox="1"/>
          <p:nvPr/>
        </p:nvSpPr>
        <p:spPr>
          <a:xfrm>
            <a:off x="7842602" y="4019345"/>
            <a:ext cx="1474165" cy="738664"/>
          </a:xfrm>
          <a:prstGeom prst="rect">
            <a:avLst/>
          </a:prstGeom>
          <a:noFill/>
        </p:spPr>
        <p:txBody>
          <a:bodyPr wrap="square" rtlCol="0">
            <a:spAutoFit/>
          </a:bodyPr>
          <a:lstStyle/>
          <a:p>
            <a:pPr algn="ctr"/>
            <a:r>
              <a:rPr lang="en-US" sz="1400" dirty="0">
                <a:solidFill>
                  <a:schemeClr val="accent3">
                    <a:lumMod val="50000"/>
                  </a:schemeClr>
                </a:solidFill>
                <a:latin typeface="Arial" panose="020B0604020202020204" pitchFamily="34" charset="0"/>
                <a:cs typeface="Arial" panose="020B0604020202020204" pitchFamily="34" charset="0"/>
              </a:rPr>
              <a:t>Play a role in biodiversity tourism</a:t>
            </a:r>
            <a:endParaRPr lang="en-ZA" sz="1200" dirty="0">
              <a:solidFill>
                <a:schemeClr val="accent3">
                  <a:lumMod val="50000"/>
                </a:schemeClr>
              </a:solidFill>
              <a:latin typeface="Arial" panose="020B0604020202020204" pitchFamily="34" charset="0"/>
              <a:cs typeface="Arial" panose="020B0604020202020204" pitchFamily="34" charset="0"/>
            </a:endParaRPr>
          </a:p>
        </p:txBody>
      </p:sp>
      <p:cxnSp>
        <p:nvCxnSpPr>
          <p:cNvPr id="48" name="Straight Connector 47"/>
          <p:cNvCxnSpPr/>
          <p:nvPr/>
        </p:nvCxnSpPr>
        <p:spPr>
          <a:xfrm flipV="1">
            <a:off x="7924922" y="4394200"/>
            <a:ext cx="133228" cy="409"/>
          </a:xfrm>
          <a:prstGeom prst="line">
            <a:avLst/>
          </a:prstGeom>
          <a:ln w="12700">
            <a:solidFill>
              <a:schemeClr val="bg1">
                <a:lumMod val="6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 y="-231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Why are protected areas important?</a:t>
            </a:r>
            <a:endParaRPr lang="en-GB" sz="2400" dirty="0">
              <a:latin typeface="Arial" panose="020B0604020202020204" pitchFamily="34" charset="0"/>
            </a:endParaRPr>
          </a:p>
        </p:txBody>
      </p:sp>
    </p:spTree>
    <p:extLst>
      <p:ext uri="{BB962C8B-B14F-4D97-AF65-F5344CB8AC3E}">
        <p14:creationId xmlns:p14="http://schemas.microsoft.com/office/powerpoint/2010/main" val="857875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3">
            <a:extLst>
              <a:ext uri="{FF2B5EF4-FFF2-40B4-BE49-F238E27FC236}">
                <a16:creationId xmlns:a16="http://schemas.microsoft.com/office/drawing/2014/main" id="{8EC3A72D-0593-4C20-AA0B-B5AD5C69A887}"/>
              </a:ext>
            </a:extLst>
          </p:cNvPr>
          <p:cNvSpPr/>
          <p:nvPr/>
        </p:nvSpPr>
        <p:spPr>
          <a:xfrm>
            <a:off x="190500" y="995413"/>
            <a:ext cx="11811000" cy="4555022"/>
          </a:xfrm>
          <a:prstGeom prst="roundRect">
            <a:avLst>
              <a:gd name="adj" fmla="val 2165"/>
            </a:avLst>
          </a:prstGeom>
          <a:solidFill>
            <a:srgbClr val="E7E9E4"/>
          </a:solidFill>
          <a:ln w="25400">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3" name="Content Placeholder 2"/>
          <p:cNvSpPr>
            <a:spLocks noGrp="1"/>
          </p:cNvSpPr>
          <p:nvPr>
            <p:ph idx="1"/>
          </p:nvPr>
        </p:nvSpPr>
        <p:spPr>
          <a:xfrm>
            <a:off x="355600" y="1156902"/>
            <a:ext cx="11480800" cy="4525963"/>
          </a:xfrm>
        </p:spPr>
        <p:txBody>
          <a:bodyPr/>
          <a:lstStyle/>
          <a:p>
            <a:r>
              <a:rPr lang="en-GB" sz="2100" dirty="0"/>
              <a:t>The accounts use the </a:t>
            </a:r>
            <a:r>
              <a:rPr lang="en-GB" sz="2100" b="1" i="1" dirty="0"/>
              <a:t>South African Protected Area Database (SAPAD) </a:t>
            </a:r>
            <a:r>
              <a:rPr lang="en-GB" sz="2100" dirty="0"/>
              <a:t>as the spatial data inventory of protected areas in South Africa (Developed and maintained by DFFE). </a:t>
            </a:r>
          </a:p>
          <a:p>
            <a:r>
              <a:rPr lang="en-GB" sz="2100" dirty="0"/>
              <a:t>The strength of the dataset: includes protected area names, types and declaration dates in a manner that provides a time series for accounts.</a:t>
            </a:r>
          </a:p>
          <a:p>
            <a:r>
              <a:rPr lang="en-GB" sz="2100" dirty="0"/>
              <a:t>Limitations the dataset:</a:t>
            </a:r>
          </a:p>
          <a:p>
            <a:pPr lvl="1"/>
            <a:r>
              <a:rPr lang="en-GB" sz="2000" dirty="0"/>
              <a:t>incomplete information on land ownership in protected areas;</a:t>
            </a:r>
          </a:p>
          <a:p>
            <a:pPr lvl="1"/>
            <a:r>
              <a:rPr lang="en-GB" sz="2000" dirty="0"/>
              <a:t>Declaration dates for some protected areas or portions of protected areas in the dataset are absent and are still in the process of being determined and verified against the government gazette; and</a:t>
            </a:r>
          </a:p>
          <a:p>
            <a:pPr lvl="1"/>
            <a:r>
              <a:rPr lang="en-GB" sz="2000" dirty="0"/>
              <a:t>Does not include withdrawals of declaration.</a:t>
            </a:r>
          </a:p>
          <a:p>
            <a:r>
              <a:rPr lang="en-GB" sz="2100" dirty="0"/>
              <a:t>Notwithstanding these limitations, the findings add to the richness of available information about protected areas.</a:t>
            </a:r>
            <a:endParaRPr lang="en-ZA" sz="2800" dirty="0"/>
          </a:p>
        </p:txBody>
      </p:sp>
      <p:sp>
        <p:nvSpPr>
          <p:cNvPr id="6" name="Rectangle 5"/>
          <p:cNvSpPr/>
          <p:nvPr/>
        </p:nvSpPr>
        <p:spPr>
          <a:xfrm>
            <a:off x="-1" y="-231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The data source</a:t>
            </a:r>
            <a:endParaRPr lang="en-GB" sz="2400" dirty="0">
              <a:latin typeface="Arial" panose="020B0604020202020204" pitchFamily="34" charset="0"/>
            </a:endParaRPr>
          </a:p>
        </p:txBody>
      </p:sp>
    </p:spTree>
    <p:extLst>
      <p:ext uri="{BB962C8B-B14F-4D97-AF65-F5344CB8AC3E}">
        <p14:creationId xmlns:p14="http://schemas.microsoft.com/office/powerpoint/2010/main" val="3877492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3867" y="1197252"/>
            <a:ext cx="6155871" cy="3622680"/>
            <a:chOff x="33867" y="1197252"/>
            <a:chExt cx="6155871" cy="3622680"/>
          </a:xfrm>
        </p:grpSpPr>
        <p:pic>
          <p:nvPicPr>
            <p:cNvPr id="3" name="Picture 2"/>
            <p:cNvPicPr>
              <a:picLocks noChangeAspect="1"/>
            </p:cNvPicPr>
            <p:nvPr/>
          </p:nvPicPr>
          <p:blipFill>
            <a:blip r:embed="rId3"/>
            <a:stretch>
              <a:fillRect/>
            </a:stretch>
          </p:blipFill>
          <p:spPr>
            <a:xfrm>
              <a:off x="33867" y="1197252"/>
              <a:ext cx="6155871" cy="3622680"/>
            </a:xfrm>
            <a:prstGeom prst="rect">
              <a:avLst/>
            </a:prstGeom>
          </p:spPr>
        </p:pic>
        <p:sp>
          <p:nvSpPr>
            <p:cNvPr id="8" name="Rectangle 7"/>
            <p:cNvSpPr/>
            <p:nvPr/>
          </p:nvSpPr>
          <p:spPr>
            <a:xfrm>
              <a:off x="33867" y="1236663"/>
              <a:ext cx="630766" cy="1899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1" name="Group 10"/>
          <p:cNvGrpSpPr/>
          <p:nvPr/>
        </p:nvGrpSpPr>
        <p:grpSpPr>
          <a:xfrm>
            <a:off x="6189738" y="1273840"/>
            <a:ext cx="5877380" cy="3616437"/>
            <a:chOff x="6314621" y="1273840"/>
            <a:chExt cx="5877380" cy="3616437"/>
          </a:xfrm>
        </p:grpSpPr>
        <p:pic>
          <p:nvPicPr>
            <p:cNvPr id="4" name="Picture 3"/>
            <p:cNvPicPr>
              <a:picLocks noChangeAspect="1"/>
            </p:cNvPicPr>
            <p:nvPr/>
          </p:nvPicPr>
          <p:blipFill>
            <a:blip r:embed="rId4"/>
            <a:stretch>
              <a:fillRect/>
            </a:stretch>
          </p:blipFill>
          <p:spPr>
            <a:xfrm>
              <a:off x="6314621" y="1273840"/>
              <a:ext cx="5877380" cy="3616437"/>
            </a:xfrm>
            <a:prstGeom prst="rect">
              <a:avLst/>
            </a:prstGeom>
          </p:spPr>
        </p:pic>
        <p:sp>
          <p:nvSpPr>
            <p:cNvPr id="10" name="Rectangle 9"/>
            <p:cNvSpPr/>
            <p:nvPr/>
          </p:nvSpPr>
          <p:spPr>
            <a:xfrm>
              <a:off x="6314621" y="1294078"/>
              <a:ext cx="630766" cy="1899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9" name="Rectangle 8"/>
          <p:cNvSpPr/>
          <p:nvPr/>
        </p:nvSpPr>
        <p:spPr>
          <a:xfrm>
            <a:off x="-1" y="-231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Key findings: National level</a:t>
            </a:r>
            <a:endParaRPr lang="en-GB" sz="2400" dirty="0">
              <a:latin typeface="Arial" panose="020B0604020202020204" pitchFamily="34" charset="0"/>
            </a:endParaRPr>
          </a:p>
        </p:txBody>
      </p:sp>
    </p:spTree>
    <p:extLst>
      <p:ext uri="{BB962C8B-B14F-4D97-AF65-F5344CB8AC3E}">
        <p14:creationId xmlns:p14="http://schemas.microsoft.com/office/powerpoint/2010/main" val="1702625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CA_PA_Accounts_1980_v2_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49" y="1805926"/>
            <a:ext cx="6140163" cy="407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NCA_PA_Accounts_2020_v2_cropped"/>
          <p:cNvPicPr>
            <a:picLocks noChangeAspect="1" noChangeArrowheads="1"/>
          </p:cNvPicPr>
          <p:nvPr/>
        </p:nvPicPr>
        <p:blipFill rotWithShape="1">
          <a:blip r:embed="rId4">
            <a:extLst>
              <a:ext uri="{28A0092B-C50C-407E-A947-70E740481C1C}">
                <a14:useLocalDpi xmlns:a14="http://schemas.microsoft.com/office/drawing/2010/main" val="0"/>
              </a:ext>
            </a:extLst>
          </a:blip>
          <a:srcRect r="4569"/>
          <a:stretch/>
        </p:blipFill>
        <p:spPr bwMode="auto">
          <a:xfrm>
            <a:off x="6116445" y="1800819"/>
            <a:ext cx="5859655" cy="407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147787" y="739001"/>
            <a:ext cx="11828313" cy="677108"/>
          </a:xfrm>
          <a:prstGeom prst="rect">
            <a:avLst/>
          </a:prstGeom>
          <a:noFill/>
        </p:spPr>
        <p:txBody>
          <a:bodyPr wrap="square" rtlCol="0">
            <a:spAutoFit/>
          </a:bodyPr>
          <a:lstStyle/>
          <a:p>
            <a:r>
              <a:rPr lang="en-US" sz="2000" dirty="0">
                <a:solidFill>
                  <a:schemeClr val="tx1">
                    <a:lumMod val="85000"/>
                    <a:lumOff val="15000"/>
                  </a:schemeClr>
                </a:solidFill>
                <a:latin typeface="Arial" panose="020B0604020202020204" pitchFamily="34" charset="0"/>
                <a:cs typeface="Arial" panose="020B0604020202020204" pitchFamily="34" charset="0"/>
              </a:rPr>
              <a:t>Land-based protected areas in 1980 and 2020</a:t>
            </a:r>
          </a:p>
          <a:p>
            <a:r>
              <a:rPr lang="en-US" dirty="0">
                <a:solidFill>
                  <a:schemeClr val="tx1">
                    <a:lumMod val="50000"/>
                    <a:lumOff val="50000"/>
                  </a:schemeClr>
                </a:solidFill>
                <a:latin typeface="Arial" panose="020B0604020202020204" pitchFamily="34" charset="0"/>
                <a:cs typeface="Arial" panose="020B0604020202020204" pitchFamily="34" charset="0"/>
              </a:rPr>
              <a:t>Based on declaration dates in South African Protected Areas Database</a:t>
            </a:r>
          </a:p>
        </p:txBody>
      </p:sp>
      <p:sp>
        <p:nvSpPr>
          <p:cNvPr id="21" name="TextBox 20"/>
          <p:cNvSpPr txBox="1"/>
          <p:nvPr/>
        </p:nvSpPr>
        <p:spPr>
          <a:xfrm>
            <a:off x="1937768" y="1749746"/>
            <a:ext cx="1633590" cy="769441"/>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1980</a:t>
            </a:r>
          </a:p>
          <a:p>
            <a:pPr algn="ctr"/>
            <a:r>
              <a:rPr lang="en-US" sz="1400" dirty="0">
                <a:latin typeface="Arial" panose="020B0604020202020204" pitchFamily="34" charset="0"/>
                <a:cs typeface="Arial" panose="020B0604020202020204" pitchFamily="34" charset="0"/>
              </a:rPr>
              <a:t>5,4% </a:t>
            </a:r>
          </a:p>
          <a:p>
            <a:pPr algn="ctr"/>
            <a:r>
              <a:rPr lang="en-US" sz="1400" dirty="0">
                <a:latin typeface="Arial" panose="020B0604020202020204" pitchFamily="34" charset="0"/>
                <a:cs typeface="Arial" panose="020B0604020202020204" pitchFamily="34" charset="0"/>
              </a:rPr>
              <a:t>of the mainland</a:t>
            </a:r>
            <a:endParaRPr lang="en-ZA" sz="1400" dirty="0">
              <a:latin typeface="Arial" panose="020B0604020202020204" pitchFamily="34" charset="0"/>
              <a:cs typeface="Arial" panose="020B0604020202020204" pitchFamily="34" charset="0"/>
            </a:endParaRPr>
          </a:p>
        </p:txBody>
      </p:sp>
      <p:sp>
        <p:nvSpPr>
          <p:cNvPr id="22" name="TextBox 21"/>
          <p:cNvSpPr txBox="1"/>
          <p:nvPr/>
        </p:nvSpPr>
        <p:spPr>
          <a:xfrm>
            <a:off x="7824664" y="1782753"/>
            <a:ext cx="1633590" cy="769441"/>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2020</a:t>
            </a:r>
          </a:p>
          <a:p>
            <a:pPr algn="ctr"/>
            <a:r>
              <a:rPr lang="en-US" sz="1400" dirty="0">
                <a:latin typeface="Arial" panose="020B0604020202020204" pitchFamily="34" charset="0"/>
                <a:cs typeface="Arial" panose="020B0604020202020204" pitchFamily="34" charset="0"/>
              </a:rPr>
              <a:t>9,2% </a:t>
            </a:r>
          </a:p>
          <a:p>
            <a:pPr algn="ctr"/>
            <a:r>
              <a:rPr lang="en-US" sz="1400" dirty="0">
                <a:latin typeface="Arial" panose="020B0604020202020204" pitchFamily="34" charset="0"/>
                <a:cs typeface="Arial" panose="020B0604020202020204" pitchFamily="34" charset="0"/>
              </a:rPr>
              <a:t>of the mainland</a:t>
            </a:r>
            <a:endParaRPr lang="en-ZA" sz="1400" dirty="0">
              <a:latin typeface="Arial" panose="020B0604020202020204" pitchFamily="34" charset="0"/>
              <a:cs typeface="Arial" panose="020B0604020202020204" pitchFamily="34" charset="0"/>
            </a:endParaRPr>
          </a:p>
        </p:txBody>
      </p:sp>
      <p:sp>
        <p:nvSpPr>
          <p:cNvPr id="8" name="Rectangle 7"/>
          <p:cNvSpPr/>
          <p:nvPr/>
        </p:nvSpPr>
        <p:spPr>
          <a:xfrm>
            <a:off x="-1" y="-231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Key findings: National level</a:t>
            </a:r>
            <a:endParaRPr lang="en-GB" sz="2400" dirty="0">
              <a:latin typeface="Arial" panose="020B0604020202020204" pitchFamily="34" charset="0"/>
            </a:endParaRPr>
          </a:p>
        </p:txBody>
      </p:sp>
    </p:spTree>
    <p:extLst>
      <p:ext uri="{BB962C8B-B14F-4D97-AF65-F5344CB8AC3E}">
        <p14:creationId xmlns:p14="http://schemas.microsoft.com/office/powerpoint/2010/main" val="1125556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7201" y="1193010"/>
            <a:ext cx="6045358" cy="3314880"/>
            <a:chOff x="237201" y="1077507"/>
            <a:chExt cx="6045358" cy="3314880"/>
          </a:xfrm>
        </p:grpSpPr>
        <p:pic>
          <p:nvPicPr>
            <p:cNvPr id="3" name="Picture 2"/>
            <p:cNvPicPr>
              <a:picLocks noChangeAspect="1"/>
            </p:cNvPicPr>
            <p:nvPr/>
          </p:nvPicPr>
          <p:blipFill>
            <a:blip r:embed="rId3"/>
            <a:stretch>
              <a:fillRect/>
            </a:stretch>
          </p:blipFill>
          <p:spPr>
            <a:xfrm>
              <a:off x="237201" y="1077507"/>
              <a:ext cx="6045358" cy="3314880"/>
            </a:xfrm>
            <a:prstGeom prst="rect">
              <a:avLst/>
            </a:prstGeom>
          </p:spPr>
        </p:pic>
        <p:sp>
          <p:nvSpPr>
            <p:cNvPr id="7" name="Rectangle 6"/>
            <p:cNvSpPr/>
            <p:nvPr/>
          </p:nvSpPr>
          <p:spPr>
            <a:xfrm>
              <a:off x="262467" y="1077507"/>
              <a:ext cx="630766" cy="1899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0" name="Group 9"/>
          <p:cNvGrpSpPr/>
          <p:nvPr/>
        </p:nvGrpSpPr>
        <p:grpSpPr>
          <a:xfrm>
            <a:off x="6429517" y="1193009"/>
            <a:ext cx="5505165" cy="4115158"/>
            <a:chOff x="6429517" y="1077506"/>
            <a:chExt cx="5505165" cy="4115158"/>
          </a:xfrm>
        </p:grpSpPr>
        <p:pic>
          <p:nvPicPr>
            <p:cNvPr id="5" name="Picture 4"/>
            <p:cNvPicPr>
              <a:picLocks noChangeAspect="1"/>
            </p:cNvPicPr>
            <p:nvPr/>
          </p:nvPicPr>
          <p:blipFill>
            <a:blip r:embed="rId4"/>
            <a:stretch>
              <a:fillRect/>
            </a:stretch>
          </p:blipFill>
          <p:spPr>
            <a:xfrm>
              <a:off x="6429517" y="1077507"/>
              <a:ext cx="5505165" cy="4115157"/>
            </a:xfrm>
            <a:prstGeom prst="rect">
              <a:avLst/>
            </a:prstGeom>
          </p:spPr>
        </p:pic>
        <p:sp>
          <p:nvSpPr>
            <p:cNvPr id="9" name="Rectangle 8"/>
            <p:cNvSpPr/>
            <p:nvPr/>
          </p:nvSpPr>
          <p:spPr>
            <a:xfrm>
              <a:off x="6429517" y="1077506"/>
              <a:ext cx="630766" cy="1899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1" name="Rectangle 10"/>
          <p:cNvSpPr/>
          <p:nvPr/>
        </p:nvSpPr>
        <p:spPr>
          <a:xfrm>
            <a:off x="-1" y="-231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Key findings: Provincial level</a:t>
            </a:r>
            <a:endParaRPr lang="en-GB" sz="2400" dirty="0">
              <a:latin typeface="Arial" panose="020B0604020202020204" pitchFamily="34" charset="0"/>
            </a:endParaRPr>
          </a:p>
        </p:txBody>
      </p:sp>
    </p:spTree>
    <p:extLst>
      <p:ext uri="{BB962C8B-B14F-4D97-AF65-F5344CB8AC3E}">
        <p14:creationId xmlns:p14="http://schemas.microsoft.com/office/powerpoint/2010/main" val="2371344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08000" y="736828"/>
            <a:ext cx="9364513" cy="338554"/>
          </a:xfrm>
          <a:prstGeom prst="rect">
            <a:avLst/>
          </a:prstGeom>
          <a:noFill/>
        </p:spPr>
        <p:txBody>
          <a:bodyPr wrap="square" rtlCol="0">
            <a:spAutoFit/>
          </a:bodyPr>
          <a:lstStyle/>
          <a:p>
            <a:r>
              <a:rPr lang="en-US" sz="1600" b="1" dirty="0">
                <a:solidFill>
                  <a:schemeClr val="tx1">
                    <a:lumMod val="85000"/>
                    <a:lumOff val="15000"/>
                  </a:schemeClr>
                </a:solidFill>
                <a:latin typeface="Arial" panose="020B0604020202020204" pitchFamily="34" charset="0"/>
                <a:cs typeface="Arial" panose="020B0604020202020204" pitchFamily="34" charset="0"/>
              </a:rPr>
              <a:t>Cumulative extent of the land-based protected area estate in each province</a:t>
            </a:r>
          </a:p>
        </p:txBody>
      </p:sp>
      <p:pic>
        <p:nvPicPr>
          <p:cNvPr id="22" name="Picture 21"/>
          <p:cNvPicPr>
            <a:picLocks noChangeAspect="1"/>
          </p:cNvPicPr>
          <p:nvPr/>
        </p:nvPicPr>
        <p:blipFill>
          <a:blip r:embed="rId3"/>
          <a:stretch>
            <a:fillRect/>
          </a:stretch>
        </p:blipFill>
        <p:spPr>
          <a:xfrm>
            <a:off x="228600" y="1201300"/>
            <a:ext cx="11468101" cy="4687399"/>
          </a:xfrm>
          <a:prstGeom prst="rect">
            <a:avLst/>
          </a:prstGeom>
        </p:spPr>
      </p:pic>
      <p:sp>
        <p:nvSpPr>
          <p:cNvPr id="6" name="Rectangle 5"/>
          <p:cNvSpPr/>
          <p:nvPr/>
        </p:nvSpPr>
        <p:spPr>
          <a:xfrm>
            <a:off x="-1" y="-231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Key findings: Provincial level</a:t>
            </a:r>
            <a:endParaRPr lang="en-GB" sz="2400" dirty="0">
              <a:latin typeface="Arial" panose="020B0604020202020204" pitchFamily="34" charset="0"/>
            </a:endParaRPr>
          </a:p>
        </p:txBody>
      </p:sp>
    </p:spTree>
    <p:extLst>
      <p:ext uri="{BB962C8B-B14F-4D97-AF65-F5344CB8AC3E}">
        <p14:creationId xmlns:p14="http://schemas.microsoft.com/office/powerpoint/2010/main" val="3647652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57387" y="1345410"/>
            <a:ext cx="5419684" cy="3832485"/>
            <a:chOff x="6663265" y="1345410"/>
            <a:chExt cx="5419684" cy="3832485"/>
          </a:xfrm>
        </p:grpSpPr>
        <p:pic>
          <p:nvPicPr>
            <p:cNvPr id="5" name="Picture 4"/>
            <p:cNvPicPr>
              <a:picLocks noChangeAspect="1"/>
            </p:cNvPicPr>
            <p:nvPr/>
          </p:nvPicPr>
          <p:blipFill>
            <a:blip r:embed="rId3"/>
            <a:stretch>
              <a:fillRect/>
            </a:stretch>
          </p:blipFill>
          <p:spPr>
            <a:xfrm>
              <a:off x="6805883" y="1381339"/>
              <a:ext cx="5277066" cy="3796556"/>
            </a:xfrm>
            <a:prstGeom prst="rect">
              <a:avLst/>
            </a:prstGeom>
          </p:spPr>
        </p:pic>
        <p:sp>
          <p:nvSpPr>
            <p:cNvPr id="10" name="Rectangle 9"/>
            <p:cNvSpPr/>
            <p:nvPr/>
          </p:nvSpPr>
          <p:spPr>
            <a:xfrm>
              <a:off x="6663265" y="1345410"/>
              <a:ext cx="777875" cy="1899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3" name="Group 2"/>
          <p:cNvGrpSpPr/>
          <p:nvPr/>
        </p:nvGrpSpPr>
        <p:grpSpPr>
          <a:xfrm>
            <a:off x="264315" y="1206000"/>
            <a:ext cx="6293072" cy="3971895"/>
            <a:chOff x="264315" y="1206000"/>
            <a:chExt cx="6293072" cy="3971895"/>
          </a:xfrm>
        </p:grpSpPr>
        <p:pic>
          <p:nvPicPr>
            <p:cNvPr id="2" name="Picture 1"/>
            <p:cNvPicPr>
              <a:picLocks noChangeAspect="1"/>
            </p:cNvPicPr>
            <p:nvPr/>
          </p:nvPicPr>
          <p:blipFill>
            <a:blip r:embed="rId4"/>
            <a:stretch>
              <a:fillRect/>
            </a:stretch>
          </p:blipFill>
          <p:spPr>
            <a:xfrm>
              <a:off x="264315" y="1206000"/>
              <a:ext cx="6293072" cy="3971895"/>
            </a:xfrm>
            <a:prstGeom prst="rect">
              <a:avLst/>
            </a:prstGeom>
          </p:spPr>
        </p:pic>
        <p:sp>
          <p:nvSpPr>
            <p:cNvPr id="12" name="Rectangle 11"/>
            <p:cNvSpPr/>
            <p:nvPr/>
          </p:nvSpPr>
          <p:spPr>
            <a:xfrm>
              <a:off x="264315" y="1297999"/>
              <a:ext cx="777875" cy="1899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9" name="Rectangle 8"/>
          <p:cNvSpPr/>
          <p:nvPr/>
        </p:nvSpPr>
        <p:spPr>
          <a:xfrm>
            <a:off x="-1" y="-231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Key findings: Biome level</a:t>
            </a:r>
            <a:endParaRPr lang="en-GB" sz="2400" dirty="0">
              <a:latin typeface="Arial" panose="020B0604020202020204" pitchFamily="34" charset="0"/>
            </a:endParaRPr>
          </a:p>
        </p:txBody>
      </p:sp>
    </p:spTree>
    <p:extLst>
      <p:ext uri="{BB962C8B-B14F-4D97-AF65-F5344CB8AC3E}">
        <p14:creationId xmlns:p14="http://schemas.microsoft.com/office/powerpoint/2010/main" val="2844389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3349"/>
            <a:ext cx="12192000" cy="5352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latin typeface="Arial" panose="020B0604020202020204" pitchFamily="34" charset="0"/>
                <a:cs typeface="Arial" panose="020B0604020202020204" pitchFamily="34" charset="0"/>
              </a:rPr>
              <a:t>Contents</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9" y="673768"/>
            <a:ext cx="2532981" cy="12637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49" y="3201198"/>
            <a:ext cx="2539332" cy="12510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 y="4426811"/>
            <a:ext cx="2532982" cy="133356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 y="1943833"/>
            <a:ext cx="2532982" cy="1295467"/>
          </a:xfrm>
          <a:prstGeom prst="rect">
            <a:avLst/>
          </a:prstGeom>
        </p:spPr>
      </p:pic>
      <p:sp>
        <p:nvSpPr>
          <p:cNvPr id="6" name="TextBox 5"/>
          <p:cNvSpPr txBox="1"/>
          <p:nvPr/>
        </p:nvSpPr>
        <p:spPr>
          <a:xfrm>
            <a:off x="2764221" y="1008992"/>
            <a:ext cx="9112346" cy="4462760"/>
          </a:xfrm>
          <a:prstGeom prst="rect">
            <a:avLst/>
          </a:prstGeom>
          <a:noFill/>
        </p:spPr>
        <p:txBody>
          <a:bodyPr wrap="square" rtlCol="0">
            <a:spAutoFit/>
          </a:bodyPr>
          <a:lstStyle/>
          <a:p>
            <a:pPr marL="457200" indent="-457200">
              <a:buFont typeface="Wingdings" panose="05000000000000000000" pitchFamily="2" charset="2"/>
              <a:buChar char="§"/>
            </a:pPr>
            <a:r>
              <a:rPr lang="en-GB" sz="2800" b="1" dirty="0">
                <a:latin typeface="Arial" panose="020B0604020202020204" pitchFamily="34" charset="0"/>
                <a:cs typeface="Arial" panose="020B0604020202020204" pitchFamily="34" charset="0"/>
              </a:rPr>
              <a:t>Background</a:t>
            </a:r>
          </a:p>
          <a:p>
            <a:pPr marL="1257300" lvl="2" indent="-342900">
              <a:buFont typeface="+mj-lt"/>
              <a:buAutoNum type="arabicPeriod"/>
            </a:pPr>
            <a:r>
              <a:rPr lang="en-GB" sz="2000" dirty="0">
                <a:latin typeface="Arial" panose="020B0604020202020204" pitchFamily="34" charset="0"/>
                <a:cs typeface="Arial" panose="020B0604020202020204" pitchFamily="34" charset="0"/>
              </a:rPr>
              <a:t>Why experimental estimates?</a:t>
            </a:r>
          </a:p>
          <a:p>
            <a:pPr marL="1257300" lvl="2" indent="-342900">
              <a:buFont typeface="+mj-lt"/>
              <a:buAutoNum type="arabicPeriod"/>
            </a:pPr>
            <a:r>
              <a:rPr lang="en-GB" sz="2000" dirty="0">
                <a:latin typeface="Arial" panose="020B0604020202020204" pitchFamily="34" charset="0"/>
                <a:cs typeface="Arial" panose="020B0604020202020204" pitchFamily="34" charset="0"/>
              </a:rPr>
              <a:t>Natural Capital Accounting journey in South Africa</a:t>
            </a:r>
          </a:p>
          <a:p>
            <a:pPr marL="1257300" lvl="2" indent="-342900">
              <a:buFont typeface="+mj-lt"/>
              <a:buAutoNum type="arabicPeriod"/>
            </a:pPr>
            <a:r>
              <a:rPr lang="en-GB" sz="2000" dirty="0">
                <a:latin typeface="Arial" panose="020B0604020202020204" pitchFamily="34" charset="0"/>
                <a:cs typeface="Arial" panose="020B0604020202020204" pitchFamily="34" charset="0"/>
              </a:rPr>
              <a:t>Statistics South Africa’s Natural Capital series.</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GB" sz="2800" b="1" dirty="0">
                <a:latin typeface="Arial" panose="020B0604020202020204" pitchFamily="34" charset="0"/>
                <a:cs typeface="Arial" panose="020B0604020202020204" pitchFamily="34" charset="0"/>
              </a:rPr>
              <a:t>An example of sub-national natural capital accounts in South Africa</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GB" sz="2800" b="1" dirty="0">
                <a:latin typeface="Arial" panose="020B0604020202020204" pitchFamily="34" charset="0"/>
                <a:cs typeface="Arial" panose="020B0604020202020204" pitchFamily="34" charset="0"/>
              </a:rPr>
              <a:t>Key lessons</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22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266699" y="1075382"/>
            <a:ext cx="11162765" cy="4875167"/>
          </a:xfrm>
          <a:prstGeom prst="rect">
            <a:avLst/>
          </a:prstGeom>
        </p:spPr>
      </p:pic>
      <p:sp>
        <p:nvSpPr>
          <p:cNvPr id="20" name="TextBox 19"/>
          <p:cNvSpPr txBox="1"/>
          <p:nvPr/>
        </p:nvSpPr>
        <p:spPr>
          <a:xfrm>
            <a:off x="508000" y="736828"/>
            <a:ext cx="9364513" cy="338554"/>
          </a:xfrm>
          <a:prstGeom prst="rect">
            <a:avLst/>
          </a:prstGeom>
          <a:noFill/>
        </p:spPr>
        <p:txBody>
          <a:bodyPr wrap="square" rtlCol="0">
            <a:spAutoFit/>
          </a:bodyPr>
          <a:lstStyle/>
          <a:p>
            <a:r>
              <a:rPr lang="en-US" sz="1600" b="1" dirty="0">
                <a:solidFill>
                  <a:schemeClr val="tx1">
                    <a:lumMod val="85000"/>
                    <a:lumOff val="15000"/>
                  </a:schemeClr>
                </a:solidFill>
                <a:latin typeface="Arial" panose="020B0604020202020204" pitchFamily="34" charset="0"/>
                <a:cs typeface="Arial" panose="020B0604020202020204" pitchFamily="34" charset="0"/>
              </a:rPr>
              <a:t>Cumulative extent of the land-based protected area estate in each biome</a:t>
            </a:r>
          </a:p>
        </p:txBody>
      </p:sp>
      <p:sp>
        <p:nvSpPr>
          <p:cNvPr id="6" name="Rectangle 5"/>
          <p:cNvSpPr/>
          <p:nvPr/>
        </p:nvSpPr>
        <p:spPr>
          <a:xfrm>
            <a:off x="-1" y="-231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Key findings: Biome level</a:t>
            </a:r>
            <a:endParaRPr lang="en-GB" sz="2400" dirty="0">
              <a:latin typeface="Arial" panose="020B0604020202020204" pitchFamily="34" charset="0"/>
            </a:endParaRPr>
          </a:p>
        </p:txBody>
      </p:sp>
    </p:spTree>
    <p:extLst>
      <p:ext uri="{BB962C8B-B14F-4D97-AF65-F5344CB8AC3E}">
        <p14:creationId xmlns:p14="http://schemas.microsoft.com/office/powerpoint/2010/main" val="2358333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p:cNvSpPr/>
          <p:nvPr/>
        </p:nvSpPr>
        <p:spPr>
          <a:xfrm>
            <a:off x="1617444" y="2451450"/>
            <a:ext cx="9057373" cy="1915428"/>
          </a:xfrm>
          <a:custGeom>
            <a:avLst/>
            <a:gdLst>
              <a:gd name="connsiteX0" fmla="*/ 0 w 9057373"/>
              <a:gd name="connsiteY0" fmla="*/ 0 h 1915428"/>
              <a:gd name="connsiteX1" fmla="*/ 3012708 w 9057373"/>
              <a:gd name="connsiteY1" fmla="*/ 0 h 1915428"/>
              <a:gd name="connsiteX2" fmla="*/ 3012708 w 9057373"/>
              <a:gd name="connsiteY2" fmla="*/ 1097280 h 1915428"/>
              <a:gd name="connsiteX3" fmla="*/ 6150543 w 9057373"/>
              <a:gd name="connsiteY3" fmla="*/ 1097280 h 1915428"/>
              <a:gd name="connsiteX4" fmla="*/ 6150543 w 9057373"/>
              <a:gd name="connsiteY4" fmla="*/ 1915428 h 1915428"/>
              <a:gd name="connsiteX5" fmla="*/ 9057373 w 9057373"/>
              <a:gd name="connsiteY5" fmla="*/ 1915428 h 191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7373" h="1915428">
                <a:moveTo>
                  <a:pt x="0" y="0"/>
                </a:moveTo>
                <a:lnTo>
                  <a:pt x="3012708" y="0"/>
                </a:lnTo>
                <a:lnTo>
                  <a:pt x="3012708" y="1097280"/>
                </a:lnTo>
                <a:lnTo>
                  <a:pt x="6150543" y="1097280"/>
                </a:lnTo>
                <a:lnTo>
                  <a:pt x="6150543" y="1915428"/>
                </a:lnTo>
                <a:lnTo>
                  <a:pt x="9057373" y="1915428"/>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Rounded Corners 3">
            <a:extLst>
              <a:ext uri="{FF2B5EF4-FFF2-40B4-BE49-F238E27FC236}">
                <a16:creationId xmlns:a16="http://schemas.microsoft.com/office/drawing/2014/main" id="{8EC3A72D-0593-4C20-AA0B-B5AD5C69A887}"/>
              </a:ext>
            </a:extLst>
          </p:cNvPr>
          <p:cNvSpPr/>
          <p:nvPr/>
        </p:nvSpPr>
        <p:spPr>
          <a:xfrm>
            <a:off x="3210566" y="1812411"/>
            <a:ext cx="2758162" cy="2112306"/>
          </a:xfrm>
          <a:prstGeom prst="roundRect">
            <a:avLst>
              <a:gd name="adj" fmla="val 2165"/>
            </a:avLst>
          </a:prstGeom>
          <a:solidFill>
            <a:srgbClr val="EFF2F7"/>
          </a:solidFill>
          <a:ln w="25400">
            <a:solidFill>
              <a:srgbClr val="2F559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10" name="Rectangle: Rounded Corners 3">
            <a:extLst>
              <a:ext uri="{FF2B5EF4-FFF2-40B4-BE49-F238E27FC236}">
                <a16:creationId xmlns:a16="http://schemas.microsoft.com/office/drawing/2014/main" id="{8EC3A72D-0593-4C20-AA0B-B5AD5C69A887}"/>
              </a:ext>
            </a:extLst>
          </p:cNvPr>
          <p:cNvSpPr/>
          <p:nvPr/>
        </p:nvSpPr>
        <p:spPr>
          <a:xfrm>
            <a:off x="248292" y="1078986"/>
            <a:ext cx="2758162" cy="2112306"/>
          </a:xfrm>
          <a:prstGeom prst="roundRect">
            <a:avLst>
              <a:gd name="adj" fmla="val 2165"/>
            </a:avLst>
          </a:prstGeom>
          <a:solidFill>
            <a:srgbClr val="EFF2F7"/>
          </a:solidFill>
          <a:ln w="25400">
            <a:solidFill>
              <a:srgbClr val="2F559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13" name="TextBox 12"/>
          <p:cNvSpPr txBox="1"/>
          <p:nvPr/>
        </p:nvSpPr>
        <p:spPr>
          <a:xfrm>
            <a:off x="567965" y="1149085"/>
            <a:ext cx="2438488" cy="400110"/>
          </a:xfrm>
          <a:prstGeom prst="rect">
            <a:avLst/>
          </a:prstGeom>
          <a:noFill/>
        </p:spPr>
        <p:txBody>
          <a:bodyPr wrap="none" rtlCol="0">
            <a:spAutoFit/>
          </a:bodyPr>
          <a:lstStyle/>
          <a:p>
            <a:pPr algn="ctr"/>
            <a:r>
              <a:rPr lang="en-US" sz="2000" dirty="0">
                <a:solidFill>
                  <a:schemeClr val="bg1">
                    <a:lumMod val="95000"/>
                  </a:schemeClr>
                </a:solidFill>
                <a:latin typeface="Arial" panose="020B0604020202020204" pitchFamily="34" charset="0"/>
                <a:cs typeface="Arial" panose="020B0604020202020204" pitchFamily="34" charset="0"/>
              </a:rPr>
              <a:t>Who was included?</a:t>
            </a:r>
            <a:endParaRPr lang="en-ZA" sz="2000" dirty="0">
              <a:solidFill>
                <a:schemeClr val="bg1">
                  <a:lumMod val="95000"/>
                </a:schemeClr>
              </a:solidFill>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286393" y="1149085"/>
            <a:ext cx="2571106" cy="211538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200" dirty="0"/>
              <a:t>Invest in improving the protected area dataset: Expand the accounts to include all realms</a:t>
            </a:r>
            <a:endParaRPr lang="en-ZA" sz="2800" dirty="0"/>
          </a:p>
        </p:txBody>
      </p:sp>
      <p:sp>
        <p:nvSpPr>
          <p:cNvPr id="16" name="TextBox 15"/>
          <p:cNvSpPr txBox="1"/>
          <p:nvPr/>
        </p:nvSpPr>
        <p:spPr>
          <a:xfrm>
            <a:off x="3530239" y="1882510"/>
            <a:ext cx="2438488" cy="400110"/>
          </a:xfrm>
          <a:prstGeom prst="rect">
            <a:avLst/>
          </a:prstGeom>
          <a:noFill/>
        </p:spPr>
        <p:txBody>
          <a:bodyPr wrap="none" rtlCol="0">
            <a:spAutoFit/>
          </a:bodyPr>
          <a:lstStyle/>
          <a:p>
            <a:pPr algn="ctr"/>
            <a:r>
              <a:rPr lang="en-US" sz="2000" dirty="0">
                <a:solidFill>
                  <a:schemeClr val="bg1">
                    <a:lumMod val="95000"/>
                  </a:schemeClr>
                </a:solidFill>
                <a:latin typeface="Arial" panose="020B0604020202020204" pitchFamily="34" charset="0"/>
                <a:cs typeface="Arial" panose="020B0604020202020204" pitchFamily="34" charset="0"/>
              </a:rPr>
              <a:t>Who was included?</a:t>
            </a:r>
            <a:endParaRPr lang="en-ZA" sz="2000" dirty="0">
              <a:solidFill>
                <a:schemeClr val="bg1">
                  <a:lumMod val="95000"/>
                </a:schemeClr>
              </a:solidFill>
              <a:latin typeface="Arial" panose="020B0604020202020204" pitchFamily="34" charset="0"/>
              <a:cs typeface="Arial" panose="020B0604020202020204" pitchFamily="34" charset="0"/>
            </a:endParaRPr>
          </a:p>
        </p:txBody>
      </p:sp>
      <p:sp>
        <p:nvSpPr>
          <p:cNvPr id="17" name="Content Placeholder 2"/>
          <p:cNvSpPr txBox="1">
            <a:spLocks/>
          </p:cNvSpPr>
          <p:nvPr/>
        </p:nvSpPr>
        <p:spPr>
          <a:xfrm>
            <a:off x="3248667" y="1882510"/>
            <a:ext cx="2571106" cy="211538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dirty="0"/>
              <a:t>Link accounts for protected areas to land accounts</a:t>
            </a:r>
          </a:p>
        </p:txBody>
      </p:sp>
      <p:sp>
        <p:nvSpPr>
          <p:cNvPr id="18" name="Rectangle: Rounded Corners 3">
            <a:extLst>
              <a:ext uri="{FF2B5EF4-FFF2-40B4-BE49-F238E27FC236}">
                <a16:creationId xmlns:a16="http://schemas.microsoft.com/office/drawing/2014/main" id="{8EC3A72D-0593-4C20-AA0B-B5AD5C69A887}"/>
              </a:ext>
            </a:extLst>
          </p:cNvPr>
          <p:cNvSpPr/>
          <p:nvPr/>
        </p:nvSpPr>
        <p:spPr>
          <a:xfrm>
            <a:off x="6172840" y="2793486"/>
            <a:ext cx="2758162" cy="2112306"/>
          </a:xfrm>
          <a:prstGeom prst="roundRect">
            <a:avLst>
              <a:gd name="adj" fmla="val 2165"/>
            </a:avLst>
          </a:prstGeom>
          <a:solidFill>
            <a:srgbClr val="EFF2F7"/>
          </a:solidFill>
          <a:ln w="25400">
            <a:solidFill>
              <a:srgbClr val="2F559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19" name="TextBox 18"/>
          <p:cNvSpPr txBox="1"/>
          <p:nvPr/>
        </p:nvSpPr>
        <p:spPr>
          <a:xfrm>
            <a:off x="6492513" y="2863585"/>
            <a:ext cx="2438488" cy="400110"/>
          </a:xfrm>
          <a:prstGeom prst="rect">
            <a:avLst/>
          </a:prstGeom>
          <a:noFill/>
        </p:spPr>
        <p:txBody>
          <a:bodyPr wrap="none" rtlCol="0">
            <a:spAutoFit/>
          </a:bodyPr>
          <a:lstStyle/>
          <a:p>
            <a:pPr algn="ctr"/>
            <a:r>
              <a:rPr lang="en-US" sz="2000" dirty="0">
                <a:solidFill>
                  <a:schemeClr val="bg1">
                    <a:lumMod val="95000"/>
                  </a:schemeClr>
                </a:solidFill>
                <a:latin typeface="Arial" panose="020B0604020202020204" pitchFamily="34" charset="0"/>
                <a:cs typeface="Arial" panose="020B0604020202020204" pitchFamily="34" charset="0"/>
              </a:rPr>
              <a:t>Who was included?</a:t>
            </a:r>
            <a:endParaRPr lang="en-ZA" sz="2000" dirty="0">
              <a:solidFill>
                <a:schemeClr val="bg1">
                  <a:lumMod val="95000"/>
                </a:schemeClr>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6210941" y="2863585"/>
            <a:ext cx="2571106" cy="211538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dirty="0"/>
              <a:t>Explore additional accounts that could be developed for protected areas</a:t>
            </a:r>
          </a:p>
        </p:txBody>
      </p:sp>
      <p:sp>
        <p:nvSpPr>
          <p:cNvPr id="21" name="Rectangle: Rounded Corners 3">
            <a:extLst>
              <a:ext uri="{FF2B5EF4-FFF2-40B4-BE49-F238E27FC236}">
                <a16:creationId xmlns:a16="http://schemas.microsoft.com/office/drawing/2014/main" id="{8EC3A72D-0593-4C20-AA0B-B5AD5C69A887}"/>
              </a:ext>
            </a:extLst>
          </p:cNvPr>
          <p:cNvSpPr/>
          <p:nvPr/>
        </p:nvSpPr>
        <p:spPr>
          <a:xfrm>
            <a:off x="9135114" y="3424367"/>
            <a:ext cx="2758162" cy="2112306"/>
          </a:xfrm>
          <a:prstGeom prst="roundRect">
            <a:avLst>
              <a:gd name="adj" fmla="val 2165"/>
            </a:avLst>
          </a:prstGeom>
          <a:solidFill>
            <a:srgbClr val="EFF2F7"/>
          </a:solidFill>
          <a:ln w="25400">
            <a:solidFill>
              <a:srgbClr val="2F559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22" name="TextBox 21"/>
          <p:cNvSpPr txBox="1"/>
          <p:nvPr/>
        </p:nvSpPr>
        <p:spPr>
          <a:xfrm>
            <a:off x="9454787" y="3494466"/>
            <a:ext cx="2438488" cy="400110"/>
          </a:xfrm>
          <a:prstGeom prst="rect">
            <a:avLst/>
          </a:prstGeom>
          <a:noFill/>
        </p:spPr>
        <p:txBody>
          <a:bodyPr wrap="none" rtlCol="0">
            <a:spAutoFit/>
          </a:bodyPr>
          <a:lstStyle/>
          <a:p>
            <a:pPr algn="ctr"/>
            <a:r>
              <a:rPr lang="en-US" sz="2000" dirty="0">
                <a:solidFill>
                  <a:schemeClr val="bg1">
                    <a:lumMod val="95000"/>
                  </a:schemeClr>
                </a:solidFill>
                <a:latin typeface="Arial" panose="020B0604020202020204" pitchFamily="34" charset="0"/>
                <a:cs typeface="Arial" panose="020B0604020202020204" pitchFamily="34" charset="0"/>
              </a:rPr>
              <a:t>Who was included?</a:t>
            </a:r>
            <a:endParaRPr lang="en-ZA" sz="2000" dirty="0">
              <a:solidFill>
                <a:schemeClr val="bg1">
                  <a:lumMod val="95000"/>
                </a:schemeClr>
              </a:solidFill>
              <a:latin typeface="Arial" panose="020B0604020202020204" pitchFamily="34" charset="0"/>
              <a:cs typeface="Arial" panose="020B0604020202020204" pitchFamily="34" charset="0"/>
            </a:endParaRPr>
          </a:p>
        </p:txBody>
      </p:sp>
      <p:sp>
        <p:nvSpPr>
          <p:cNvPr id="23" name="Content Placeholder 2"/>
          <p:cNvSpPr txBox="1">
            <a:spLocks/>
          </p:cNvSpPr>
          <p:nvPr/>
        </p:nvSpPr>
        <p:spPr>
          <a:xfrm>
            <a:off x="9173215" y="3494466"/>
            <a:ext cx="2571106" cy="211538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200" dirty="0"/>
              <a:t>Explore links to other social and economic data</a:t>
            </a:r>
          </a:p>
        </p:txBody>
      </p:sp>
      <p:sp>
        <p:nvSpPr>
          <p:cNvPr id="25" name="Rectangle 24"/>
          <p:cNvSpPr/>
          <p:nvPr/>
        </p:nvSpPr>
        <p:spPr>
          <a:xfrm>
            <a:off x="-1" y="-231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rPr>
              <a:t>Directions for future work</a:t>
            </a:r>
            <a:endParaRPr lang="en-GB" sz="2400" dirty="0">
              <a:latin typeface="Arial" panose="020B0604020202020204" pitchFamily="34" charset="0"/>
            </a:endParaRPr>
          </a:p>
        </p:txBody>
      </p:sp>
    </p:spTree>
    <p:extLst>
      <p:ext uri="{BB962C8B-B14F-4D97-AF65-F5344CB8AC3E}">
        <p14:creationId xmlns:p14="http://schemas.microsoft.com/office/powerpoint/2010/main" val="4072573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33AB0-508B-C95A-5720-71899CA1D8D5}"/>
            </a:ext>
          </a:extLst>
        </p:cNvPr>
        <p:cNvGrpSpPr/>
        <p:nvPr/>
      </p:nvGrpSpPr>
      <p:grpSpPr>
        <a:xfrm>
          <a:off x="0" y="0"/>
          <a:ext cx="0" cy="0"/>
          <a:chOff x="0" y="0"/>
          <a:chExt cx="0" cy="0"/>
        </a:xfrm>
      </p:grpSpPr>
      <p:pic>
        <p:nvPicPr>
          <p:cNvPr id="14" name="Picture 13" descr="A buffalo and calf in a field&#10;&#10;Description automatically generated">
            <a:extLst>
              <a:ext uri="{FF2B5EF4-FFF2-40B4-BE49-F238E27FC236}">
                <a16:creationId xmlns:a16="http://schemas.microsoft.com/office/drawing/2014/main" id="{EB0329C7-EE08-A373-743A-358FCE3B54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5872873"/>
          </a:xfrm>
          <a:prstGeom prst="rect">
            <a:avLst/>
          </a:prstGeom>
        </p:spPr>
      </p:pic>
      <p:sp>
        <p:nvSpPr>
          <p:cNvPr id="35" name="Rectangle 34">
            <a:extLst>
              <a:ext uri="{FF2B5EF4-FFF2-40B4-BE49-F238E27FC236}">
                <a16:creationId xmlns:a16="http://schemas.microsoft.com/office/drawing/2014/main" id="{95AAF279-FA8E-AAF1-E356-BD133B500494}"/>
              </a:ext>
            </a:extLst>
          </p:cNvPr>
          <p:cNvSpPr/>
          <p:nvPr/>
        </p:nvSpPr>
        <p:spPr>
          <a:xfrm>
            <a:off x="5682343" y="0"/>
            <a:ext cx="6509655" cy="5834274"/>
          </a:xfrm>
          <a:prstGeom prst="rect">
            <a:avLst/>
          </a:prstGeom>
          <a:solidFill>
            <a:schemeClr val="tx1">
              <a:lumMod val="75000"/>
              <a:lumOff val="25000"/>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558DE2FA-79BF-43FC-8FEE-3C15243F9AA4}"/>
              </a:ext>
            </a:extLst>
          </p:cNvPr>
          <p:cNvSpPr/>
          <p:nvPr/>
        </p:nvSpPr>
        <p:spPr>
          <a:xfrm>
            <a:off x="0" y="5834275"/>
            <a:ext cx="12192000" cy="11153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5" name="Picture 4" descr="C:\Users\driverm\Documents\Rest of SANBI\Branding\SANBI Corporate Identity 2017\SANBI logo - 300 dpi RGB.JPG">
            <a:extLst>
              <a:ext uri="{FF2B5EF4-FFF2-40B4-BE49-F238E27FC236}">
                <a16:creationId xmlns:a16="http://schemas.microsoft.com/office/drawing/2014/main" id="{0625F777-5875-349F-C8D6-E4390BC6037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32244" y="5890403"/>
            <a:ext cx="3013132" cy="98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263ECC3-A74C-D050-37DE-4412FD16D2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9542" y="5964534"/>
            <a:ext cx="2340640" cy="837907"/>
          </a:xfrm>
          <a:prstGeom prst="rect">
            <a:avLst/>
          </a:prstGeom>
        </p:spPr>
      </p:pic>
      <p:pic>
        <p:nvPicPr>
          <p:cNvPr id="13" name="Picture 12">
            <a:extLst>
              <a:ext uri="{FF2B5EF4-FFF2-40B4-BE49-F238E27FC236}">
                <a16:creationId xmlns:a16="http://schemas.microsoft.com/office/drawing/2014/main" id="{2DF64A46-FD05-D710-4066-1E2921DA07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8054" y="5872874"/>
            <a:ext cx="2757862" cy="1021226"/>
          </a:xfrm>
          <a:prstGeom prst="rect">
            <a:avLst/>
          </a:prstGeom>
        </p:spPr>
      </p:pic>
      <p:sp>
        <p:nvSpPr>
          <p:cNvPr id="32" name="Free-form: Shape 31">
            <a:extLst>
              <a:ext uri="{FF2B5EF4-FFF2-40B4-BE49-F238E27FC236}">
                <a16:creationId xmlns:a16="http://schemas.microsoft.com/office/drawing/2014/main" id="{4CAFE2F9-CCE5-19D5-8DEB-9BD03FC9B999}"/>
              </a:ext>
            </a:extLst>
          </p:cNvPr>
          <p:cNvSpPr/>
          <p:nvPr/>
        </p:nvSpPr>
        <p:spPr>
          <a:xfrm rot="544199">
            <a:off x="579229" y="-423026"/>
            <a:ext cx="6551789" cy="5796177"/>
          </a:xfrm>
          <a:custGeom>
            <a:avLst/>
            <a:gdLst>
              <a:gd name="connsiteX0" fmla="*/ 0 w 6551789"/>
              <a:gd name="connsiteY0" fmla="*/ 5441776 h 5796177"/>
              <a:gd name="connsiteX1" fmla="*/ 31240 w 6551789"/>
              <a:gd name="connsiteY1" fmla="*/ 5796177 h 5796177"/>
              <a:gd name="connsiteX2" fmla="*/ 0 w 6551789"/>
              <a:gd name="connsiteY2" fmla="*/ 5796177 h 5796177"/>
              <a:gd name="connsiteX3" fmla="*/ 5277785 w 6551789"/>
              <a:gd name="connsiteY3" fmla="*/ 72112 h 5796177"/>
              <a:gd name="connsiteX4" fmla="*/ 5729509 w 6551789"/>
              <a:gd name="connsiteY4" fmla="*/ 0 h 5796177"/>
              <a:gd name="connsiteX5" fmla="*/ 5742353 w 6551789"/>
              <a:gd name="connsiteY5" fmla="*/ 270466 h 5796177"/>
              <a:gd name="connsiteX6" fmla="*/ 6346465 w 6551789"/>
              <a:gd name="connsiteY6" fmla="*/ 4922464 h 5796177"/>
              <a:gd name="connsiteX7" fmla="*/ 6343706 w 6551789"/>
              <a:gd name="connsiteY7" fmla="*/ 4928115 h 5796177"/>
              <a:gd name="connsiteX8" fmla="*/ 6383698 w 6551789"/>
              <a:gd name="connsiteY8" fmla="*/ 4790419 h 5796177"/>
              <a:gd name="connsiteX9" fmla="*/ 5314156 w 6551789"/>
              <a:gd name="connsiteY9" fmla="*/ 343289 h 57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51789" h="5796177">
                <a:moveTo>
                  <a:pt x="0" y="5441776"/>
                </a:moveTo>
                <a:lnTo>
                  <a:pt x="31240" y="5796177"/>
                </a:lnTo>
                <a:lnTo>
                  <a:pt x="0" y="5796177"/>
                </a:lnTo>
                <a:close/>
                <a:moveTo>
                  <a:pt x="5277785" y="72112"/>
                </a:moveTo>
                <a:lnTo>
                  <a:pt x="5729509" y="0"/>
                </a:lnTo>
                <a:lnTo>
                  <a:pt x="5742353" y="270466"/>
                </a:lnTo>
                <a:cubicBezTo>
                  <a:pt x="5884808" y="1817524"/>
                  <a:pt x="7003903" y="3424389"/>
                  <a:pt x="6346465" y="4922464"/>
                </a:cubicBezTo>
                <a:lnTo>
                  <a:pt x="6343706" y="4928115"/>
                </a:lnTo>
                <a:lnTo>
                  <a:pt x="6383698" y="4790419"/>
                </a:lnTo>
                <a:cubicBezTo>
                  <a:pt x="6755347" y="3288934"/>
                  <a:pt x="5578070" y="1828096"/>
                  <a:pt x="5314156" y="343289"/>
                </a:cubicBezTo>
                <a:close/>
              </a:path>
            </a:pathLst>
          </a:custGeom>
          <a:solidFill>
            <a:srgbClr val="CBF959">
              <a:alpha val="47000"/>
            </a:srgbClr>
          </a:solidFill>
          <a:ln>
            <a:noFill/>
          </a:ln>
          <a:effectLst>
            <a:outerShdw blurRad="635000" dist="38100" algn="l" rotWithShape="0">
              <a:prstClr val="black">
                <a:alpha val="49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FC5AA1B9-8AD2-DFB1-F03F-842C06097FE4}"/>
              </a:ext>
            </a:extLst>
          </p:cNvPr>
          <p:cNvSpPr/>
          <p:nvPr/>
        </p:nvSpPr>
        <p:spPr>
          <a:xfrm rot="241949">
            <a:off x="5429810" y="1570"/>
            <a:ext cx="1399494" cy="5860749"/>
          </a:xfrm>
          <a:custGeom>
            <a:avLst/>
            <a:gdLst>
              <a:gd name="connsiteX0" fmla="*/ 0 w 1397355"/>
              <a:gd name="connsiteY0" fmla="*/ 40484 h 5848921"/>
              <a:gd name="connsiteX1" fmla="*/ 574278 w 1397355"/>
              <a:gd name="connsiteY1" fmla="*/ 0 h 5848921"/>
              <a:gd name="connsiteX2" fmla="*/ 578529 w 1397355"/>
              <a:gd name="connsiteY2" fmla="*/ 148831 h 5848921"/>
              <a:gd name="connsiteX3" fmla="*/ 573267 w 1397355"/>
              <a:gd name="connsiteY3" fmla="*/ 5848921 h 5848921"/>
              <a:gd name="connsiteX4" fmla="*/ 413014 w 1397355"/>
              <a:gd name="connsiteY4" fmla="*/ 5848921 h 5848921"/>
              <a:gd name="connsiteX5" fmla="*/ 560182 w 1397355"/>
              <a:gd name="connsiteY5" fmla="*/ 5669740 h 5848921"/>
              <a:gd name="connsiteX6" fmla="*/ 16663 w 1397355"/>
              <a:gd name="connsiteY6" fmla="*/ 209427 h 5848921"/>
              <a:gd name="connsiteX0" fmla="*/ 0 w 1399494"/>
              <a:gd name="connsiteY0" fmla="*/ 40484 h 5848921"/>
              <a:gd name="connsiteX1" fmla="*/ 574278 w 1399494"/>
              <a:gd name="connsiteY1" fmla="*/ 0 h 5848921"/>
              <a:gd name="connsiteX2" fmla="*/ 578529 w 1399494"/>
              <a:gd name="connsiteY2" fmla="*/ 148831 h 5848921"/>
              <a:gd name="connsiteX3" fmla="*/ 576211 w 1399494"/>
              <a:gd name="connsiteY3" fmla="*/ 5845533 h 5848921"/>
              <a:gd name="connsiteX4" fmla="*/ 413014 w 1399494"/>
              <a:gd name="connsiteY4" fmla="*/ 5848921 h 5848921"/>
              <a:gd name="connsiteX5" fmla="*/ 560182 w 1399494"/>
              <a:gd name="connsiteY5" fmla="*/ 5669740 h 5848921"/>
              <a:gd name="connsiteX6" fmla="*/ 16663 w 1399494"/>
              <a:gd name="connsiteY6" fmla="*/ 209427 h 5848921"/>
              <a:gd name="connsiteX7" fmla="*/ 0 w 1399494"/>
              <a:gd name="connsiteY7" fmla="*/ 40484 h 5848921"/>
              <a:gd name="connsiteX0" fmla="*/ 0 w 1399494"/>
              <a:gd name="connsiteY0" fmla="*/ 40484 h 5856610"/>
              <a:gd name="connsiteX1" fmla="*/ 574278 w 1399494"/>
              <a:gd name="connsiteY1" fmla="*/ 0 h 5856610"/>
              <a:gd name="connsiteX2" fmla="*/ 578529 w 1399494"/>
              <a:gd name="connsiteY2" fmla="*/ 148831 h 5856610"/>
              <a:gd name="connsiteX3" fmla="*/ 576211 w 1399494"/>
              <a:gd name="connsiteY3" fmla="*/ 5845533 h 5856610"/>
              <a:gd name="connsiteX4" fmla="*/ 416739 w 1399494"/>
              <a:gd name="connsiteY4" fmla="*/ 5856610 h 5856610"/>
              <a:gd name="connsiteX5" fmla="*/ 560182 w 1399494"/>
              <a:gd name="connsiteY5" fmla="*/ 5669740 h 5856610"/>
              <a:gd name="connsiteX6" fmla="*/ 16663 w 1399494"/>
              <a:gd name="connsiteY6" fmla="*/ 209427 h 5856610"/>
              <a:gd name="connsiteX7" fmla="*/ 0 w 1399494"/>
              <a:gd name="connsiteY7" fmla="*/ 40484 h 58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9494" h="5856610">
                <a:moveTo>
                  <a:pt x="0" y="40484"/>
                </a:moveTo>
                <a:lnTo>
                  <a:pt x="574278" y="0"/>
                </a:lnTo>
                <a:lnTo>
                  <a:pt x="578529" y="148831"/>
                </a:lnTo>
                <a:cubicBezTo>
                  <a:pt x="685533" y="2055579"/>
                  <a:pt x="2372467" y="4056338"/>
                  <a:pt x="576211" y="5845533"/>
                </a:cubicBezTo>
                <a:lnTo>
                  <a:pt x="416739" y="5856610"/>
                </a:lnTo>
                <a:lnTo>
                  <a:pt x="560182" y="5669740"/>
                </a:lnTo>
                <a:cubicBezTo>
                  <a:pt x="1962339" y="3835040"/>
                  <a:pt x="245767" y="2029089"/>
                  <a:pt x="16663" y="209427"/>
                </a:cubicBezTo>
                <a:lnTo>
                  <a:pt x="0" y="40484"/>
                </a:lnTo>
                <a:close/>
              </a:path>
            </a:pathLst>
          </a:custGeom>
          <a:solidFill>
            <a:srgbClr val="DEE3E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3C7A231-D217-0A4B-5059-94C644A57497}"/>
              </a:ext>
            </a:extLst>
          </p:cNvPr>
          <p:cNvSpPr txBox="1">
            <a:spLocks/>
          </p:cNvSpPr>
          <p:nvPr/>
        </p:nvSpPr>
        <p:spPr>
          <a:xfrm>
            <a:off x="7449113" y="2256679"/>
            <a:ext cx="4305929" cy="78370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dirty="0">
                <a:solidFill>
                  <a:prstClr val="white">
                    <a:lumMod val="95000"/>
                  </a:prstClr>
                </a:solidFill>
                <a:latin typeface="Arial" panose="020B0604020202020204" pitchFamily="34" charset="0"/>
                <a:cs typeface="Arial" panose="020B0604020202020204" pitchFamily="34" charset="0"/>
              </a:rPr>
              <a:t>Key lessons</a:t>
            </a:r>
            <a:endParaRPr kumimoji="0" lang="en-GB" sz="3600" b="1" i="1" u="none" strike="noStrike" kern="1200" cap="none" spc="0" normalizeH="0" baseline="0" noProof="0" dirty="0">
              <a:ln>
                <a:noFill/>
              </a:ln>
              <a:solidFill>
                <a:prstClr val="white">
                  <a:lumMod val="85000"/>
                </a:prstClr>
              </a:solidFill>
              <a:effectLst/>
              <a:uLnTx/>
              <a:uFillTx/>
              <a:latin typeface="Arial" panose="020B0604020202020204" pitchFamily="34" charset="0"/>
              <a:ea typeface="+mj-ea"/>
              <a:cs typeface="Arial" panose="020B0604020202020204" pitchFamily="34" charset="0"/>
            </a:endParaRPr>
          </a:p>
        </p:txBody>
      </p:sp>
      <p:pic>
        <p:nvPicPr>
          <p:cNvPr id="12" name="Picture 11" descr="A buffalo and calf in a field&#10;&#10;Description automatically generated">
            <a:extLst>
              <a:ext uri="{FF2B5EF4-FFF2-40B4-BE49-F238E27FC236}">
                <a16:creationId xmlns:a16="http://schemas.microsoft.com/office/drawing/2014/main" id="{8B1D4DEC-4290-0DC1-E207-7809907E3D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4" r="47083"/>
          <a:stretch/>
        </p:blipFill>
        <p:spPr>
          <a:xfrm>
            <a:off x="1" y="6119"/>
            <a:ext cx="6451601" cy="5823181"/>
          </a:xfrm>
          <a:custGeom>
            <a:avLst/>
            <a:gdLst>
              <a:gd name="connsiteX0" fmla="*/ 0 w 6451601"/>
              <a:gd name="connsiteY0" fmla="*/ 0 h 5866755"/>
              <a:gd name="connsiteX1" fmla="*/ 5640114 w 6451601"/>
              <a:gd name="connsiteY1" fmla="*/ 0 h 5866755"/>
              <a:gd name="connsiteX2" fmla="*/ 5640114 w 6451601"/>
              <a:gd name="connsiteY2" fmla="*/ 5866755 h 5866755"/>
              <a:gd name="connsiteX3" fmla="*/ 0 w 6451601"/>
              <a:gd name="connsiteY3" fmla="*/ 5866755 h 5866755"/>
            </a:gdLst>
            <a:ahLst/>
            <a:cxnLst>
              <a:cxn ang="0">
                <a:pos x="connsiteX0" y="connsiteY0"/>
              </a:cxn>
              <a:cxn ang="0">
                <a:pos x="connsiteX1" y="connsiteY1"/>
              </a:cxn>
              <a:cxn ang="0">
                <a:pos x="connsiteX2" y="connsiteY2"/>
              </a:cxn>
              <a:cxn ang="0">
                <a:pos x="connsiteX3" y="connsiteY3"/>
              </a:cxn>
            </a:cxnLst>
            <a:rect l="l" t="t" r="r" b="b"/>
            <a:pathLst>
              <a:path w="6451601" h="5866755">
                <a:moveTo>
                  <a:pt x="0" y="0"/>
                </a:moveTo>
                <a:lnTo>
                  <a:pt x="5640114" y="0"/>
                </a:lnTo>
                <a:cubicBezTo>
                  <a:pt x="5640114" y="1955586"/>
                  <a:pt x="7465960" y="4025351"/>
                  <a:pt x="5640114" y="5866755"/>
                </a:cubicBezTo>
                <a:lnTo>
                  <a:pt x="0" y="5866755"/>
                </a:lnTo>
                <a:close/>
              </a:path>
            </a:pathLst>
          </a:custGeom>
        </p:spPr>
      </p:pic>
    </p:spTree>
    <p:extLst>
      <p:ext uri="{BB962C8B-B14F-4D97-AF65-F5344CB8AC3E}">
        <p14:creationId xmlns:p14="http://schemas.microsoft.com/office/powerpoint/2010/main" val="1909733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A8B565-AF90-DE24-EAA3-17EB19A05F2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20823"/>
          <a:stretch/>
        </p:blipFill>
        <p:spPr>
          <a:xfrm>
            <a:off x="6848014" y="4453239"/>
            <a:ext cx="2969754" cy="2447916"/>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8F3719F6-0519-47DA-9D1C-A62F9C830DE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3273" t="9795" r="16628"/>
          <a:stretch/>
        </p:blipFill>
        <p:spPr>
          <a:xfrm>
            <a:off x="9728431" y="0"/>
            <a:ext cx="2463566" cy="2392073"/>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EA92C018-DBF7-482B-BDD8-6129AEC2F6A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14270" t="28425" r="30957" b="876"/>
          <a:stretch/>
        </p:blipFill>
        <p:spPr>
          <a:xfrm>
            <a:off x="9731644" y="4482869"/>
            <a:ext cx="2499736" cy="2419957"/>
          </a:xfrm>
          <a:prstGeom prst="rect">
            <a:avLst/>
          </a:prstGeom>
        </p:spPr>
      </p:pic>
      <p:pic>
        <p:nvPicPr>
          <p:cNvPr id="2" name="Picture 1">
            <a:extLst>
              <a:ext uri="{FF2B5EF4-FFF2-40B4-BE49-F238E27FC236}">
                <a16:creationId xmlns:a16="http://schemas.microsoft.com/office/drawing/2014/main" id="{6C82FCB4-95DB-9FF6-E375-C0E90059F8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6355" t="40114" r="11485"/>
          <a:stretch/>
        </p:blipFill>
        <p:spPr>
          <a:xfrm>
            <a:off x="3714442" y="4349677"/>
            <a:ext cx="4158915" cy="2538237"/>
          </a:xfrm>
          <a:prstGeom prst="rect">
            <a:avLst/>
          </a:prstGeom>
        </p:spPr>
      </p:pic>
      <p:pic>
        <p:nvPicPr>
          <p:cNvPr id="15" name="Picture 14" descr="A group of people sitting in chairs in front of a projector screen&#10;&#10;Description automatically generated with medium confidence">
            <a:extLst>
              <a:ext uri="{FF2B5EF4-FFF2-40B4-BE49-F238E27FC236}">
                <a16:creationId xmlns:a16="http://schemas.microsoft.com/office/drawing/2014/main" id="{6D21669C-1353-D317-ABCD-F3BA12A6D4F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0"/>
            <a:ext cx="6760846" cy="2473232"/>
          </a:xfrm>
          <a:prstGeom prst="rect">
            <a:avLst/>
          </a:prstGeom>
        </p:spPr>
      </p:pic>
      <p:pic>
        <p:nvPicPr>
          <p:cNvPr id="26" name="Picture 25" descr="A person speaking into a microphone&#10;&#10;Description automatically generated">
            <a:extLst>
              <a:ext uri="{FF2B5EF4-FFF2-40B4-BE49-F238E27FC236}">
                <a16:creationId xmlns:a16="http://schemas.microsoft.com/office/drawing/2014/main" id="{7E5435C2-10CD-856E-B6F6-AAF3C50A0BFE}"/>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t="7953" r="21945"/>
          <a:stretch/>
        </p:blipFill>
        <p:spPr>
          <a:xfrm>
            <a:off x="6759899" y="-2921"/>
            <a:ext cx="2968532" cy="2333750"/>
          </a:xfrm>
          <a:prstGeom prst="rect">
            <a:avLst/>
          </a:prstGeom>
        </p:spPr>
      </p:pic>
      <p:pic>
        <p:nvPicPr>
          <p:cNvPr id="27" name="Picture 26">
            <a:extLst>
              <a:ext uri="{FF2B5EF4-FFF2-40B4-BE49-F238E27FC236}">
                <a16:creationId xmlns:a16="http://schemas.microsoft.com/office/drawing/2014/main" id="{14997C59-1796-FEDB-53CA-3271B5277B2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6289485" y="2361158"/>
            <a:ext cx="5902512" cy="2164576"/>
          </a:xfrm>
          <a:prstGeom prst="rect">
            <a:avLst/>
          </a:prstGeom>
          <a:noFill/>
        </p:spPr>
      </p:pic>
      <p:pic>
        <p:nvPicPr>
          <p:cNvPr id="11" name="Picture 10">
            <a:extLst>
              <a:ext uri="{FF2B5EF4-FFF2-40B4-BE49-F238E27FC236}">
                <a16:creationId xmlns:a16="http://schemas.microsoft.com/office/drawing/2014/main" id="{86BC45FC-D0FC-9606-7F6E-E0358A9B8AC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2321726"/>
            <a:ext cx="6342161" cy="2164576"/>
          </a:xfrm>
          <a:prstGeom prst="rect">
            <a:avLst/>
          </a:prstGeom>
        </p:spPr>
      </p:pic>
      <p:pic>
        <p:nvPicPr>
          <p:cNvPr id="29" name="Picture 28" descr="A group of people posing for a photo&#10;&#10;Description automatically generated">
            <a:extLst>
              <a:ext uri="{FF2B5EF4-FFF2-40B4-BE49-F238E27FC236}">
                <a16:creationId xmlns:a16="http://schemas.microsoft.com/office/drawing/2014/main" id="{6A0DAFB0-9DC5-3ED9-5E23-82045C45B64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0" y="4454871"/>
            <a:ext cx="4149071" cy="2459524"/>
          </a:xfrm>
          <a:prstGeom prst="rect">
            <a:avLst/>
          </a:prstGeom>
        </p:spPr>
      </p:pic>
      <p:pic>
        <p:nvPicPr>
          <p:cNvPr id="41" name="Picture 6" descr="https://seea.un.org/sites/seea.un.org/files/styles/panopoly_image_full/public/general/eea_training_pretoria_group_picture.jpg?itok=70RWudqt">
            <a:extLst>
              <a:ext uri="{FF2B5EF4-FFF2-40B4-BE49-F238E27FC236}">
                <a16:creationId xmlns:a16="http://schemas.microsoft.com/office/drawing/2014/main" id="{016C7B75-D183-D16A-4432-8BE884722C77}"/>
              </a:ext>
            </a:extLst>
          </p:cNvPr>
          <p:cNvPicPr>
            <a:picLocks noChangeAspect="1" noChangeArrowheads="1"/>
          </p:cNvPicPr>
          <p:nvPr/>
        </p:nvPicPr>
        <p:blipFill rotWithShape="1">
          <a:blip r:embed="rId12" r:link="rId13" cstate="screen">
            <a:extLst>
              <a:ext uri="{28A0092B-C50C-407E-A947-70E740481C1C}">
                <a14:useLocalDpi xmlns:a14="http://schemas.microsoft.com/office/drawing/2010/main"/>
              </a:ext>
            </a:extLst>
          </a:blip>
          <a:srcRect r="-220"/>
          <a:stretch>
            <a:fillRect/>
          </a:stretch>
        </p:blipFill>
        <p:spPr bwMode="auto">
          <a:xfrm>
            <a:off x="7862666" y="4530257"/>
            <a:ext cx="4353863" cy="235631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https://seea.un.org/sites/seea.un.org/files/styles/panopoly_image_original/public/images/img_4459.jpg?itok=3a0V6UZj">
            <a:extLst>
              <a:ext uri="{FF2B5EF4-FFF2-40B4-BE49-F238E27FC236}">
                <a16:creationId xmlns:a16="http://schemas.microsoft.com/office/drawing/2014/main" id="{94412E62-BA07-6385-5D08-E8ED601D3BC0}"/>
              </a:ext>
            </a:extLst>
          </p:cNvPr>
          <p:cNvPicPr>
            <a:picLocks noChangeAspect="1" noChangeArrowheads="1"/>
          </p:cNvPicPr>
          <p:nvPr/>
        </p:nvPicPr>
        <p:blipFill>
          <a:blip r:embed="rId14" r:link="rId15" cstate="screen">
            <a:extLst>
              <a:ext uri="{28A0092B-C50C-407E-A947-70E740481C1C}">
                <a14:useLocalDpi xmlns:a14="http://schemas.microsoft.com/office/drawing/2010/main"/>
              </a:ext>
            </a:extLst>
          </a:blip>
          <a:srcRect/>
          <a:stretch>
            <a:fillRect/>
          </a:stretch>
        </p:blipFill>
        <p:spPr bwMode="auto">
          <a:xfrm>
            <a:off x="0" y="2264885"/>
            <a:ext cx="6452081" cy="23337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45A4DB4-C8DD-C37C-F742-55566ECCEE90}"/>
              </a:ext>
            </a:extLst>
          </p:cNvPr>
          <p:cNvPicPr>
            <a:picLocks noChangeAspect="1"/>
          </p:cNvPicPr>
          <p:nvPr/>
        </p:nvPicPr>
        <p:blipFill rotWithShape="1">
          <a:blip r:embed="rId16">
            <a:extLst>
              <a:ext uri="{BEBA8EAE-BF5A-486C-A8C5-ECC9F3942E4B}">
                <a14:imgProps xmlns:a14="http://schemas.microsoft.com/office/drawing/2010/main">
                  <a14:imgLayer r:embed="rId17">
                    <a14:imgEffect>
                      <a14:colorTemperature colorTemp="4700"/>
                    </a14:imgEffect>
                  </a14:imgLayer>
                </a14:imgProps>
              </a:ext>
            </a:extLst>
          </a:blip>
          <a:srcRect l="3865" t="489" r="12335" b="4077"/>
          <a:stretch/>
        </p:blipFill>
        <p:spPr>
          <a:xfrm>
            <a:off x="8029366" y="-8062"/>
            <a:ext cx="4162631" cy="2376894"/>
          </a:xfrm>
          <a:prstGeom prst="rect">
            <a:avLst/>
          </a:prstGeom>
        </p:spPr>
      </p:pic>
      <p:grpSp>
        <p:nvGrpSpPr>
          <p:cNvPr id="32" name="Group 31">
            <a:extLst>
              <a:ext uri="{FF2B5EF4-FFF2-40B4-BE49-F238E27FC236}">
                <a16:creationId xmlns:a16="http://schemas.microsoft.com/office/drawing/2014/main" id="{5F25051C-FBC9-D439-3087-35A89C47814F}"/>
              </a:ext>
            </a:extLst>
          </p:cNvPr>
          <p:cNvGrpSpPr/>
          <p:nvPr/>
        </p:nvGrpSpPr>
        <p:grpSpPr>
          <a:xfrm>
            <a:off x="1411705" y="681102"/>
            <a:ext cx="9336750" cy="6248399"/>
            <a:chOff x="-1523996" y="465221"/>
            <a:chExt cx="9368589" cy="6248399"/>
          </a:xfrm>
        </p:grpSpPr>
        <p:graphicFrame>
          <p:nvGraphicFramePr>
            <p:cNvPr id="33" name="Diagram 32">
              <a:extLst>
                <a:ext uri="{FF2B5EF4-FFF2-40B4-BE49-F238E27FC236}">
                  <a16:creationId xmlns:a16="http://schemas.microsoft.com/office/drawing/2014/main" id="{2E8C1897-A52C-22E1-A675-F43AAC930E4A}"/>
                </a:ext>
              </a:extLst>
            </p:cNvPr>
            <p:cNvGraphicFramePr/>
            <p:nvPr/>
          </p:nvGraphicFramePr>
          <p:xfrm>
            <a:off x="-1523996" y="465221"/>
            <a:ext cx="9368589" cy="624839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34" name="TextBox 33">
              <a:extLst>
                <a:ext uri="{FF2B5EF4-FFF2-40B4-BE49-F238E27FC236}">
                  <a16:creationId xmlns:a16="http://schemas.microsoft.com/office/drawing/2014/main" id="{87B8064A-F84A-422D-594D-08BD75986143}"/>
                </a:ext>
              </a:extLst>
            </p:cNvPr>
            <p:cNvSpPr txBox="1"/>
            <p:nvPr/>
          </p:nvSpPr>
          <p:spPr>
            <a:xfrm>
              <a:off x="131255" y="3073796"/>
              <a:ext cx="303195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glow rad="101600">
                      <a:prstClr val="black">
                        <a:lumMod val="50000"/>
                        <a:lumOff val="50000"/>
                        <a:alpha val="40000"/>
                      </a:prstClr>
                    </a:glow>
                    <a:outerShdw blurRad="50800" dist="38100" algn="l" rotWithShape="0">
                      <a:prstClr val="black"/>
                    </a:outerShdw>
                  </a:effectLst>
                  <a:uLnTx/>
                  <a:uFillTx/>
                  <a:latin typeface="Calibri" panose="020F0502020204030204"/>
                  <a:ea typeface="+mn-ea"/>
                  <a:cs typeface="+mn-cs"/>
                </a:rPr>
                <a:t>Institutional process</a:t>
              </a:r>
              <a:endParaRPr kumimoji="0" lang="en-ZA" sz="3200" b="0" i="0" u="none" strike="noStrike" kern="1200" cap="none" spc="0" normalizeH="0" baseline="0" noProof="0" dirty="0">
                <a:ln>
                  <a:noFill/>
                </a:ln>
                <a:solidFill>
                  <a:prstClr val="white"/>
                </a:solidFill>
                <a:effectLst>
                  <a:glow rad="101600">
                    <a:prstClr val="black">
                      <a:lumMod val="50000"/>
                      <a:lumOff val="50000"/>
                      <a:alpha val="40000"/>
                    </a:prstClr>
                  </a:glow>
                  <a:outerShdw blurRad="50800" dist="38100" algn="l" rotWithShape="0">
                    <a:prstClr val="black"/>
                  </a:outerShdw>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D4EB2086-04D8-A65B-1D58-EBA7A3DCC096}"/>
                </a:ext>
              </a:extLst>
            </p:cNvPr>
            <p:cNvSpPr txBox="1"/>
            <p:nvPr/>
          </p:nvSpPr>
          <p:spPr>
            <a:xfrm>
              <a:off x="2215817" y="4694819"/>
              <a:ext cx="188895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glow rad="101600">
                      <a:prstClr val="black">
                        <a:lumMod val="50000"/>
                        <a:lumOff val="50000"/>
                        <a:alpha val="40000"/>
                      </a:prstClr>
                    </a:glow>
                    <a:outerShdw blurRad="50800" dist="38100" algn="l" rotWithShape="0">
                      <a:prstClr val="black"/>
                    </a:outerShdw>
                  </a:effectLst>
                  <a:uLnTx/>
                  <a:uFillTx/>
                  <a:latin typeface="Calibri" panose="020F0502020204030204"/>
                  <a:ea typeface="+mn-ea"/>
                  <a:cs typeface="+mn-cs"/>
                </a:rPr>
                <a:t>Policy process</a:t>
              </a:r>
              <a:endParaRPr kumimoji="0" lang="en-ZA" sz="3200" b="0" i="0" u="none" strike="noStrike" kern="1200" cap="none" spc="0" normalizeH="0" baseline="0" noProof="0" dirty="0">
                <a:ln>
                  <a:noFill/>
                </a:ln>
                <a:solidFill>
                  <a:prstClr val="white"/>
                </a:solidFill>
                <a:effectLst>
                  <a:glow rad="101600">
                    <a:prstClr val="black">
                      <a:lumMod val="50000"/>
                      <a:lumOff val="50000"/>
                      <a:alpha val="40000"/>
                    </a:prstClr>
                  </a:glow>
                  <a:outerShdw blurRad="50800" dist="38100" algn="l" rotWithShape="0">
                    <a:prstClr val="black"/>
                  </a:outerShdw>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59C8DF76-FAA0-39A6-51CB-78123F99F921}"/>
                </a:ext>
              </a:extLst>
            </p:cNvPr>
            <p:cNvSpPr txBox="1"/>
            <p:nvPr/>
          </p:nvSpPr>
          <p:spPr>
            <a:xfrm>
              <a:off x="2136995" y="1408055"/>
              <a:ext cx="204660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glow rad="101600">
                      <a:prstClr val="black">
                        <a:lumMod val="50000"/>
                        <a:lumOff val="50000"/>
                        <a:alpha val="40000"/>
                      </a:prstClr>
                    </a:glow>
                    <a:outerShdw blurRad="50800" dist="38100" algn="l" rotWithShape="0">
                      <a:prstClr val="black"/>
                    </a:outerShdw>
                  </a:effectLst>
                  <a:uLnTx/>
                  <a:uFillTx/>
                  <a:latin typeface="Calibri" panose="020F0502020204030204"/>
                  <a:ea typeface="+mn-ea"/>
                  <a:cs typeface="+mn-cs"/>
                </a:rPr>
                <a:t>Technical process</a:t>
              </a:r>
              <a:endParaRPr kumimoji="0" lang="en-ZA" sz="3200" b="0" i="0" u="none" strike="noStrike" kern="1200" cap="none" spc="0" normalizeH="0" baseline="0" noProof="0" dirty="0">
                <a:ln>
                  <a:noFill/>
                </a:ln>
                <a:solidFill>
                  <a:prstClr val="white"/>
                </a:solidFill>
                <a:effectLst>
                  <a:glow rad="101600">
                    <a:prstClr val="black">
                      <a:lumMod val="50000"/>
                      <a:lumOff val="50000"/>
                      <a:alpha val="40000"/>
                    </a:prstClr>
                  </a:glow>
                  <a:outerShdw blurRad="50800" dist="38100" algn="l" rotWithShape="0">
                    <a:prstClr val="black"/>
                  </a:outerShdw>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0E7D4B70-F67C-3543-463B-3557B24987C9}"/>
                </a:ext>
              </a:extLst>
            </p:cNvPr>
            <p:cNvSpPr txBox="1"/>
            <p:nvPr/>
          </p:nvSpPr>
          <p:spPr>
            <a:xfrm>
              <a:off x="3609221" y="3051437"/>
              <a:ext cx="198843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glow rad="101600">
                      <a:prstClr val="black">
                        <a:lumMod val="50000"/>
                        <a:lumOff val="50000"/>
                        <a:alpha val="40000"/>
                      </a:prstClr>
                    </a:glow>
                    <a:outerShdw blurRad="50800" dist="38100" algn="l" rotWithShape="0">
                      <a:prstClr val="black"/>
                    </a:outerShdw>
                  </a:effectLst>
                  <a:uLnTx/>
                  <a:uFillTx/>
                  <a:latin typeface="Calibri" panose="020F0502020204030204"/>
                  <a:ea typeface="+mn-ea"/>
                  <a:cs typeface="+mn-cs"/>
                </a:rPr>
                <a:t>Social process</a:t>
              </a:r>
              <a:endParaRPr kumimoji="0" lang="en-ZA" sz="3200" b="0" i="0" u="none" strike="noStrike" kern="1200" cap="none" spc="0" normalizeH="0" baseline="0" noProof="0" dirty="0">
                <a:ln>
                  <a:noFill/>
                </a:ln>
                <a:solidFill>
                  <a:prstClr val="white"/>
                </a:solidFill>
                <a:effectLst>
                  <a:glow rad="101600">
                    <a:prstClr val="black">
                      <a:lumMod val="50000"/>
                      <a:lumOff val="50000"/>
                      <a:alpha val="40000"/>
                    </a:prstClr>
                  </a:glow>
                  <a:outerShdw blurRad="50800" dist="38100" algn="l" rotWithShape="0">
                    <a:prstClr val="black"/>
                  </a:outerShdw>
                </a:effectLst>
                <a:uLnTx/>
                <a:uFillTx/>
                <a:latin typeface="Calibri" panose="020F0502020204030204"/>
                <a:ea typeface="+mn-ea"/>
                <a:cs typeface="+mn-cs"/>
              </a:endParaRPr>
            </a:p>
          </p:txBody>
        </p:sp>
      </p:grpSp>
      <p:sp>
        <p:nvSpPr>
          <p:cNvPr id="3" name="Rectangle 2">
            <a:extLst>
              <a:ext uri="{FF2B5EF4-FFF2-40B4-BE49-F238E27FC236}">
                <a16:creationId xmlns:a16="http://schemas.microsoft.com/office/drawing/2014/main" id="{F1F5098B-6102-0813-28FA-51C16901D6C2}"/>
              </a:ext>
            </a:extLst>
          </p:cNvPr>
          <p:cNvSpPr/>
          <p:nvPr/>
        </p:nvSpPr>
        <p:spPr>
          <a:xfrm>
            <a:off x="0" y="-233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latin typeface="Arial" panose="020B0604020202020204" pitchFamily="34" charset="0"/>
                <a:cs typeface="Arial" panose="020B0604020202020204" pitchFamily="34" charset="0"/>
              </a:rPr>
              <a:t>Putting attention to process makes a difference to impact</a:t>
            </a:r>
          </a:p>
        </p:txBody>
      </p:sp>
    </p:spTree>
    <p:extLst>
      <p:ext uri="{BB962C8B-B14F-4D97-AF65-F5344CB8AC3E}">
        <p14:creationId xmlns:p14="http://schemas.microsoft.com/office/powerpoint/2010/main" val="2977396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3349"/>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prstClr val="white">
                    <a:lumMod val="95000"/>
                  </a:prstClr>
                </a:solidFill>
                <a:latin typeface="Arial" panose="020B0604020202020204" pitchFamily="34" charset="0"/>
                <a:cs typeface="Arial" panose="020B0604020202020204" pitchFamily="34" charset="0"/>
              </a:rPr>
              <a:t>Building capacity and nurturing collaboration is key</a:t>
            </a:r>
          </a:p>
        </p:txBody>
      </p:sp>
      <p:pic>
        <p:nvPicPr>
          <p:cNvPr id="21" name="Picture 20">
            <a:extLst>
              <a:ext uri="{FF2B5EF4-FFF2-40B4-BE49-F238E27FC236}">
                <a16:creationId xmlns:a16="http://schemas.microsoft.com/office/drawing/2014/main" id="{50DC8866-6266-5EC7-96E9-5A4A15A3DA42}"/>
              </a:ext>
            </a:extLst>
          </p:cNvPr>
          <p:cNvPicPr>
            <a:picLocks noChangeAspect="1"/>
          </p:cNvPicPr>
          <p:nvPr/>
        </p:nvPicPr>
        <p:blipFill rotWithShape="1">
          <a:blip r:embed="rId3"/>
          <a:srcRect r="3241"/>
          <a:stretch/>
        </p:blipFill>
        <p:spPr>
          <a:xfrm>
            <a:off x="6335041" y="611728"/>
            <a:ext cx="2884226" cy="3022088"/>
          </a:xfrm>
          <a:prstGeom prst="rect">
            <a:avLst/>
          </a:prstGeom>
        </p:spPr>
      </p:pic>
      <p:sp>
        <p:nvSpPr>
          <p:cNvPr id="22" name="Content Placeholder 2">
            <a:extLst>
              <a:ext uri="{FF2B5EF4-FFF2-40B4-BE49-F238E27FC236}">
                <a16:creationId xmlns:a16="http://schemas.microsoft.com/office/drawing/2014/main" id="{036EEAF5-21DA-0A91-C016-71D52FF8A363}"/>
              </a:ext>
            </a:extLst>
          </p:cNvPr>
          <p:cNvSpPr txBox="1">
            <a:spLocks/>
          </p:cNvSpPr>
          <p:nvPr/>
        </p:nvSpPr>
        <p:spPr>
          <a:xfrm>
            <a:off x="139700" y="703498"/>
            <a:ext cx="5715000" cy="2742016"/>
          </a:xfrm>
          <a:prstGeom prst="rect">
            <a:avLst/>
          </a:prstGeom>
        </p:spPr>
        <p:txBody>
          <a:bodyPr>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Arial" panose="020B0604020202020204"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just">
              <a:buFont typeface="Arial" panose="020B0604020202020204" pitchFamily="34" charset="0"/>
              <a:buChar char="•"/>
            </a:pPr>
            <a:r>
              <a:rPr lang="en-US" sz="2000" dirty="0">
                <a:solidFill>
                  <a:schemeClr val="tx1"/>
                </a:solidFill>
                <a:cs typeface="Arial" panose="020B0604020202020204" pitchFamily="34" charset="0"/>
              </a:rPr>
              <a:t>NCA is </a:t>
            </a:r>
            <a:r>
              <a:rPr lang="en-US" sz="2000" dirty="0" err="1">
                <a:solidFill>
                  <a:schemeClr val="tx1"/>
                </a:solidFill>
                <a:cs typeface="Arial" panose="020B0604020202020204" pitchFamily="34" charset="0"/>
              </a:rPr>
              <a:t>catalysing</a:t>
            </a:r>
            <a:r>
              <a:rPr lang="en-US" sz="2000" dirty="0">
                <a:solidFill>
                  <a:schemeClr val="tx1"/>
                </a:solidFill>
                <a:cs typeface="Arial" panose="020B0604020202020204" pitchFamily="34" charset="0"/>
              </a:rPr>
              <a:t> new relationships and partnerships </a:t>
            </a:r>
          </a:p>
          <a:p>
            <a:pPr marL="457200" indent="-457200" algn="just">
              <a:buFont typeface="Arial" panose="020B0604020202020204" pitchFamily="34" charset="0"/>
              <a:buChar char="•"/>
            </a:pPr>
            <a:r>
              <a:rPr lang="en-US" sz="2000" dirty="0">
                <a:solidFill>
                  <a:schemeClr val="tx1"/>
                </a:solidFill>
                <a:cs typeface="Arial" panose="020B0604020202020204" pitchFamily="34" charset="0"/>
              </a:rPr>
              <a:t>Growing demand </a:t>
            </a:r>
          </a:p>
          <a:p>
            <a:pPr marL="457200" indent="-457200" algn="just">
              <a:buFont typeface="Arial" panose="020B0604020202020204" pitchFamily="34" charset="0"/>
              <a:buChar char="•"/>
            </a:pPr>
            <a:r>
              <a:rPr lang="en-US" sz="2000" dirty="0">
                <a:solidFill>
                  <a:schemeClr val="tx1"/>
                </a:solidFill>
                <a:cs typeface="Arial" panose="020B0604020202020204" pitchFamily="34" charset="0"/>
              </a:rPr>
              <a:t>Sustaining existing capacity and building capacity is a challenge (donor-funded, cost-containment in </a:t>
            </a:r>
            <a:r>
              <a:rPr lang="en-US" sz="2000" dirty="0" err="1">
                <a:solidFill>
                  <a:schemeClr val="tx1"/>
                </a:solidFill>
                <a:cs typeface="Arial" panose="020B0604020202020204" pitchFamily="34" charset="0"/>
              </a:rPr>
              <a:t>gov</a:t>
            </a:r>
            <a:r>
              <a:rPr lang="en-US" sz="2000" dirty="0">
                <a:solidFill>
                  <a:schemeClr val="tx1"/>
                </a:solidFill>
                <a:cs typeface="Arial" panose="020B0604020202020204" pitchFamily="34" charset="0"/>
              </a:rPr>
              <a:t>)</a:t>
            </a:r>
          </a:p>
          <a:p>
            <a:pPr marL="457200" indent="-457200" algn="just">
              <a:buFont typeface="Arial" panose="020B0604020202020204" pitchFamily="34" charset="0"/>
              <a:buChar char="•"/>
            </a:pPr>
            <a:r>
              <a:rPr lang="en-ZA" sz="2000" dirty="0">
                <a:solidFill>
                  <a:schemeClr val="tx1"/>
                </a:solidFill>
                <a:cs typeface="Arial" panose="020B0604020202020204" pitchFamily="34" charset="0"/>
              </a:rPr>
              <a:t>Sharing information regularly with regional and global </a:t>
            </a:r>
            <a:r>
              <a:rPr lang="en-ZA" sz="2000" dirty="0" err="1">
                <a:solidFill>
                  <a:schemeClr val="tx1"/>
                </a:solidFill>
                <a:cs typeface="Arial" panose="020B0604020202020204" pitchFamily="34" charset="0"/>
              </a:rPr>
              <a:t>CoP</a:t>
            </a:r>
            <a:r>
              <a:rPr lang="en-ZA" sz="2000" dirty="0">
                <a:solidFill>
                  <a:schemeClr val="tx1"/>
                </a:solidFill>
                <a:cs typeface="Arial" panose="020B0604020202020204" pitchFamily="34" charset="0"/>
              </a:rPr>
              <a:t> </a:t>
            </a:r>
          </a:p>
        </p:txBody>
      </p:sp>
      <p:pic>
        <p:nvPicPr>
          <p:cNvPr id="23" name="Picture 22">
            <a:extLst>
              <a:ext uri="{FF2B5EF4-FFF2-40B4-BE49-F238E27FC236}">
                <a16:creationId xmlns:a16="http://schemas.microsoft.com/office/drawing/2014/main" id="{0BA45B5F-C39F-4EE0-476C-8770D4518909}"/>
              </a:ext>
            </a:extLst>
          </p:cNvPr>
          <p:cNvPicPr>
            <a:picLocks noChangeAspect="1"/>
          </p:cNvPicPr>
          <p:nvPr/>
        </p:nvPicPr>
        <p:blipFill>
          <a:blip r:embed="rId4"/>
          <a:stretch>
            <a:fillRect/>
          </a:stretch>
        </p:blipFill>
        <p:spPr>
          <a:xfrm>
            <a:off x="9480599" y="2392645"/>
            <a:ext cx="2661152" cy="963969"/>
          </a:xfrm>
          <a:prstGeom prst="rect">
            <a:avLst/>
          </a:prstGeom>
        </p:spPr>
      </p:pic>
      <p:pic>
        <p:nvPicPr>
          <p:cNvPr id="24" name="Picture 11" descr="COVERPIC">
            <a:extLst>
              <a:ext uri="{FF2B5EF4-FFF2-40B4-BE49-F238E27FC236}">
                <a16:creationId xmlns:a16="http://schemas.microsoft.com/office/drawing/2014/main" id="{56A0DE38-1CC8-55F9-7E16-E8503DFEE7E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63" y="3647684"/>
            <a:ext cx="3283742" cy="22217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B58C5C69-7AEC-70AC-E9B6-9EA914C420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79"/>
          <a:stretch/>
        </p:blipFill>
        <p:spPr>
          <a:xfrm>
            <a:off x="3269879" y="3647685"/>
            <a:ext cx="1890017" cy="2235642"/>
          </a:xfrm>
          <a:prstGeom prst="rect">
            <a:avLst/>
          </a:prstGeom>
        </p:spPr>
      </p:pic>
      <p:pic>
        <p:nvPicPr>
          <p:cNvPr id="26" name="Picture 25" descr="A red flower in a field&#10;&#10;Description automatically generated">
            <a:extLst>
              <a:ext uri="{FF2B5EF4-FFF2-40B4-BE49-F238E27FC236}">
                <a16:creationId xmlns:a16="http://schemas.microsoft.com/office/drawing/2014/main" id="{239164BA-C45C-CC79-BEC0-081B1F0F95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72810" y="3647685"/>
            <a:ext cx="3362406" cy="2235642"/>
          </a:xfrm>
          <a:prstGeom prst="rect">
            <a:avLst/>
          </a:prstGeom>
        </p:spPr>
      </p:pic>
      <p:pic>
        <p:nvPicPr>
          <p:cNvPr id="27" name="Picture 26" descr="A rhinoceros with birds on its back&#10;&#10;Description automatically generated">
            <a:extLst>
              <a:ext uri="{FF2B5EF4-FFF2-40B4-BE49-F238E27FC236}">
                <a16:creationId xmlns:a16="http://schemas.microsoft.com/office/drawing/2014/main" id="{3E5174B0-F57A-52BD-7708-D85B7936E6E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40317" y="3647684"/>
            <a:ext cx="1454192" cy="2221775"/>
          </a:xfrm>
          <a:prstGeom prst="rect">
            <a:avLst/>
          </a:prstGeom>
        </p:spPr>
      </p:pic>
      <p:pic>
        <p:nvPicPr>
          <p:cNvPr id="28" name="Picture 27" descr="A close up of a butterfly&#10;&#10;Description automatically generated">
            <a:extLst>
              <a:ext uri="{FF2B5EF4-FFF2-40B4-BE49-F238E27FC236}">
                <a16:creationId xmlns:a16="http://schemas.microsoft.com/office/drawing/2014/main" id="{ABB4F0A5-4678-EA9A-BA75-414D34F75C6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594509" y="3647683"/>
            <a:ext cx="2604907" cy="2221776"/>
          </a:xfrm>
          <a:prstGeom prst="rect">
            <a:avLst/>
          </a:prstGeom>
        </p:spPr>
      </p:pic>
    </p:spTree>
    <p:extLst>
      <p:ext uri="{BB962C8B-B14F-4D97-AF65-F5344CB8AC3E}">
        <p14:creationId xmlns:p14="http://schemas.microsoft.com/office/powerpoint/2010/main" val="2278770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3349"/>
            <a:ext cx="12192000" cy="5352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latin typeface="Arial" panose="020B0604020202020204" pitchFamily="34" charset="0"/>
                <a:cs typeface="Arial" panose="020B0604020202020204" pitchFamily="34" charset="0"/>
              </a:rPr>
              <a:t>Into the future – more sub-national natural capital accounts for South Africa?</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9" y="673768"/>
            <a:ext cx="2532981" cy="12637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49" y="3201198"/>
            <a:ext cx="2539332" cy="12510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 y="4426811"/>
            <a:ext cx="2532982" cy="133356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 y="1943833"/>
            <a:ext cx="2532982" cy="1295467"/>
          </a:xfrm>
          <a:prstGeom prst="rect">
            <a:avLst/>
          </a:prstGeom>
        </p:spPr>
      </p:pic>
      <p:sp>
        <p:nvSpPr>
          <p:cNvPr id="6" name="TextBox 5"/>
          <p:cNvSpPr txBox="1"/>
          <p:nvPr/>
        </p:nvSpPr>
        <p:spPr>
          <a:xfrm>
            <a:off x="2764221" y="797510"/>
            <a:ext cx="9101958" cy="5262979"/>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Compilation of sub-national level accounts is a critical step for making natural capital information more relevant to local decision-making and planning.</a:t>
            </a:r>
          </a:p>
          <a:p>
            <a:pPr marL="285750" indent="-285750">
              <a:buFont typeface="Arial" panose="020B0604020202020204" pitchFamily="34" charset="0"/>
              <a:buChar char="•"/>
            </a:pPr>
            <a:r>
              <a:rPr lang="en-ZA" sz="2000" dirty="0">
                <a:latin typeface="Arial" panose="020B0604020202020204" pitchFamily="34" charset="0"/>
                <a:cs typeface="Arial" panose="020B0604020202020204" pitchFamily="34" charset="0"/>
              </a:rPr>
              <a:t>There is a need to identify policy-relevant sub-national accounts priorities in the country – and include them more implicitly into the National Natural Capital Accounting Strategy review that will happen in 2026/2027 - </a:t>
            </a:r>
            <a:r>
              <a:rPr lang="en-GB" sz="2000" dirty="0">
                <a:latin typeface="Arial" panose="020B0604020202020204" pitchFamily="34" charset="0"/>
                <a:cs typeface="Arial" panose="020B0604020202020204" pitchFamily="34" charset="0"/>
              </a:rPr>
              <a:t>A future roadmap for phased expansion.</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Current sub-national accounts compiled for South Africa mostly focussed on ecosystems and biodiversity – SEEA Ecosystem Accounting.</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Further explore how existing and future SEEA Central Framework accounts (stocks and flows of natural resources) could be disaggregated at a sub-national level in South Africa.</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Pilot sub-national accounts for specific SEEA accounts and in specific regions in South Africa - test capacity and refine methodologies.</a:t>
            </a:r>
          </a:p>
          <a:p>
            <a:pPr marL="285750" indent="-285750">
              <a:buFont typeface="Arial" panose="020B0604020202020204" pitchFamily="34" charset="0"/>
              <a:buChar char="•"/>
            </a:pPr>
            <a:r>
              <a:rPr lang="en-GB" sz="2000" dirty="0">
                <a:solidFill>
                  <a:srgbClr val="4BACC6"/>
                </a:solidFill>
                <a:latin typeface="Arial" panose="020B0604020202020204" pitchFamily="34" charset="0"/>
                <a:cs typeface="Arial" panose="020B0604020202020204" pitchFamily="34" charset="0"/>
              </a:rPr>
              <a:t>BUT any expansion of NCA in South Africa, and especially for more sub-national accounts, requires additional resources.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583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08412-CFD6-D7D9-1203-9830C3E705AF}"/>
            </a:ext>
          </a:extLst>
        </p:cNvPr>
        <p:cNvGrpSpPr/>
        <p:nvPr/>
      </p:nvGrpSpPr>
      <p:grpSpPr>
        <a:xfrm>
          <a:off x="0" y="0"/>
          <a:ext cx="0" cy="0"/>
          <a:chOff x="0" y="0"/>
          <a:chExt cx="0" cy="0"/>
        </a:xfrm>
      </p:grpSpPr>
      <p:pic>
        <p:nvPicPr>
          <p:cNvPr id="21" name="Picture 20" descr="An elephant crossing a road&#10;&#10;Description automatically generated">
            <a:extLst>
              <a:ext uri="{FF2B5EF4-FFF2-40B4-BE49-F238E27FC236}">
                <a16:creationId xmlns:a16="http://schemas.microsoft.com/office/drawing/2014/main" id="{327887C4-1A08-882D-D947-A39E926585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0"/>
            <a:ext cx="12191998" cy="5814731"/>
          </a:xfrm>
          <a:prstGeom prst="rect">
            <a:avLst/>
          </a:prstGeom>
        </p:spPr>
      </p:pic>
      <p:sp>
        <p:nvSpPr>
          <p:cNvPr id="35" name="Rectangle 34">
            <a:extLst>
              <a:ext uri="{FF2B5EF4-FFF2-40B4-BE49-F238E27FC236}">
                <a16:creationId xmlns:a16="http://schemas.microsoft.com/office/drawing/2014/main" id="{A13B98CE-8952-A2FD-13EF-5877D16867D4}"/>
              </a:ext>
            </a:extLst>
          </p:cNvPr>
          <p:cNvSpPr/>
          <p:nvPr/>
        </p:nvSpPr>
        <p:spPr>
          <a:xfrm>
            <a:off x="5682343" y="0"/>
            <a:ext cx="6509655" cy="5814731"/>
          </a:xfrm>
          <a:prstGeom prst="rect">
            <a:avLst/>
          </a:prstGeom>
          <a:solidFill>
            <a:schemeClr val="tx1">
              <a:lumMod val="75000"/>
              <a:lumOff val="25000"/>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2" name="Free-form: Shape 31">
            <a:extLst>
              <a:ext uri="{FF2B5EF4-FFF2-40B4-BE49-F238E27FC236}">
                <a16:creationId xmlns:a16="http://schemas.microsoft.com/office/drawing/2014/main" id="{E96C3001-B9C4-B146-6EFE-802EB5CB77C6}"/>
              </a:ext>
            </a:extLst>
          </p:cNvPr>
          <p:cNvSpPr/>
          <p:nvPr/>
        </p:nvSpPr>
        <p:spPr>
          <a:xfrm rot="544199">
            <a:off x="580759" y="-422904"/>
            <a:ext cx="6551789" cy="5776762"/>
          </a:xfrm>
          <a:custGeom>
            <a:avLst/>
            <a:gdLst>
              <a:gd name="connsiteX0" fmla="*/ 0 w 6551789"/>
              <a:gd name="connsiteY0" fmla="*/ 5441776 h 5796177"/>
              <a:gd name="connsiteX1" fmla="*/ 31240 w 6551789"/>
              <a:gd name="connsiteY1" fmla="*/ 5796177 h 5796177"/>
              <a:gd name="connsiteX2" fmla="*/ 0 w 6551789"/>
              <a:gd name="connsiteY2" fmla="*/ 5796177 h 5796177"/>
              <a:gd name="connsiteX3" fmla="*/ 5277785 w 6551789"/>
              <a:gd name="connsiteY3" fmla="*/ 72112 h 5796177"/>
              <a:gd name="connsiteX4" fmla="*/ 5729509 w 6551789"/>
              <a:gd name="connsiteY4" fmla="*/ 0 h 5796177"/>
              <a:gd name="connsiteX5" fmla="*/ 5742353 w 6551789"/>
              <a:gd name="connsiteY5" fmla="*/ 270466 h 5796177"/>
              <a:gd name="connsiteX6" fmla="*/ 6346465 w 6551789"/>
              <a:gd name="connsiteY6" fmla="*/ 4922464 h 5796177"/>
              <a:gd name="connsiteX7" fmla="*/ 6343706 w 6551789"/>
              <a:gd name="connsiteY7" fmla="*/ 4928115 h 5796177"/>
              <a:gd name="connsiteX8" fmla="*/ 6383698 w 6551789"/>
              <a:gd name="connsiteY8" fmla="*/ 4790419 h 5796177"/>
              <a:gd name="connsiteX9" fmla="*/ 5314156 w 6551789"/>
              <a:gd name="connsiteY9" fmla="*/ 343289 h 57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51789" h="5796177">
                <a:moveTo>
                  <a:pt x="0" y="5441776"/>
                </a:moveTo>
                <a:lnTo>
                  <a:pt x="31240" y="5796177"/>
                </a:lnTo>
                <a:lnTo>
                  <a:pt x="0" y="5796177"/>
                </a:lnTo>
                <a:close/>
                <a:moveTo>
                  <a:pt x="5277785" y="72112"/>
                </a:moveTo>
                <a:lnTo>
                  <a:pt x="5729509" y="0"/>
                </a:lnTo>
                <a:lnTo>
                  <a:pt x="5742353" y="270466"/>
                </a:lnTo>
                <a:cubicBezTo>
                  <a:pt x="5884808" y="1817524"/>
                  <a:pt x="7003903" y="3424389"/>
                  <a:pt x="6346465" y="4922464"/>
                </a:cubicBezTo>
                <a:lnTo>
                  <a:pt x="6343706" y="4928115"/>
                </a:lnTo>
                <a:lnTo>
                  <a:pt x="6383698" y="4790419"/>
                </a:lnTo>
                <a:cubicBezTo>
                  <a:pt x="6755347" y="3288934"/>
                  <a:pt x="5578070" y="1828096"/>
                  <a:pt x="5314156" y="343289"/>
                </a:cubicBezTo>
                <a:close/>
              </a:path>
            </a:pathLst>
          </a:custGeom>
          <a:solidFill>
            <a:srgbClr val="CBF959">
              <a:alpha val="47000"/>
            </a:srgbClr>
          </a:solidFill>
          <a:ln>
            <a:noFill/>
          </a:ln>
          <a:effectLst>
            <a:outerShdw blurRad="635000" dist="38100" algn="l" rotWithShape="0">
              <a:prstClr val="black">
                <a:alpha val="49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30" name="Free-form: Shape 29">
            <a:extLst>
              <a:ext uri="{FF2B5EF4-FFF2-40B4-BE49-F238E27FC236}">
                <a16:creationId xmlns:a16="http://schemas.microsoft.com/office/drawing/2014/main" id="{EE9F31E6-0CBA-631F-74B5-B000BBA9AB83}"/>
              </a:ext>
            </a:extLst>
          </p:cNvPr>
          <p:cNvSpPr/>
          <p:nvPr/>
        </p:nvSpPr>
        <p:spPr>
          <a:xfrm rot="241949">
            <a:off x="5430500" y="1595"/>
            <a:ext cx="1399494" cy="5841117"/>
          </a:xfrm>
          <a:custGeom>
            <a:avLst/>
            <a:gdLst>
              <a:gd name="connsiteX0" fmla="*/ 0 w 1397355"/>
              <a:gd name="connsiteY0" fmla="*/ 40484 h 5848921"/>
              <a:gd name="connsiteX1" fmla="*/ 574278 w 1397355"/>
              <a:gd name="connsiteY1" fmla="*/ 0 h 5848921"/>
              <a:gd name="connsiteX2" fmla="*/ 578529 w 1397355"/>
              <a:gd name="connsiteY2" fmla="*/ 148831 h 5848921"/>
              <a:gd name="connsiteX3" fmla="*/ 573267 w 1397355"/>
              <a:gd name="connsiteY3" fmla="*/ 5848921 h 5848921"/>
              <a:gd name="connsiteX4" fmla="*/ 413014 w 1397355"/>
              <a:gd name="connsiteY4" fmla="*/ 5848921 h 5848921"/>
              <a:gd name="connsiteX5" fmla="*/ 560182 w 1397355"/>
              <a:gd name="connsiteY5" fmla="*/ 5669740 h 5848921"/>
              <a:gd name="connsiteX6" fmla="*/ 16663 w 1397355"/>
              <a:gd name="connsiteY6" fmla="*/ 209427 h 5848921"/>
              <a:gd name="connsiteX0" fmla="*/ 0 w 1399494"/>
              <a:gd name="connsiteY0" fmla="*/ 40484 h 5848921"/>
              <a:gd name="connsiteX1" fmla="*/ 574278 w 1399494"/>
              <a:gd name="connsiteY1" fmla="*/ 0 h 5848921"/>
              <a:gd name="connsiteX2" fmla="*/ 578529 w 1399494"/>
              <a:gd name="connsiteY2" fmla="*/ 148831 h 5848921"/>
              <a:gd name="connsiteX3" fmla="*/ 576211 w 1399494"/>
              <a:gd name="connsiteY3" fmla="*/ 5845533 h 5848921"/>
              <a:gd name="connsiteX4" fmla="*/ 413014 w 1399494"/>
              <a:gd name="connsiteY4" fmla="*/ 5848921 h 5848921"/>
              <a:gd name="connsiteX5" fmla="*/ 560182 w 1399494"/>
              <a:gd name="connsiteY5" fmla="*/ 5669740 h 5848921"/>
              <a:gd name="connsiteX6" fmla="*/ 16663 w 1399494"/>
              <a:gd name="connsiteY6" fmla="*/ 209427 h 5848921"/>
              <a:gd name="connsiteX7" fmla="*/ 0 w 1399494"/>
              <a:gd name="connsiteY7" fmla="*/ 40484 h 5848921"/>
              <a:gd name="connsiteX0" fmla="*/ 0 w 1399494"/>
              <a:gd name="connsiteY0" fmla="*/ 40484 h 5856610"/>
              <a:gd name="connsiteX1" fmla="*/ 574278 w 1399494"/>
              <a:gd name="connsiteY1" fmla="*/ 0 h 5856610"/>
              <a:gd name="connsiteX2" fmla="*/ 578529 w 1399494"/>
              <a:gd name="connsiteY2" fmla="*/ 148831 h 5856610"/>
              <a:gd name="connsiteX3" fmla="*/ 576211 w 1399494"/>
              <a:gd name="connsiteY3" fmla="*/ 5845533 h 5856610"/>
              <a:gd name="connsiteX4" fmla="*/ 416739 w 1399494"/>
              <a:gd name="connsiteY4" fmla="*/ 5856610 h 5856610"/>
              <a:gd name="connsiteX5" fmla="*/ 560182 w 1399494"/>
              <a:gd name="connsiteY5" fmla="*/ 5669740 h 5856610"/>
              <a:gd name="connsiteX6" fmla="*/ 16663 w 1399494"/>
              <a:gd name="connsiteY6" fmla="*/ 209427 h 5856610"/>
              <a:gd name="connsiteX7" fmla="*/ 0 w 1399494"/>
              <a:gd name="connsiteY7" fmla="*/ 40484 h 58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9494" h="5856610">
                <a:moveTo>
                  <a:pt x="0" y="40484"/>
                </a:moveTo>
                <a:lnTo>
                  <a:pt x="574278" y="0"/>
                </a:lnTo>
                <a:lnTo>
                  <a:pt x="578529" y="148831"/>
                </a:lnTo>
                <a:cubicBezTo>
                  <a:pt x="685533" y="2055579"/>
                  <a:pt x="2372467" y="4056338"/>
                  <a:pt x="576211" y="5845533"/>
                </a:cubicBezTo>
                <a:lnTo>
                  <a:pt x="416739" y="5856610"/>
                </a:lnTo>
                <a:lnTo>
                  <a:pt x="560182" y="5669740"/>
                </a:lnTo>
                <a:cubicBezTo>
                  <a:pt x="1962339" y="3835040"/>
                  <a:pt x="245767" y="2029089"/>
                  <a:pt x="16663" y="209427"/>
                </a:cubicBezTo>
                <a:lnTo>
                  <a:pt x="0" y="40484"/>
                </a:lnTo>
                <a:close/>
              </a:path>
            </a:pathLst>
          </a:custGeom>
          <a:solidFill>
            <a:srgbClr val="DEE3E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2" name="Title 1">
            <a:extLst>
              <a:ext uri="{FF2B5EF4-FFF2-40B4-BE49-F238E27FC236}">
                <a16:creationId xmlns:a16="http://schemas.microsoft.com/office/drawing/2014/main" id="{B473A576-967E-8580-9F41-A9AD9FE35C9B}"/>
              </a:ext>
            </a:extLst>
          </p:cNvPr>
          <p:cNvSpPr txBox="1">
            <a:spLocks/>
          </p:cNvSpPr>
          <p:nvPr/>
        </p:nvSpPr>
        <p:spPr>
          <a:xfrm>
            <a:off x="8022421" y="2970302"/>
            <a:ext cx="3123649" cy="6657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lumMod val="95000"/>
                  </a:schemeClr>
                </a:solidFill>
              </a:rPr>
              <a:t>Thank you</a:t>
            </a:r>
            <a:endParaRPr lang="en-GB" sz="2800" b="1" i="1" dirty="0">
              <a:solidFill>
                <a:schemeClr val="bg1">
                  <a:lumMod val="85000"/>
                </a:schemeClr>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3A5A4ED-26EE-9B14-E951-FF6BC0B93024}"/>
              </a:ext>
            </a:extLst>
          </p:cNvPr>
          <p:cNvSpPr/>
          <p:nvPr/>
        </p:nvSpPr>
        <p:spPr>
          <a:xfrm>
            <a:off x="0" y="5834275"/>
            <a:ext cx="12192000" cy="11153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5" name="Picture 4" descr="C:\Users\driverm\Documents\Rest of SANBI\Branding\SANBI Corporate Identity 2017\SANBI logo - 300 dpi RGB.JPG">
            <a:extLst>
              <a:ext uri="{FF2B5EF4-FFF2-40B4-BE49-F238E27FC236}">
                <a16:creationId xmlns:a16="http://schemas.microsoft.com/office/drawing/2014/main" id="{BE88553D-5DE0-1E3E-DBBE-147CDE2344B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32244" y="5890403"/>
            <a:ext cx="3013132" cy="98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44262D-E436-6AB9-2D34-A3ECEC1F6B2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9542" y="5964534"/>
            <a:ext cx="2340640" cy="837907"/>
          </a:xfrm>
          <a:prstGeom prst="rect">
            <a:avLst/>
          </a:prstGeom>
        </p:spPr>
      </p:pic>
      <p:pic>
        <p:nvPicPr>
          <p:cNvPr id="13" name="Picture 12">
            <a:extLst>
              <a:ext uri="{FF2B5EF4-FFF2-40B4-BE49-F238E27FC236}">
                <a16:creationId xmlns:a16="http://schemas.microsoft.com/office/drawing/2014/main" id="{48425BF7-ADFF-EECF-DC73-C458A33BD5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8054" y="5872874"/>
            <a:ext cx="2757862" cy="1021226"/>
          </a:xfrm>
          <a:prstGeom prst="rect">
            <a:avLst/>
          </a:prstGeom>
        </p:spPr>
      </p:pic>
      <p:pic>
        <p:nvPicPr>
          <p:cNvPr id="20" name="Picture 19" descr="An elephant crossing a road&#10;&#10;Description automatically generated">
            <a:extLst>
              <a:ext uri="{FF2B5EF4-FFF2-40B4-BE49-F238E27FC236}">
                <a16:creationId xmlns:a16="http://schemas.microsoft.com/office/drawing/2014/main" id="{1AE3FCFB-9907-6B7A-85C1-9BB08AE3DD7C}"/>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flipH="1">
            <a:off x="-2" y="0"/>
            <a:ext cx="6464157" cy="5810249"/>
          </a:xfrm>
          <a:custGeom>
            <a:avLst/>
            <a:gdLst>
              <a:gd name="connsiteX0" fmla="*/ 6464157 w 6464157"/>
              <a:gd name="connsiteY0" fmla="*/ 0 h 5824503"/>
              <a:gd name="connsiteX1" fmla="*/ 813067 w 6464157"/>
              <a:gd name="connsiteY1" fmla="*/ 0 h 5824503"/>
              <a:gd name="connsiteX2" fmla="*/ 813067 w 6464157"/>
              <a:gd name="connsiteY2" fmla="*/ 5824503 h 5824503"/>
              <a:gd name="connsiteX3" fmla="*/ 6464157 w 6464157"/>
              <a:gd name="connsiteY3" fmla="*/ 5824503 h 5824503"/>
            </a:gdLst>
            <a:ahLst/>
            <a:cxnLst>
              <a:cxn ang="0">
                <a:pos x="connsiteX0" y="connsiteY0"/>
              </a:cxn>
              <a:cxn ang="0">
                <a:pos x="connsiteX1" y="connsiteY1"/>
              </a:cxn>
              <a:cxn ang="0">
                <a:pos x="connsiteX2" y="connsiteY2"/>
              </a:cxn>
              <a:cxn ang="0">
                <a:pos x="connsiteX3" y="connsiteY3"/>
              </a:cxn>
            </a:cxnLst>
            <a:rect l="l" t="t" r="r" b="b"/>
            <a:pathLst>
              <a:path w="6464157" h="5824503">
                <a:moveTo>
                  <a:pt x="6464157" y="0"/>
                </a:moveTo>
                <a:lnTo>
                  <a:pt x="813067" y="0"/>
                </a:lnTo>
                <a:cubicBezTo>
                  <a:pt x="813067" y="1941502"/>
                  <a:pt x="-1016333" y="3996361"/>
                  <a:pt x="813067" y="5824503"/>
                </a:cubicBezTo>
                <a:lnTo>
                  <a:pt x="6464157" y="5824503"/>
                </a:lnTo>
                <a:close/>
              </a:path>
            </a:pathLst>
          </a:custGeom>
        </p:spPr>
      </p:pic>
    </p:spTree>
    <p:extLst>
      <p:ext uri="{BB962C8B-B14F-4D97-AF65-F5344CB8AC3E}">
        <p14:creationId xmlns:p14="http://schemas.microsoft.com/office/powerpoint/2010/main" val="2271534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08412-CFD6-D7D9-1203-9830C3E705AF}"/>
            </a:ext>
          </a:extLst>
        </p:cNvPr>
        <p:cNvGrpSpPr/>
        <p:nvPr/>
      </p:nvGrpSpPr>
      <p:grpSpPr>
        <a:xfrm>
          <a:off x="0" y="0"/>
          <a:ext cx="0" cy="0"/>
          <a:chOff x="0" y="0"/>
          <a:chExt cx="0" cy="0"/>
        </a:xfrm>
      </p:grpSpPr>
      <p:pic>
        <p:nvPicPr>
          <p:cNvPr id="11" name="Picture 10" descr="A waterfall in a valley&#10;&#10;Description automatically generated">
            <a:extLst>
              <a:ext uri="{FF2B5EF4-FFF2-40B4-BE49-F238E27FC236}">
                <a16:creationId xmlns:a16="http://schemas.microsoft.com/office/drawing/2014/main" id="{4ACC9061-6C76-7D4B-BED0-C1BC4A2F4D2B}"/>
              </a:ext>
            </a:extLst>
          </p:cNvPr>
          <p:cNvPicPr>
            <a:picLocks noChangeAspect="1"/>
          </p:cNvPicPr>
          <p:nvPr/>
        </p:nvPicPr>
        <p:blipFill rotWithShape="1">
          <a:blip r:embed="rId3"/>
          <a:srcRect b="14862"/>
          <a:stretch/>
        </p:blipFill>
        <p:spPr>
          <a:xfrm flipH="1">
            <a:off x="4539" y="0"/>
            <a:ext cx="12187457" cy="5838801"/>
          </a:xfrm>
          <a:prstGeom prst="rect">
            <a:avLst/>
          </a:prstGeom>
        </p:spPr>
      </p:pic>
      <p:sp>
        <p:nvSpPr>
          <p:cNvPr id="35" name="Rectangle 34">
            <a:extLst>
              <a:ext uri="{FF2B5EF4-FFF2-40B4-BE49-F238E27FC236}">
                <a16:creationId xmlns:a16="http://schemas.microsoft.com/office/drawing/2014/main" id="{A13B98CE-8952-A2FD-13EF-5877D16867D4}"/>
              </a:ext>
            </a:extLst>
          </p:cNvPr>
          <p:cNvSpPr/>
          <p:nvPr/>
        </p:nvSpPr>
        <p:spPr>
          <a:xfrm>
            <a:off x="5682343" y="0"/>
            <a:ext cx="6509655" cy="5834274"/>
          </a:xfrm>
          <a:prstGeom prst="rect">
            <a:avLst/>
          </a:prstGeom>
          <a:solidFill>
            <a:schemeClr val="tx1">
              <a:lumMod val="75000"/>
              <a:lumOff val="25000"/>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03A5A4ED-26EE-9B14-E951-FF6BC0B93024}"/>
              </a:ext>
            </a:extLst>
          </p:cNvPr>
          <p:cNvSpPr/>
          <p:nvPr/>
        </p:nvSpPr>
        <p:spPr>
          <a:xfrm>
            <a:off x="0" y="5834275"/>
            <a:ext cx="12192000" cy="11153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5" name="Picture 4" descr="C:\Users\driverm\Documents\Rest of SANBI\Branding\SANBI Corporate Identity 2017\SANBI logo - 300 dpi RGB.JPG">
            <a:extLst>
              <a:ext uri="{FF2B5EF4-FFF2-40B4-BE49-F238E27FC236}">
                <a16:creationId xmlns:a16="http://schemas.microsoft.com/office/drawing/2014/main" id="{BE88553D-5DE0-1E3E-DBBE-147CDE2344B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32244" y="5890403"/>
            <a:ext cx="3013132" cy="98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44262D-E436-6AB9-2D34-A3ECEC1F6B2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9542" y="5964534"/>
            <a:ext cx="2340640" cy="837907"/>
          </a:xfrm>
          <a:prstGeom prst="rect">
            <a:avLst/>
          </a:prstGeom>
        </p:spPr>
      </p:pic>
      <p:pic>
        <p:nvPicPr>
          <p:cNvPr id="13" name="Picture 12">
            <a:extLst>
              <a:ext uri="{FF2B5EF4-FFF2-40B4-BE49-F238E27FC236}">
                <a16:creationId xmlns:a16="http://schemas.microsoft.com/office/drawing/2014/main" id="{48425BF7-ADFF-EECF-DC73-C458A33BD5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8054" y="5872874"/>
            <a:ext cx="2757862" cy="1021226"/>
          </a:xfrm>
          <a:prstGeom prst="rect">
            <a:avLst/>
          </a:prstGeom>
        </p:spPr>
      </p:pic>
      <p:sp>
        <p:nvSpPr>
          <p:cNvPr id="32" name="Free-form: Shape 31">
            <a:extLst>
              <a:ext uri="{FF2B5EF4-FFF2-40B4-BE49-F238E27FC236}">
                <a16:creationId xmlns:a16="http://schemas.microsoft.com/office/drawing/2014/main" id="{E96C3001-B9C4-B146-6EFE-802EB5CB77C6}"/>
              </a:ext>
            </a:extLst>
          </p:cNvPr>
          <p:cNvSpPr/>
          <p:nvPr/>
        </p:nvSpPr>
        <p:spPr>
          <a:xfrm rot="544199">
            <a:off x="579229" y="-423026"/>
            <a:ext cx="6551789" cy="5796177"/>
          </a:xfrm>
          <a:custGeom>
            <a:avLst/>
            <a:gdLst>
              <a:gd name="connsiteX0" fmla="*/ 0 w 6551789"/>
              <a:gd name="connsiteY0" fmla="*/ 5441776 h 5796177"/>
              <a:gd name="connsiteX1" fmla="*/ 31240 w 6551789"/>
              <a:gd name="connsiteY1" fmla="*/ 5796177 h 5796177"/>
              <a:gd name="connsiteX2" fmla="*/ 0 w 6551789"/>
              <a:gd name="connsiteY2" fmla="*/ 5796177 h 5796177"/>
              <a:gd name="connsiteX3" fmla="*/ 5277785 w 6551789"/>
              <a:gd name="connsiteY3" fmla="*/ 72112 h 5796177"/>
              <a:gd name="connsiteX4" fmla="*/ 5729509 w 6551789"/>
              <a:gd name="connsiteY4" fmla="*/ 0 h 5796177"/>
              <a:gd name="connsiteX5" fmla="*/ 5742353 w 6551789"/>
              <a:gd name="connsiteY5" fmla="*/ 270466 h 5796177"/>
              <a:gd name="connsiteX6" fmla="*/ 6346465 w 6551789"/>
              <a:gd name="connsiteY6" fmla="*/ 4922464 h 5796177"/>
              <a:gd name="connsiteX7" fmla="*/ 6343706 w 6551789"/>
              <a:gd name="connsiteY7" fmla="*/ 4928115 h 5796177"/>
              <a:gd name="connsiteX8" fmla="*/ 6383698 w 6551789"/>
              <a:gd name="connsiteY8" fmla="*/ 4790419 h 5796177"/>
              <a:gd name="connsiteX9" fmla="*/ 5314156 w 6551789"/>
              <a:gd name="connsiteY9" fmla="*/ 343289 h 57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51789" h="5796177">
                <a:moveTo>
                  <a:pt x="0" y="5441776"/>
                </a:moveTo>
                <a:lnTo>
                  <a:pt x="31240" y="5796177"/>
                </a:lnTo>
                <a:lnTo>
                  <a:pt x="0" y="5796177"/>
                </a:lnTo>
                <a:close/>
                <a:moveTo>
                  <a:pt x="5277785" y="72112"/>
                </a:moveTo>
                <a:lnTo>
                  <a:pt x="5729509" y="0"/>
                </a:lnTo>
                <a:lnTo>
                  <a:pt x="5742353" y="270466"/>
                </a:lnTo>
                <a:cubicBezTo>
                  <a:pt x="5884808" y="1817524"/>
                  <a:pt x="7003903" y="3424389"/>
                  <a:pt x="6346465" y="4922464"/>
                </a:cubicBezTo>
                <a:lnTo>
                  <a:pt x="6343706" y="4928115"/>
                </a:lnTo>
                <a:lnTo>
                  <a:pt x="6383698" y="4790419"/>
                </a:lnTo>
                <a:cubicBezTo>
                  <a:pt x="6755347" y="3288934"/>
                  <a:pt x="5578070" y="1828096"/>
                  <a:pt x="5314156" y="343289"/>
                </a:cubicBezTo>
                <a:close/>
              </a:path>
            </a:pathLst>
          </a:custGeom>
          <a:solidFill>
            <a:srgbClr val="CBF959">
              <a:alpha val="47000"/>
            </a:srgbClr>
          </a:solidFill>
          <a:ln>
            <a:noFill/>
          </a:ln>
          <a:effectLst>
            <a:outerShdw blurRad="635000" dist="38100" algn="l" rotWithShape="0">
              <a:prstClr val="black">
                <a:alpha val="49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E9F31E6-0CBA-631F-74B5-B000BBA9AB83}"/>
              </a:ext>
            </a:extLst>
          </p:cNvPr>
          <p:cNvSpPr/>
          <p:nvPr/>
        </p:nvSpPr>
        <p:spPr>
          <a:xfrm rot="241949">
            <a:off x="5429810" y="1570"/>
            <a:ext cx="1399494" cy="5860749"/>
          </a:xfrm>
          <a:custGeom>
            <a:avLst/>
            <a:gdLst>
              <a:gd name="connsiteX0" fmla="*/ 0 w 1397355"/>
              <a:gd name="connsiteY0" fmla="*/ 40484 h 5848921"/>
              <a:gd name="connsiteX1" fmla="*/ 574278 w 1397355"/>
              <a:gd name="connsiteY1" fmla="*/ 0 h 5848921"/>
              <a:gd name="connsiteX2" fmla="*/ 578529 w 1397355"/>
              <a:gd name="connsiteY2" fmla="*/ 148831 h 5848921"/>
              <a:gd name="connsiteX3" fmla="*/ 573267 w 1397355"/>
              <a:gd name="connsiteY3" fmla="*/ 5848921 h 5848921"/>
              <a:gd name="connsiteX4" fmla="*/ 413014 w 1397355"/>
              <a:gd name="connsiteY4" fmla="*/ 5848921 h 5848921"/>
              <a:gd name="connsiteX5" fmla="*/ 560182 w 1397355"/>
              <a:gd name="connsiteY5" fmla="*/ 5669740 h 5848921"/>
              <a:gd name="connsiteX6" fmla="*/ 16663 w 1397355"/>
              <a:gd name="connsiteY6" fmla="*/ 209427 h 5848921"/>
              <a:gd name="connsiteX0" fmla="*/ 0 w 1399494"/>
              <a:gd name="connsiteY0" fmla="*/ 40484 h 5848921"/>
              <a:gd name="connsiteX1" fmla="*/ 574278 w 1399494"/>
              <a:gd name="connsiteY1" fmla="*/ 0 h 5848921"/>
              <a:gd name="connsiteX2" fmla="*/ 578529 w 1399494"/>
              <a:gd name="connsiteY2" fmla="*/ 148831 h 5848921"/>
              <a:gd name="connsiteX3" fmla="*/ 576211 w 1399494"/>
              <a:gd name="connsiteY3" fmla="*/ 5845533 h 5848921"/>
              <a:gd name="connsiteX4" fmla="*/ 413014 w 1399494"/>
              <a:gd name="connsiteY4" fmla="*/ 5848921 h 5848921"/>
              <a:gd name="connsiteX5" fmla="*/ 560182 w 1399494"/>
              <a:gd name="connsiteY5" fmla="*/ 5669740 h 5848921"/>
              <a:gd name="connsiteX6" fmla="*/ 16663 w 1399494"/>
              <a:gd name="connsiteY6" fmla="*/ 209427 h 5848921"/>
              <a:gd name="connsiteX7" fmla="*/ 0 w 1399494"/>
              <a:gd name="connsiteY7" fmla="*/ 40484 h 5848921"/>
              <a:gd name="connsiteX0" fmla="*/ 0 w 1399494"/>
              <a:gd name="connsiteY0" fmla="*/ 40484 h 5856610"/>
              <a:gd name="connsiteX1" fmla="*/ 574278 w 1399494"/>
              <a:gd name="connsiteY1" fmla="*/ 0 h 5856610"/>
              <a:gd name="connsiteX2" fmla="*/ 578529 w 1399494"/>
              <a:gd name="connsiteY2" fmla="*/ 148831 h 5856610"/>
              <a:gd name="connsiteX3" fmla="*/ 576211 w 1399494"/>
              <a:gd name="connsiteY3" fmla="*/ 5845533 h 5856610"/>
              <a:gd name="connsiteX4" fmla="*/ 416739 w 1399494"/>
              <a:gd name="connsiteY4" fmla="*/ 5856610 h 5856610"/>
              <a:gd name="connsiteX5" fmla="*/ 560182 w 1399494"/>
              <a:gd name="connsiteY5" fmla="*/ 5669740 h 5856610"/>
              <a:gd name="connsiteX6" fmla="*/ 16663 w 1399494"/>
              <a:gd name="connsiteY6" fmla="*/ 209427 h 5856610"/>
              <a:gd name="connsiteX7" fmla="*/ 0 w 1399494"/>
              <a:gd name="connsiteY7" fmla="*/ 40484 h 58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9494" h="5856610">
                <a:moveTo>
                  <a:pt x="0" y="40484"/>
                </a:moveTo>
                <a:lnTo>
                  <a:pt x="574278" y="0"/>
                </a:lnTo>
                <a:lnTo>
                  <a:pt x="578529" y="148831"/>
                </a:lnTo>
                <a:cubicBezTo>
                  <a:pt x="685533" y="2055579"/>
                  <a:pt x="2372467" y="4056338"/>
                  <a:pt x="576211" y="5845533"/>
                </a:cubicBezTo>
                <a:lnTo>
                  <a:pt x="416739" y="5856610"/>
                </a:lnTo>
                <a:lnTo>
                  <a:pt x="560182" y="5669740"/>
                </a:lnTo>
                <a:cubicBezTo>
                  <a:pt x="1962339" y="3835040"/>
                  <a:pt x="245767" y="2029089"/>
                  <a:pt x="16663" y="209427"/>
                </a:cubicBezTo>
                <a:lnTo>
                  <a:pt x="0" y="40484"/>
                </a:lnTo>
                <a:close/>
              </a:path>
            </a:pathLst>
          </a:custGeom>
          <a:solidFill>
            <a:srgbClr val="DEE3E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473A576-967E-8580-9F41-A9AD9FE35C9B}"/>
              </a:ext>
            </a:extLst>
          </p:cNvPr>
          <p:cNvSpPr txBox="1">
            <a:spLocks/>
          </p:cNvSpPr>
          <p:nvPr/>
        </p:nvSpPr>
        <p:spPr>
          <a:xfrm>
            <a:off x="7523499" y="2372793"/>
            <a:ext cx="4312901" cy="73616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white">
                    <a:lumMod val="95000"/>
                  </a:prstClr>
                </a:solidFill>
                <a:effectLst/>
                <a:uLnTx/>
                <a:uFillTx/>
                <a:latin typeface="Arial" panose="020B0604020202020204" pitchFamily="34" charset="0"/>
                <a:ea typeface="+mj-ea"/>
                <a:cs typeface="Arial" panose="020B0604020202020204" pitchFamily="34" charset="0"/>
              </a:rPr>
              <a:t>Background</a:t>
            </a:r>
            <a:endParaRPr kumimoji="0" lang="en-GB" sz="3200" b="1" i="1" u="none" strike="noStrike" kern="1200" cap="none" spc="0" normalizeH="0" baseline="0" noProof="0" dirty="0">
              <a:ln>
                <a:noFill/>
              </a:ln>
              <a:solidFill>
                <a:prstClr val="white">
                  <a:lumMod val="85000"/>
                </a:prstClr>
              </a:solidFill>
              <a:effectLst/>
              <a:uLnTx/>
              <a:uFillTx/>
              <a:latin typeface="Arial" panose="020B0604020202020204" pitchFamily="34" charset="0"/>
              <a:ea typeface="+mj-ea"/>
              <a:cs typeface="Arial" panose="020B0604020202020204" pitchFamily="34" charset="0"/>
            </a:endParaRPr>
          </a:p>
        </p:txBody>
      </p:sp>
      <p:pic>
        <p:nvPicPr>
          <p:cNvPr id="10" name="Picture 9" descr="A waterfall in a valley&#10;&#10;Description automatically generated">
            <a:extLst>
              <a:ext uri="{FF2B5EF4-FFF2-40B4-BE49-F238E27FC236}">
                <a16:creationId xmlns:a16="http://schemas.microsoft.com/office/drawing/2014/main" id="{39EC8F9B-A16F-A8F3-70CE-5D752DB99DA9}"/>
              </a:ext>
            </a:extLst>
          </p:cNvPr>
          <p:cNvPicPr>
            <a:picLocks noChangeAspect="1"/>
          </p:cNvPicPr>
          <p:nvPr/>
        </p:nvPicPr>
        <p:blipFill rotWithShape="1">
          <a:blip r:embed="rId3"/>
          <a:srcRect l="47066" b="14862"/>
          <a:stretch/>
        </p:blipFill>
        <p:spPr>
          <a:xfrm flipH="1">
            <a:off x="4539" y="0"/>
            <a:ext cx="6451346" cy="5838801"/>
          </a:xfrm>
          <a:custGeom>
            <a:avLst/>
            <a:gdLst>
              <a:gd name="connsiteX0" fmla="*/ 6451346 w 6451346"/>
              <a:gd name="connsiteY0" fmla="*/ 0 h 5838801"/>
              <a:gd name="connsiteX1" fmla="*/ 812486 w 6451346"/>
              <a:gd name="connsiteY1" fmla="*/ 0 h 5838801"/>
              <a:gd name="connsiteX2" fmla="*/ 792745 w 6451346"/>
              <a:gd name="connsiteY2" fmla="*/ 360167 h 5838801"/>
              <a:gd name="connsiteX3" fmla="*/ 812837 w 6451346"/>
              <a:gd name="connsiteY3" fmla="*/ 5838801 h 5838801"/>
              <a:gd name="connsiteX4" fmla="*/ 6451346 w 6451346"/>
              <a:gd name="connsiteY4" fmla="*/ 5838801 h 583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346" h="5838801">
                <a:moveTo>
                  <a:pt x="6451346" y="0"/>
                </a:moveTo>
                <a:lnTo>
                  <a:pt x="812486" y="0"/>
                </a:lnTo>
                <a:lnTo>
                  <a:pt x="792745" y="360167"/>
                </a:lnTo>
                <a:cubicBezTo>
                  <a:pt x="598515" y="2198877"/>
                  <a:pt x="-901741" y="4118825"/>
                  <a:pt x="812837" y="5838801"/>
                </a:cubicBezTo>
                <a:lnTo>
                  <a:pt x="6451346" y="5838801"/>
                </a:lnTo>
                <a:close/>
              </a:path>
            </a:pathLst>
          </a:custGeom>
        </p:spPr>
      </p:pic>
    </p:spTree>
    <p:extLst>
      <p:ext uri="{BB962C8B-B14F-4D97-AF65-F5344CB8AC3E}">
        <p14:creationId xmlns:p14="http://schemas.microsoft.com/office/powerpoint/2010/main" val="108623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ectangle 181"/>
          <p:cNvSpPr/>
          <p:nvPr/>
        </p:nvSpPr>
        <p:spPr>
          <a:xfrm>
            <a:off x="-1" y="0"/>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a:latin typeface="Arial" panose="020B0604020202020204" pitchFamily="34" charset="0"/>
                <a:cs typeface="Arial" panose="020B0604020202020204" pitchFamily="34" charset="0"/>
              </a:rPr>
              <a:t>Why experimental estimates in South Africa?</a:t>
            </a:r>
            <a:endParaRPr kumimoji="0" lang="en-US" sz="2200" b="0" i="0" u="none" strike="noStrike" kern="1200" cap="none" spc="0" normalizeH="0" baseline="0" noProof="0" dirty="0">
              <a:ln>
                <a:noFill/>
              </a:ln>
              <a:solidFill>
                <a:prstClr val="white">
                  <a:lumMod val="95000"/>
                </a:prstClr>
              </a:solidFill>
              <a:effectLst/>
              <a:uLnTx/>
              <a:uFillTx/>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9BE8B73A-B3DF-E888-7A95-496C73128D91}"/>
              </a:ext>
            </a:extLst>
          </p:cNvPr>
          <p:cNvSpPr/>
          <p:nvPr/>
        </p:nvSpPr>
        <p:spPr>
          <a:xfrm>
            <a:off x="-1" y="5903152"/>
            <a:ext cx="12192001" cy="990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7375C20-A291-5413-14DA-AA9B084E76B2}"/>
              </a:ext>
            </a:extLst>
          </p:cNvPr>
          <p:cNvPicPr>
            <a:picLocks noChangeAspect="1"/>
          </p:cNvPicPr>
          <p:nvPr/>
        </p:nvPicPr>
        <p:blipFill>
          <a:blip r:embed="rId3"/>
          <a:stretch>
            <a:fillRect/>
          </a:stretch>
        </p:blipFill>
        <p:spPr>
          <a:xfrm>
            <a:off x="436394" y="1826408"/>
            <a:ext cx="4538188" cy="3673772"/>
          </a:xfrm>
          <a:prstGeom prst="rect">
            <a:avLst/>
          </a:prstGeom>
        </p:spPr>
      </p:pic>
      <p:sp>
        <p:nvSpPr>
          <p:cNvPr id="9" name="TextBox 8">
            <a:extLst>
              <a:ext uri="{FF2B5EF4-FFF2-40B4-BE49-F238E27FC236}">
                <a16:creationId xmlns:a16="http://schemas.microsoft.com/office/drawing/2014/main" id="{5B6AC665-001E-CCD3-9ECF-4DB5D17CC18B}"/>
              </a:ext>
            </a:extLst>
          </p:cNvPr>
          <p:cNvSpPr txBox="1"/>
          <p:nvPr/>
        </p:nvSpPr>
        <p:spPr>
          <a:xfrm>
            <a:off x="-62753" y="5380169"/>
            <a:ext cx="6023596" cy="872034"/>
          </a:xfrm>
          <a:prstGeom prst="rect">
            <a:avLst/>
          </a:prstGeom>
          <a:noFill/>
        </p:spPr>
        <p:txBody>
          <a:bodyPr wrap="square" rtlCol="0">
            <a:spAutoFit/>
          </a:bodyPr>
          <a:lstStyle/>
          <a:p>
            <a:pPr algn="ctr">
              <a:lnSpc>
                <a:spcPct val="150000"/>
              </a:lnSpc>
            </a:pPr>
            <a:r>
              <a:rPr lang="en-ZA" b="1" dirty="0">
                <a:latin typeface="Arial" panose="020B0604020202020204" pitchFamily="34" charset="0"/>
                <a:cs typeface="Arial" panose="020B0604020202020204" pitchFamily="34" charset="0"/>
              </a:rPr>
              <a:t>A gap in the official statistics on natural resources and ecosystem services</a:t>
            </a:r>
          </a:p>
        </p:txBody>
      </p:sp>
      <p:sp>
        <p:nvSpPr>
          <p:cNvPr id="12" name="TextBox 11">
            <a:extLst>
              <a:ext uri="{FF2B5EF4-FFF2-40B4-BE49-F238E27FC236}">
                <a16:creationId xmlns:a16="http://schemas.microsoft.com/office/drawing/2014/main" id="{CED9CA0B-266C-595A-F0ED-9A2705C1650E}"/>
              </a:ext>
            </a:extLst>
          </p:cNvPr>
          <p:cNvSpPr txBox="1"/>
          <p:nvPr/>
        </p:nvSpPr>
        <p:spPr>
          <a:xfrm>
            <a:off x="5936815" y="682378"/>
            <a:ext cx="5371015" cy="1287532"/>
          </a:xfrm>
          <a:prstGeom prst="rect">
            <a:avLst/>
          </a:prstGeom>
          <a:noFill/>
        </p:spPr>
        <p:txBody>
          <a:bodyPr wrap="square" rtlCol="0">
            <a:spAutoFit/>
          </a:bodyPr>
          <a:lstStyle/>
          <a:p>
            <a:pPr algn="ctr">
              <a:lnSpc>
                <a:spcPct val="150000"/>
              </a:lnSpc>
            </a:pPr>
            <a:r>
              <a:rPr lang="en-ZA" b="1" dirty="0">
                <a:latin typeface="Arial" panose="020B0604020202020204" pitchFamily="34" charset="0"/>
                <a:cs typeface="Arial" panose="020B0604020202020204" pitchFamily="34" charset="0"/>
              </a:rPr>
              <a:t>Experimental estimates address the need for data on environmental economic accounts in policy development and decision making.</a:t>
            </a:r>
          </a:p>
        </p:txBody>
      </p:sp>
      <p:pic>
        <p:nvPicPr>
          <p:cNvPr id="14" name="Picture 13" descr="A red triangle shapes on a black background&#10;&#10;AI-generated content may be incorrect.">
            <a:extLst>
              <a:ext uri="{FF2B5EF4-FFF2-40B4-BE49-F238E27FC236}">
                <a16:creationId xmlns:a16="http://schemas.microsoft.com/office/drawing/2014/main" id="{25B406E0-9722-E0F0-C89B-DA2B320C66D8}"/>
              </a:ext>
            </a:extLst>
          </p:cNvPr>
          <p:cNvPicPr>
            <a:picLocks noChangeAspect="1"/>
          </p:cNvPicPr>
          <p:nvPr/>
        </p:nvPicPr>
        <p:blipFill>
          <a:blip r:embed="rId4"/>
          <a:stretch>
            <a:fillRect/>
          </a:stretch>
        </p:blipFill>
        <p:spPr>
          <a:xfrm>
            <a:off x="2080313" y="3971975"/>
            <a:ext cx="1105769" cy="1268597"/>
          </a:xfrm>
          <a:prstGeom prst="rect">
            <a:avLst/>
          </a:prstGeom>
        </p:spPr>
      </p:pic>
      <p:sp>
        <p:nvSpPr>
          <p:cNvPr id="16" name="Arrow: Bent 15">
            <a:extLst>
              <a:ext uri="{FF2B5EF4-FFF2-40B4-BE49-F238E27FC236}">
                <a16:creationId xmlns:a16="http://schemas.microsoft.com/office/drawing/2014/main" id="{0AE322B7-B679-94A5-D842-83744A0B37E2}"/>
              </a:ext>
            </a:extLst>
          </p:cNvPr>
          <p:cNvSpPr/>
          <p:nvPr/>
        </p:nvSpPr>
        <p:spPr>
          <a:xfrm rot="5400000" flipV="1">
            <a:off x="3828693" y="-46799"/>
            <a:ext cx="738661" cy="3129651"/>
          </a:xfrm>
          <a:prstGeom prst="bentArrow">
            <a:avLst>
              <a:gd name="adj1" fmla="val 15412"/>
              <a:gd name="adj2" fmla="val 25000"/>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pic>
        <p:nvPicPr>
          <p:cNvPr id="19" name="Picture 18">
            <a:extLst>
              <a:ext uri="{FF2B5EF4-FFF2-40B4-BE49-F238E27FC236}">
                <a16:creationId xmlns:a16="http://schemas.microsoft.com/office/drawing/2014/main" id="{684CC2DA-B7CE-26FA-1857-FAFD9821D701}"/>
              </a:ext>
            </a:extLst>
          </p:cNvPr>
          <p:cNvPicPr>
            <a:picLocks noChangeAspect="1"/>
          </p:cNvPicPr>
          <p:nvPr/>
        </p:nvPicPr>
        <p:blipFill>
          <a:blip r:embed="rId5"/>
          <a:stretch>
            <a:fillRect/>
          </a:stretch>
        </p:blipFill>
        <p:spPr>
          <a:xfrm>
            <a:off x="6142847" y="2182662"/>
            <a:ext cx="1473664" cy="2073120"/>
          </a:xfrm>
          <a:prstGeom prst="rect">
            <a:avLst/>
          </a:prstGeom>
          <a:ln>
            <a:solidFill>
              <a:srgbClr val="508331"/>
            </a:solid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52FA6CBC-D1DA-D7EE-3C0B-5B1AC68AC75C}"/>
              </a:ext>
            </a:extLst>
          </p:cNvPr>
          <p:cNvPicPr>
            <a:picLocks noChangeAspect="1"/>
          </p:cNvPicPr>
          <p:nvPr/>
        </p:nvPicPr>
        <p:blipFill>
          <a:blip r:embed="rId6"/>
          <a:stretch>
            <a:fillRect/>
          </a:stretch>
        </p:blipFill>
        <p:spPr>
          <a:xfrm>
            <a:off x="8132919" y="2182662"/>
            <a:ext cx="1429925" cy="2073120"/>
          </a:xfrm>
          <a:prstGeom prst="rect">
            <a:avLst/>
          </a:prstGeom>
          <a:ln>
            <a:solidFill>
              <a:srgbClr val="508331"/>
            </a:solid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ECAA589A-7A53-42B2-08CA-9C5B7B4AE7D3}"/>
              </a:ext>
            </a:extLst>
          </p:cNvPr>
          <p:cNvPicPr>
            <a:picLocks noChangeAspect="1"/>
          </p:cNvPicPr>
          <p:nvPr/>
        </p:nvPicPr>
        <p:blipFill>
          <a:blip r:embed="rId7"/>
          <a:stretch>
            <a:fillRect/>
          </a:stretch>
        </p:blipFill>
        <p:spPr>
          <a:xfrm>
            <a:off x="10111687" y="2182662"/>
            <a:ext cx="1432814" cy="2007454"/>
          </a:xfrm>
          <a:prstGeom prst="rect">
            <a:avLst/>
          </a:prstGeom>
          <a:ln>
            <a:solidFill>
              <a:srgbClr val="508331"/>
            </a:solid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AAFC4DCD-421A-472B-5038-BC55F14DE80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32919" y="4414177"/>
            <a:ext cx="1463154" cy="2068820"/>
          </a:xfrm>
          <a:prstGeom prst="rect">
            <a:avLst/>
          </a:prstGeom>
          <a:ln>
            <a:solidFill>
              <a:srgbClr val="508331"/>
            </a:solid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15291A0B-A5C7-D9A3-F1A7-0DF31AD78AF5}"/>
              </a:ext>
            </a:extLst>
          </p:cNvPr>
          <p:cNvPicPr>
            <a:picLocks noChangeAspect="1"/>
          </p:cNvPicPr>
          <p:nvPr/>
        </p:nvPicPr>
        <p:blipFill>
          <a:blip r:embed="rId9"/>
          <a:stretch>
            <a:fillRect/>
          </a:stretch>
        </p:blipFill>
        <p:spPr>
          <a:xfrm>
            <a:off x="6148721" y="4414177"/>
            <a:ext cx="1461915" cy="2068820"/>
          </a:xfrm>
          <a:prstGeom prst="rect">
            <a:avLst/>
          </a:prstGeom>
          <a:ln>
            <a:solidFill>
              <a:srgbClr val="508331"/>
            </a:solid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122DCF94-3916-5B20-5634-9514C838DD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8188" y="4384807"/>
            <a:ext cx="1465414" cy="2068821"/>
          </a:xfrm>
          <a:prstGeom prst="rect">
            <a:avLst/>
          </a:prstGeom>
          <a:ln>
            <a:solidFill>
              <a:schemeClr val="bg1">
                <a:lumMod val="65000"/>
              </a:schemeClr>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3570368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Graphical user interface&#10;&#10;Description automatically generated">
            <a:extLst>
              <a:ext uri="{FF2B5EF4-FFF2-40B4-BE49-F238E27FC236}">
                <a16:creationId xmlns:a16="http://schemas.microsoft.com/office/drawing/2014/main" id="{52272C96-1BD3-22B7-6004-63E4A8A96D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74863" y="3712588"/>
            <a:ext cx="1610890" cy="2049665"/>
          </a:xfrm>
          <a:prstGeom prst="rect">
            <a:avLst/>
          </a:prstGeom>
          <a:ln>
            <a:noFill/>
          </a:ln>
          <a:effectLst>
            <a:outerShdw blurRad="292100" dist="139700" dir="2700000" algn="tl" rotWithShape="0">
              <a:srgbClr val="333333">
                <a:alpha val="65000"/>
              </a:srgbClr>
            </a:outerShdw>
          </a:effectLst>
        </p:spPr>
      </p:pic>
      <p:pic>
        <p:nvPicPr>
          <p:cNvPr id="27" name="Picture 2">
            <a:extLst>
              <a:ext uri="{FF2B5EF4-FFF2-40B4-BE49-F238E27FC236}">
                <a16:creationId xmlns:a16="http://schemas.microsoft.com/office/drawing/2014/main" id="{7B29E7DA-FAA9-C0FD-7FB1-924A2FAAF64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81168" y="862191"/>
            <a:ext cx="1554370" cy="2020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descr="A close-up of a sign&#10;&#10;Description automatically generated">
            <a:extLst>
              <a:ext uri="{FF2B5EF4-FFF2-40B4-BE49-F238E27FC236}">
                <a16:creationId xmlns:a16="http://schemas.microsoft.com/office/drawing/2014/main" id="{CD67CD75-05D1-7B9C-3E38-365B9179174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74928" y="2046552"/>
            <a:ext cx="2470148" cy="917851"/>
          </a:xfrm>
          <a:prstGeom prst="rect">
            <a:avLst/>
          </a:prstGeom>
        </p:spPr>
      </p:pic>
      <p:pic>
        <p:nvPicPr>
          <p:cNvPr id="22" name="Picture 21" descr="A black background with green text&#10;&#10;Description automatically generated">
            <a:extLst>
              <a:ext uri="{FF2B5EF4-FFF2-40B4-BE49-F238E27FC236}">
                <a16:creationId xmlns:a16="http://schemas.microsoft.com/office/drawing/2014/main" id="{1E0E8EA8-0881-3150-89BE-E99EB96C2F39}"/>
              </a:ext>
            </a:extLst>
          </p:cNvPr>
          <p:cNvPicPr>
            <a:picLocks noChangeAspect="1"/>
          </p:cNvPicPr>
          <p:nvPr/>
        </p:nvPicPr>
        <p:blipFill>
          <a:blip r:embed="rId6"/>
          <a:stretch>
            <a:fillRect/>
          </a:stretch>
        </p:blipFill>
        <p:spPr>
          <a:xfrm>
            <a:off x="9062228" y="1078539"/>
            <a:ext cx="2426614" cy="833137"/>
          </a:xfrm>
          <a:prstGeom prst="rect">
            <a:avLst/>
          </a:prstGeom>
        </p:spPr>
      </p:pic>
      <p:pic>
        <p:nvPicPr>
          <p:cNvPr id="30" name="Graphic 29">
            <a:extLst>
              <a:ext uri="{FF2B5EF4-FFF2-40B4-BE49-F238E27FC236}">
                <a16:creationId xmlns:a16="http://schemas.microsoft.com/office/drawing/2014/main" id="{C698BD2E-5C25-C8FE-6995-6EC0013E3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6362" y="3620032"/>
            <a:ext cx="2672170" cy="912991"/>
          </a:xfrm>
          <a:prstGeom prst="rect">
            <a:avLst/>
          </a:prstGeom>
        </p:spPr>
      </p:pic>
      <p:pic>
        <p:nvPicPr>
          <p:cNvPr id="32" name="Picture 31" descr="A close-up of a sign&#10;&#10;Description automatically generated">
            <a:extLst>
              <a:ext uri="{FF2B5EF4-FFF2-40B4-BE49-F238E27FC236}">
                <a16:creationId xmlns:a16="http://schemas.microsoft.com/office/drawing/2014/main" id="{E99B9B11-2E47-7044-3117-7FEBDD07E9D0}"/>
              </a:ext>
            </a:extLst>
          </p:cNvPr>
          <p:cNvPicPr>
            <a:picLocks noChangeAspect="1"/>
          </p:cNvPicPr>
          <p:nvPr/>
        </p:nvPicPr>
        <p:blipFill>
          <a:blip r:embed="rId9"/>
          <a:stretch>
            <a:fillRect/>
          </a:stretch>
        </p:blipFill>
        <p:spPr>
          <a:xfrm>
            <a:off x="9074927" y="3946433"/>
            <a:ext cx="3056793" cy="777967"/>
          </a:xfrm>
          <a:prstGeom prst="rect">
            <a:avLst/>
          </a:prstGeom>
        </p:spPr>
      </p:pic>
      <p:pic>
        <p:nvPicPr>
          <p:cNvPr id="34" name="Picture 33" descr="A logo of a science and innovation company&#10;&#10;Description automatically generated">
            <a:extLst>
              <a:ext uri="{FF2B5EF4-FFF2-40B4-BE49-F238E27FC236}">
                <a16:creationId xmlns:a16="http://schemas.microsoft.com/office/drawing/2014/main" id="{8B4EDF8E-5748-694D-B230-A393577F132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074928" y="2967837"/>
            <a:ext cx="2741776" cy="857046"/>
          </a:xfrm>
          <a:prstGeom prst="rect">
            <a:avLst/>
          </a:prstGeom>
        </p:spPr>
      </p:pic>
      <p:pic>
        <p:nvPicPr>
          <p:cNvPr id="36" name="Picture 35" descr="A close-up of a sign&#10;&#10;Description automatically generated">
            <a:extLst>
              <a:ext uri="{FF2B5EF4-FFF2-40B4-BE49-F238E27FC236}">
                <a16:creationId xmlns:a16="http://schemas.microsoft.com/office/drawing/2014/main" id="{516F39F8-E529-B792-879F-2832526E3E82}"/>
              </a:ext>
            </a:extLst>
          </p:cNvPr>
          <p:cNvPicPr>
            <a:picLocks noChangeAspect="1"/>
          </p:cNvPicPr>
          <p:nvPr/>
        </p:nvPicPr>
        <p:blipFill>
          <a:blip r:embed="rId11"/>
          <a:stretch>
            <a:fillRect/>
          </a:stretch>
        </p:blipFill>
        <p:spPr>
          <a:xfrm>
            <a:off x="424889" y="2076303"/>
            <a:ext cx="2445311" cy="782500"/>
          </a:xfrm>
          <a:prstGeom prst="rect">
            <a:avLst/>
          </a:prstGeom>
        </p:spPr>
      </p:pic>
      <p:pic>
        <p:nvPicPr>
          <p:cNvPr id="38" name="Picture 37" descr="A green arrow with text&#10;&#10;Description automatically generated">
            <a:extLst>
              <a:ext uri="{FF2B5EF4-FFF2-40B4-BE49-F238E27FC236}">
                <a16:creationId xmlns:a16="http://schemas.microsoft.com/office/drawing/2014/main" id="{32CE32FE-E2B6-95E4-5D66-38175D1C4F72}"/>
              </a:ext>
            </a:extLst>
          </p:cNvPr>
          <p:cNvPicPr>
            <a:picLocks noChangeAspect="1"/>
          </p:cNvPicPr>
          <p:nvPr/>
        </p:nvPicPr>
        <p:blipFill>
          <a:blip r:embed="rId12"/>
          <a:stretch>
            <a:fillRect/>
          </a:stretch>
        </p:blipFill>
        <p:spPr>
          <a:xfrm>
            <a:off x="9017000" y="4741882"/>
            <a:ext cx="2191528" cy="905353"/>
          </a:xfrm>
          <a:prstGeom prst="rect">
            <a:avLst/>
          </a:prstGeom>
        </p:spPr>
      </p:pic>
      <p:pic>
        <p:nvPicPr>
          <p:cNvPr id="40" name="Picture 39" descr="A blue text on a white background&#10;&#10;Description automatically generated">
            <a:extLst>
              <a:ext uri="{FF2B5EF4-FFF2-40B4-BE49-F238E27FC236}">
                <a16:creationId xmlns:a16="http://schemas.microsoft.com/office/drawing/2014/main" id="{58F04CD9-C4E7-8ACC-D964-16923E315086}"/>
              </a:ext>
            </a:extLst>
          </p:cNvPr>
          <p:cNvPicPr>
            <a:picLocks noChangeAspect="1"/>
          </p:cNvPicPr>
          <p:nvPr/>
        </p:nvPicPr>
        <p:blipFill>
          <a:blip r:embed="rId13"/>
          <a:stretch>
            <a:fillRect/>
          </a:stretch>
        </p:blipFill>
        <p:spPr>
          <a:xfrm>
            <a:off x="514679" y="5012897"/>
            <a:ext cx="1847521" cy="692821"/>
          </a:xfrm>
          <a:prstGeom prst="rect">
            <a:avLst/>
          </a:prstGeom>
        </p:spPr>
      </p:pic>
      <p:pic>
        <p:nvPicPr>
          <p:cNvPr id="41" name="Picture 40">
            <a:extLst>
              <a:ext uri="{FF2B5EF4-FFF2-40B4-BE49-F238E27FC236}">
                <a16:creationId xmlns:a16="http://schemas.microsoft.com/office/drawing/2014/main" id="{49DB0475-7182-F005-8EF5-F512942E026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13079" y="1173849"/>
            <a:ext cx="2119850" cy="758868"/>
          </a:xfrm>
          <a:prstGeom prst="rect">
            <a:avLst/>
          </a:prstGeom>
        </p:spPr>
      </p:pic>
      <p:pic>
        <p:nvPicPr>
          <p:cNvPr id="42" name="Picture 41">
            <a:extLst>
              <a:ext uri="{FF2B5EF4-FFF2-40B4-BE49-F238E27FC236}">
                <a16:creationId xmlns:a16="http://schemas.microsoft.com/office/drawing/2014/main" id="{96796570-8371-6E7C-D6B4-C6C298A7971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bwMode="auto">
          <a:xfrm>
            <a:off x="489280" y="3041643"/>
            <a:ext cx="2236188" cy="544297"/>
          </a:xfrm>
          <a:prstGeom prst="rect">
            <a:avLst/>
          </a:prstGeom>
          <a:ln>
            <a:noFill/>
          </a:ln>
          <a:extLst>
            <a:ext uri="{53640926-AAD7-44D8-BBD7-CCE9431645EC}">
              <a14:shadowObscured xmlns:a14="http://schemas.microsoft.com/office/drawing/2010/main"/>
            </a:ext>
          </a:extLst>
        </p:spPr>
      </p:pic>
      <p:pic>
        <p:nvPicPr>
          <p:cNvPr id="43" name="Picture 42">
            <a:extLst>
              <a:ext uri="{FF2B5EF4-FFF2-40B4-BE49-F238E27FC236}">
                <a16:creationId xmlns:a16="http://schemas.microsoft.com/office/drawing/2014/main" id="{1FD49D51-6BEF-1D77-F954-9FDDE1F79872}"/>
              </a:ext>
            </a:extLst>
          </p:cNvPr>
          <p:cNvPicPr>
            <a:picLocks noChangeAspect="1"/>
          </p:cNvPicPr>
          <p:nvPr/>
        </p:nvPicPr>
        <p:blipFill>
          <a:blip r:embed="rId16"/>
          <a:stretch>
            <a:fillRect/>
          </a:stretch>
        </p:blipFill>
        <p:spPr>
          <a:xfrm>
            <a:off x="4087803" y="786241"/>
            <a:ext cx="4779217" cy="4941460"/>
          </a:xfrm>
          <a:prstGeom prst="rect">
            <a:avLst/>
          </a:prstGeom>
        </p:spPr>
      </p:pic>
      <p:sp>
        <p:nvSpPr>
          <p:cNvPr id="2" name="Rectangle 1">
            <a:extLst>
              <a:ext uri="{FF2B5EF4-FFF2-40B4-BE49-F238E27FC236}">
                <a16:creationId xmlns:a16="http://schemas.microsoft.com/office/drawing/2014/main" id="{AFD3EDDB-6C84-4273-EC40-52EE0AFC595B}"/>
              </a:ext>
            </a:extLst>
          </p:cNvPr>
          <p:cNvSpPr/>
          <p:nvPr/>
        </p:nvSpPr>
        <p:spPr>
          <a:xfrm>
            <a:off x="-1" y="0"/>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latin typeface="Arial" panose="020B0604020202020204" pitchFamily="34" charset="0"/>
                <a:cs typeface="Arial" panose="020B0604020202020204" pitchFamily="34" charset="0"/>
              </a:rPr>
              <a:t>Natural Capital Accounting in South Africa is done through collaboration</a:t>
            </a:r>
          </a:p>
        </p:txBody>
      </p:sp>
      <p:sp>
        <p:nvSpPr>
          <p:cNvPr id="3" name="Rectangle: Rounded Corners 2">
            <a:extLst>
              <a:ext uri="{FF2B5EF4-FFF2-40B4-BE49-F238E27FC236}">
                <a16:creationId xmlns:a16="http://schemas.microsoft.com/office/drawing/2014/main" id="{FF7E3EB3-1329-81AD-22B4-702578645904}"/>
              </a:ext>
            </a:extLst>
          </p:cNvPr>
          <p:cNvSpPr/>
          <p:nvPr/>
        </p:nvSpPr>
        <p:spPr>
          <a:xfrm>
            <a:off x="172630" y="898235"/>
            <a:ext cx="3030605" cy="3665599"/>
          </a:xfrm>
          <a:prstGeom prst="roundRect">
            <a:avLst>
              <a:gd name="adj" fmla="val 10475"/>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ZA"/>
          </a:p>
        </p:txBody>
      </p:sp>
    </p:spTree>
    <p:extLst>
      <p:ext uri="{BB962C8B-B14F-4D97-AF65-F5344CB8AC3E}">
        <p14:creationId xmlns:p14="http://schemas.microsoft.com/office/powerpoint/2010/main" val="2467499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89F26-E81C-F4B3-9F28-6E5D34CF95D8}"/>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ED3AFD20-53E0-38B3-B11B-1529B863FCD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0361" y="607690"/>
            <a:ext cx="11954107" cy="5498899"/>
          </a:xfrm>
          <a:prstGeom prst="rect">
            <a:avLst/>
          </a:prstGeom>
          <a:noFill/>
          <a:ln>
            <a:noFill/>
          </a:ln>
        </p:spPr>
      </p:pic>
      <p:sp>
        <p:nvSpPr>
          <p:cNvPr id="182" name="Rectangle 181">
            <a:extLst>
              <a:ext uri="{FF2B5EF4-FFF2-40B4-BE49-F238E27FC236}">
                <a16:creationId xmlns:a16="http://schemas.microsoft.com/office/drawing/2014/main" id="{F469F2F2-F9B3-D05C-D96C-B90472BC9271}"/>
              </a:ext>
            </a:extLst>
          </p:cNvPr>
          <p:cNvSpPr/>
          <p:nvPr/>
        </p:nvSpPr>
        <p:spPr>
          <a:xfrm>
            <a:off x="-1" y="0"/>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Arial" panose="020B0604020202020204" pitchFamily="34" charset="0"/>
                <a:cs typeface="Arial" panose="020B0604020202020204" pitchFamily="34" charset="0"/>
              </a:rPr>
              <a:t>Natural Capital Accounting journey in South Africa</a:t>
            </a:r>
          </a:p>
        </p:txBody>
      </p:sp>
      <p:sp>
        <p:nvSpPr>
          <p:cNvPr id="58" name="Rectangle 57">
            <a:extLst>
              <a:ext uri="{FF2B5EF4-FFF2-40B4-BE49-F238E27FC236}">
                <a16:creationId xmlns:a16="http://schemas.microsoft.com/office/drawing/2014/main" id="{57A38B69-FC2B-31C6-5186-24B1098706CC}"/>
              </a:ext>
            </a:extLst>
          </p:cNvPr>
          <p:cNvSpPr/>
          <p:nvPr/>
        </p:nvSpPr>
        <p:spPr>
          <a:xfrm>
            <a:off x="-1" y="5903152"/>
            <a:ext cx="12192001" cy="990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0" name="Group 59">
            <a:extLst>
              <a:ext uri="{FF2B5EF4-FFF2-40B4-BE49-F238E27FC236}">
                <a16:creationId xmlns:a16="http://schemas.microsoft.com/office/drawing/2014/main" id="{3EB0C6FA-A8E3-20BD-57E0-C182E41403EC}"/>
              </a:ext>
            </a:extLst>
          </p:cNvPr>
          <p:cNvGrpSpPr/>
          <p:nvPr/>
        </p:nvGrpSpPr>
        <p:grpSpPr>
          <a:xfrm>
            <a:off x="583932" y="5983362"/>
            <a:ext cx="11165100" cy="839056"/>
            <a:chOff x="583932" y="5983362"/>
            <a:chExt cx="11165100" cy="839056"/>
          </a:xfrm>
        </p:grpSpPr>
        <p:sp>
          <p:nvSpPr>
            <p:cNvPr id="48" name="Rectangle 47">
              <a:extLst>
                <a:ext uri="{FF2B5EF4-FFF2-40B4-BE49-F238E27FC236}">
                  <a16:creationId xmlns:a16="http://schemas.microsoft.com/office/drawing/2014/main" id="{A4B266B9-4EDE-B167-BB99-7D4EC0FA41B1}"/>
                </a:ext>
              </a:extLst>
            </p:cNvPr>
            <p:cNvSpPr/>
            <p:nvPr/>
          </p:nvSpPr>
          <p:spPr>
            <a:xfrm>
              <a:off x="4181885" y="5989964"/>
              <a:ext cx="2020617" cy="324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NCAVES Project</a:t>
              </a: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B5D9C438-F906-C228-2A46-7EB6DDD2E5C7}"/>
                </a:ext>
              </a:extLst>
            </p:cNvPr>
            <p:cNvSpPr/>
            <p:nvPr/>
          </p:nvSpPr>
          <p:spPr>
            <a:xfrm>
              <a:off x="4855182" y="6305284"/>
              <a:ext cx="4780875" cy="3240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EI4WS Project</a:t>
              </a: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723026A8-C26B-E1E2-DA5A-CF5D4997EC42}"/>
                </a:ext>
              </a:extLst>
            </p:cNvPr>
            <p:cNvSpPr/>
            <p:nvPr/>
          </p:nvSpPr>
          <p:spPr>
            <a:xfrm>
              <a:off x="2741725" y="6298356"/>
              <a:ext cx="1440160" cy="32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ANCA Project</a:t>
              </a: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CA6B83F8-5DF4-CC60-53F3-9F2C49ABCD9A}"/>
                </a:ext>
              </a:extLst>
            </p:cNvPr>
            <p:cNvSpPr/>
            <p:nvPr/>
          </p:nvSpPr>
          <p:spPr>
            <a:xfrm>
              <a:off x="583932" y="5983362"/>
              <a:ext cx="3623963" cy="324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Country capacity</a:t>
              </a: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86878072-C9D2-6E8E-761B-86D5DD06DFA2}"/>
                </a:ext>
              </a:extLst>
            </p:cNvPr>
            <p:cNvSpPr/>
            <p:nvPr/>
          </p:nvSpPr>
          <p:spPr>
            <a:xfrm>
              <a:off x="6839478" y="5990668"/>
              <a:ext cx="3673668" cy="3146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Country capacity</a:t>
              </a: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5CD289EE-4DBA-D628-58C5-ED2926101D86}"/>
                </a:ext>
              </a:extLst>
            </p:cNvPr>
            <p:cNvSpPr/>
            <p:nvPr/>
          </p:nvSpPr>
          <p:spPr>
            <a:xfrm>
              <a:off x="10273032" y="6305283"/>
              <a:ext cx="1476000" cy="51713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Future Donor Project(s)</a:t>
              </a: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13ED2EAD-9806-FDCF-A5CE-D2D74810B9CC}"/>
              </a:ext>
            </a:extLst>
          </p:cNvPr>
          <p:cNvSpPr txBox="1"/>
          <p:nvPr/>
        </p:nvSpPr>
        <p:spPr>
          <a:xfrm>
            <a:off x="1708" y="5968621"/>
            <a:ext cx="12190292" cy="1123384"/>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From early beginnings with national water accounts in 2000, momentum has grown.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Since 2014, donor funded projects have helped to increase capacity, especially for ecosystem accounting</a:t>
            </a:r>
            <a:r>
              <a:rPr kumimoji="0" lang="en-US"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endParaRPr>
          </a:p>
        </p:txBody>
      </p:sp>
      <p:sp>
        <p:nvSpPr>
          <p:cNvPr id="3" name="Freeform: Shape 23">
            <a:extLst>
              <a:ext uri="{FF2B5EF4-FFF2-40B4-BE49-F238E27FC236}">
                <a16:creationId xmlns:a16="http://schemas.microsoft.com/office/drawing/2014/main" id="{5C3028CA-7FF1-F0E3-750D-892BE066251E}"/>
              </a:ext>
            </a:extLst>
          </p:cNvPr>
          <p:cNvSpPr>
            <a:spLocks noChangeAspect="1"/>
          </p:cNvSpPr>
          <p:nvPr/>
        </p:nvSpPr>
        <p:spPr>
          <a:xfrm rot="10800000">
            <a:off x="1707" y="1039668"/>
            <a:ext cx="3738304" cy="1077218"/>
          </a:xfrm>
          <a:custGeom>
            <a:avLst/>
            <a:gdLst>
              <a:gd name="connsiteX0" fmla="*/ 1120969 w 9926197"/>
              <a:gd name="connsiteY0" fmla="*/ 0 h 1443685"/>
              <a:gd name="connsiteX1" fmla="*/ 6086707 w 9926197"/>
              <a:gd name="connsiteY1" fmla="*/ 0 h 1443685"/>
              <a:gd name="connsiteX2" fmla="*/ 6086707 w 9926197"/>
              <a:gd name="connsiteY2" fmla="*/ 1 h 1443685"/>
              <a:gd name="connsiteX3" fmla="*/ 9894941 w 9926197"/>
              <a:gd name="connsiteY3" fmla="*/ 1 h 1443685"/>
              <a:gd name="connsiteX4" fmla="*/ 9926197 w 9926197"/>
              <a:gd name="connsiteY4" fmla="*/ 31257 h 1443685"/>
              <a:gd name="connsiteX5" fmla="*/ 9926197 w 9926197"/>
              <a:gd name="connsiteY5" fmla="*/ 1412429 h 1443685"/>
              <a:gd name="connsiteX6" fmla="*/ 9894941 w 9926197"/>
              <a:gd name="connsiteY6" fmla="*/ 1443685 h 1443685"/>
              <a:gd name="connsiteX7" fmla="*/ 6335036 w 9926197"/>
              <a:gd name="connsiteY7" fmla="*/ 1443685 h 1443685"/>
              <a:gd name="connsiteX8" fmla="*/ 5642884 w 9926197"/>
              <a:gd name="connsiteY8" fmla="*/ 1443685 h 1443685"/>
              <a:gd name="connsiteX9" fmla="*/ 1384304 w 9926197"/>
              <a:gd name="connsiteY9" fmla="*/ 1443685 h 1443685"/>
              <a:gd name="connsiteX10" fmla="*/ 707923 w 9926197"/>
              <a:gd name="connsiteY10" fmla="*/ 1443685 h 1443685"/>
              <a:gd name="connsiteX11" fmla="*/ 692152 w 9926197"/>
              <a:gd name="connsiteY11" fmla="*/ 1443685 h 1443685"/>
              <a:gd name="connsiteX12" fmla="*/ 0 w 9926197"/>
              <a:gd name="connsiteY12" fmla="*/ 721845 h 1443685"/>
              <a:gd name="connsiteX13" fmla="*/ 692152 w 9926197"/>
              <a:gd name="connsiteY13" fmla="*/ 5 h 1443685"/>
              <a:gd name="connsiteX14" fmla="*/ 707914 w 9926197"/>
              <a:gd name="connsiteY14" fmla="*/ 5 h 1443685"/>
              <a:gd name="connsiteX15" fmla="*/ 707923 w 9926197"/>
              <a:gd name="connsiteY15" fmla="*/ 1 h 1443685"/>
              <a:gd name="connsiteX16" fmla="*/ 1120969 w 9926197"/>
              <a:gd name="connsiteY16" fmla="*/ 1 h 144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26197" h="1443685">
                <a:moveTo>
                  <a:pt x="1120969" y="0"/>
                </a:moveTo>
                <a:lnTo>
                  <a:pt x="6086707" y="0"/>
                </a:lnTo>
                <a:lnTo>
                  <a:pt x="6086707" y="1"/>
                </a:lnTo>
                <a:lnTo>
                  <a:pt x="9894941" y="1"/>
                </a:lnTo>
                <a:cubicBezTo>
                  <a:pt x="9912203" y="1"/>
                  <a:pt x="9926197" y="13995"/>
                  <a:pt x="9926197" y="31257"/>
                </a:cubicBezTo>
                <a:lnTo>
                  <a:pt x="9926197" y="1412429"/>
                </a:lnTo>
                <a:cubicBezTo>
                  <a:pt x="9926197" y="1429691"/>
                  <a:pt x="9912203" y="1443685"/>
                  <a:pt x="9894941" y="1443685"/>
                </a:cubicBezTo>
                <a:lnTo>
                  <a:pt x="6335036" y="1443685"/>
                </a:lnTo>
                <a:lnTo>
                  <a:pt x="5642884" y="1443685"/>
                </a:lnTo>
                <a:lnTo>
                  <a:pt x="1384304" y="1443685"/>
                </a:lnTo>
                <a:lnTo>
                  <a:pt x="707923" y="1443685"/>
                </a:lnTo>
                <a:lnTo>
                  <a:pt x="692152" y="1443685"/>
                </a:lnTo>
                <a:cubicBezTo>
                  <a:pt x="309887" y="1443685"/>
                  <a:pt x="0" y="1120506"/>
                  <a:pt x="0" y="721845"/>
                </a:cubicBezTo>
                <a:cubicBezTo>
                  <a:pt x="0" y="323184"/>
                  <a:pt x="309887" y="5"/>
                  <a:pt x="692152" y="5"/>
                </a:cubicBezTo>
                <a:lnTo>
                  <a:pt x="707914" y="5"/>
                </a:lnTo>
                <a:lnTo>
                  <a:pt x="707923" y="1"/>
                </a:lnTo>
                <a:lnTo>
                  <a:pt x="1120969" y="1"/>
                </a:lnTo>
                <a:close/>
              </a:path>
            </a:pathLst>
          </a:custGeom>
          <a:solidFill>
            <a:srgbClr val="37609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a:defRPr/>
            </a:pPr>
            <a:endParaRPr kumimoji="0" lang="en-GB" sz="14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14DFF53-3ED9-6682-8808-8B3EFF62D104}"/>
              </a:ext>
            </a:extLst>
          </p:cNvPr>
          <p:cNvSpPr txBox="1"/>
          <p:nvPr/>
        </p:nvSpPr>
        <p:spPr>
          <a:xfrm>
            <a:off x="-62753" y="1235659"/>
            <a:ext cx="3802764" cy="738664"/>
          </a:xfrm>
          <a:prstGeom prst="rect">
            <a:avLst/>
          </a:prstGeom>
          <a:noFill/>
        </p:spPr>
        <p:txBody>
          <a:bodyPr wrap="square">
            <a:spAutoFit/>
          </a:bodyPr>
          <a:lstStyle/>
          <a:p>
            <a:pPr algn="ctr">
              <a:defRPr/>
            </a:pPr>
            <a:r>
              <a:rPr kumimoji="0" lang="en-US" sz="14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NCA measures SA’s wealth of land, water, minerals, ecosystems, biodiversity and ecological infrastructure</a:t>
            </a:r>
            <a:endParaRPr kumimoji="0" lang="en-GB" sz="14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3393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1674"/>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latin typeface="Arial" panose="020B0604020202020204" pitchFamily="34" charset="0"/>
                <a:cs typeface="Arial" panose="020B0604020202020204" pitchFamily="34" charset="0"/>
              </a:rPr>
              <a:t>Stats SA’s </a:t>
            </a:r>
            <a:r>
              <a:rPr lang="en-US" sz="2400" i="1" dirty="0">
                <a:solidFill>
                  <a:schemeClr val="bg1">
                    <a:lumMod val="95000"/>
                  </a:schemeClr>
                </a:solidFill>
                <a:latin typeface="Arial" panose="020B0604020202020204" pitchFamily="34" charset="0"/>
                <a:cs typeface="Arial" panose="020B0604020202020204" pitchFamily="34" charset="0"/>
              </a:rPr>
              <a:t>Natural Capital </a:t>
            </a:r>
            <a:r>
              <a:rPr lang="en-US" sz="2400" dirty="0">
                <a:solidFill>
                  <a:schemeClr val="bg1">
                    <a:lumMod val="95000"/>
                  </a:schemeClr>
                </a:solidFill>
                <a:latin typeface="Arial" panose="020B0604020202020204" pitchFamily="34" charset="0"/>
                <a:cs typeface="Arial" panose="020B0604020202020204" pitchFamily="34" charset="0"/>
              </a:rPr>
              <a:t>series</a:t>
            </a:r>
          </a:p>
        </p:txBody>
      </p:sp>
      <p:sp>
        <p:nvSpPr>
          <p:cNvPr id="17" name="Rectangle: Rounded Corners 3">
            <a:extLst>
              <a:ext uri="{FF2B5EF4-FFF2-40B4-BE49-F238E27FC236}">
                <a16:creationId xmlns:a16="http://schemas.microsoft.com/office/drawing/2014/main" id="{8EC3A72D-0593-4C20-AA0B-B5AD5C69A887}"/>
              </a:ext>
            </a:extLst>
          </p:cNvPr>
          <p:cNvSpPr/>
          <p:nvPr/>
        </p:nvSpPr>
        <p:spPr>
          <a:xfrm>
            <a:off x="4217489" y="780405"/>
            <a:ext cx="3659707" cy="2086917"/>
          </a:xfrm>
          <a:prstGeom prst="roundRect">
            <a:avLst>
              <a:gd name="adj" fmla="val 2165"/>
            </a:avLst>
          </a:prstGeom>
          <a:solidFill>
            <a:srgbClr val="D0DDC7"/>
          </a:solidFill>
          <a:ln w="25400">
            <a:solidFill>
              <a:srgbClr val="5083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GB" sz="2000" dirty="0">
              <a:solidFill>
                <a:schemeClr val="tx1">
                  <a:lumMod val="95000"/>
                  <a:lumOff val="5000"/>
                </a:schemeClr>
              </a:solidFill>
              <a:latin typeface="Arial" panose="020B0604020202020204" pitchFamily="34" charset="0"/>
              <a:cs typeface="Arial" panose="020B0604020202020204" pitchFamily="34" charset="0"/>
            </a:endParaRPr>
          </a:p>
          <a:p>
            <a:pPr algn="ctr"/>
            <a:endParaRPr lang="pl-PL" sz="1200" dirty="0">
              <a:solidFill>
                <a:schemeClr val="tx1">
                  <a:lumMod val="95000"/>
                  <a:lumOff val="5000"/>
                </a:schemeClr>
              </a:solidFill>
              <a:latin typeface="Arial" panose="020B0604020202020204" pitchFamily="34" charset="0"/>
            </a:endParaRPr>
          </a:p>
        </p:txBody>
      </p:sp>
      <p:sp>
        <p:nvSpPr>
          <p:cNvPr id="12" name="TextBox 11"/>
          <p:cNvSpPr txBox="1"/>
          <p:nvPr/>
        </p:nvSpPr>
        <p:spPr>
          <a:xfrm>
            <a:off x="4312270" y="890271"/>
            <a:ext cx="3344357" cy="923330"/>
          </a:xfrm>
          <a:prstGeom prst="rect">
            <a:avLst/>
          </a:prstGeom>
          <a:noFill/>
        </p:spPr>
        <p:txBody>
          <a:bodyPr wrap="square" rtlCol="0">
            <a:spAutoFit/>
          </a:bodyPr>
          <a:lstStyle/>
          <a:p>
            <a:r>
              <a:rPr lang="en-US" b="1" dirty="0">
                <a:solidFill>
                  <a:srgbClr val="508331"/>
                </a:solidFill>
                <a:latin typeface="Arial" panose="020B0604020202020204" pitchFamily="34" charset="0"/>
                <a:cs typeface="Arial" panose="020B0604020202020204" pitchFamily="34" charset="0"/>
              </a:rPr>
              <a:t>Accounts for Protected Areas, 1900 to 2020</a:t>
            </a:r>
            <a:r>
              <a:rPr lang="en-US" dirty="0">
                <a:solidFill>
                  <a:srgbClr val="508331"/>
                </a:solidFill>
                <a:latin typeface="Arial" panose="020B0604020202020204" pitchFamily="34" charset="0"/>
                <a:cs typeface="Arial" panose="020B0604020202020204" pitchFamily="34" charset="0"/>
              </a:rPr>
              <a:t>:</a:t>
            </a:r>
            <a:r>
              <a:rPr lang="en-US" b="1" dirty="0">
                <a:solidFill>
                  <a:srgbClr val="508331"/>
                </a:solidFill>
                <a:latin typeface="Arial" panose="020B0604020202020204" pitchFamily="34" charset="0"/>
                <a:cs typeface="Arial" panose="020B0604020202020204" pitchFamily="34" charset="0"/>
              </a:rPr>
              <a:t> </a:t>
            </a:r>
            <a:r>
              <a:rPr lang="en-US" dirty="0">
                <a:solidFill>
                  <a:srgbClr val="508331"/>
                </a:solidFill>
                <a:latin typeface="Arial" panose="020B0604020202020204" pitchFamily="34" charset="0"/>
                <a:cs typeface="Arial" panose="020B0604020202020204" pitchFamily="34" charset="0"/>
              </a:rPr>
              <a:t>Released in October 2021</a:t>
            </a:r>
          </a:p>
        </p:txBody>
      </p:sp>
      <p:sp>
        <p:nvSpPr>
          <p:cNvPr id="21" name="Rectangle: Rounded Corners 3">
            <a:extLst>
              <a:ext uri="{FF2B5EF4-FFF2-40B4-BE49-F238E27FC236}">
                <a16:creationId xmlns:a16="http://schemas.microsoft.com/office/drawing/2014/main" id="{8EC3A72D-0593-4C20-AA0B-B5AD5C69A887}"/>
              </a:ext>
            </a:extLst>
          </p:cNvPr>
          <p:cNvSpPr/>
          <p:nvPr/>
        </p:nvSpPr>
        <p:spPr>
          <a:xfrm>
            <a:off x="162948" y="780405"/>
            <a:ext cx="3902638" cy="2086917"/>
          </a:xfrm>
          <a:prstGeom prst="roundRect">
            <a:avLst>
              <a:gd name="adj" fmla="val 2165"/>
            </a:avLst>
          </a:prstGeom>
          <a:solidFill>
            <a:srgbClr val="D0DDC7"/>
          </a:solidFill>
          <a:ln w="25400">
            <a:solidFill>
              <a:srgbClr val="5083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GB" sz="2000" dirty="0">
              <a:solidFill>
                <a:schemeClr val="tx1">
                  <a:lumMod val="95000"/>
                  <a:lumOff val="5000"/>
                </a:schemeClr>
              </a:solidFill>
              <a:latin typeface="Arial" panose="020B0604020202020204" pitchFamily="34" charset="0"/>
              <a:cs typeface="Arial" panose="020B0604020202020204" pitchFamily="34" charset="0"/>
            </a:endParaRPr>
          </a:p>
          <a:p>
            <a:pPr algn="ctr"/>
            <a:endParaRPr lang="pl-PL" sz="1200" dirty="0">
              <a:solidFill>
                <a:schemeClr val="tx1">
                  <a:lumMod val="95000"/>
                  <a:lumOff val="5000"/>
                </a:schemeClr>
              </a:solidFill>
              <a:latin typeface="Arial" panose="020B0604020202020204" pitchFamily="34" charset="0"/>
            </a:endParaRPr>
          </a:p>
        </p:txBody>
      </p:sp>
      <p:pic>
        <p:nvPicPr>
          <p:cNvPr id="7" name="Picture 6">
            <a:extLst>
              <a:ext uri="{FF2B5EF4-FFF2-40B4-BE49-F238E27FC236}">
                <a16:creationId xmlns:a16="http://schemas.microsoft.com/office/drawing/2014/main" id="{D10B2944-AB9D-409B-82E8-A4F01AED1ABC}"/>
              </a:ext>
            </a:extLst>
          </p:cNvPr>
          <p:cNvPicPr>
            <a:picLocks noChangeAspect="1"/>
          </p:cNvPicPr>
          <p:nvPr/>
        </p:nvPicPr>
        <p:blipFill>
          <a:blip r:embed="rId3"/>
          <a:stretch>
            <a:fillRect/>
          </a:stretch>
        </p:blipFill>
        <p:spPr>
          <a:xfrm>
            <a:off x="1416260" y="2299329"/>
            <a:ext cx="2379904" cy="3348000"/>
          </a:xfrm>
          <a:prstGeom prst="rect">
            <a:avLst/>
          </a:prstGeom>
          <a:ln>
            <a:solidFill>
              <a:srgbClr val="508331"/>
            </a:solidFill>
          </a:ln>
          <a:effectLst>
            <a:outerShdw blurRad="292100" dist="139700" dir="2700000" algn="tl" rotWithShape="0">
              <a:srgbClr val="333333">
                <a:alpha val="65000"/>
              </a:srgbClr>
            </a:outerShdw>
          </a:effectLst>
        </p:spPr>
      </p:pic>
      <p:sp>
        <p:nvSpPr>
          <p:cNvPr id="24" name="TextBox 23"/>
          <p:cNvSpPr txBox="1"/>
          <p:nvPr/>
        </p:nvSpPr>
        <p:spPr>
          <a:xfrm>
            <a:off x="255442" y="884324"/>
            <a:ext cx="3873699" cy="923330"/>
          </a:xfrm>
          <a:prstGeom prst="rect">
            <a:avLst/>
          </a:prstGeom>
          <a:noFill/>
        </p:spPr>
        <p:txBody>
          <a:bodyPr wrap="square" rtlCol="0">
            <a:spAutoFit/>
          </a:bodyPr>
          <a:lstStyle/>
          <a:p>
            <a:r>
              <a:rPr lang="en-US" b="1" dirty="0">
                <a:solidFill>
                  <a:srgbClr val="508331"/>
                </a:solidFill>
                <a:latin typeface="Arial" panose="020B0604020202020204" pitchFamily="34" charset="0"/>
                <a:cs typeface="Arial" panose="020B0604020202020204" pitchFamily="34" charset="0"/>
              </a:rPr>
              <a:t>Land and Terrestrial Ecosystem Accounts, 1990 to 2014</a:t>
            </a:r>
            <a:r>
              <a:rPr lang="en-US" dirty="0">
                <a:solidFill>
                  <a:srgbClr val="508331"/>
                </a:solidFill>
                <a:latin typeface="Arial" panose="020B0604020202020204" pitchFamily="34" charset="0"/>
                <a:cs typeface="Arial" panose="020B0604020202020204" pitchFamily="34" charset="0"/>
              </a:rPr>
              <a:t>:</a:t>
            </a:r>
            <a:r>
              <a:rPr lang="en-US" b="1" dirty="0">
                <a:solidFill>
                  <a:srgbClr val="508331"/>
                </a:solidFill>
                <a:latin typeface="Arial" panose="020B0604020202020204" pitchFamily="34" charset="0"/>
                <a:cs typeface="Arial" panose="020B0604020202020204" pitchFamily="34" charset="0"/>
              </a:rPr>
              <a:t> </a:t>
            </a:r>
            <a:r>
              <a:rPr lang="en-US" dirty="0">
                <a:solidFill>
                  <a:srgbClr val="508331"/>
                </a:solidFill>
                <a:latin typeface="Arial" panose="020B0604020202020204" pitchFamily="34" charset="0"/>
                <a:cs typeface="Arial" panose="020B0604020202020204" pitchFamily="34" charset="0"/>
              </a:rPr>
              <a:t>Released in December 2020</a:t>
            </a:r>
          </a:p>
        </p:txBody>
      </p:sp>
      <p:sp>
        <p:nvSpPr>
          <p:cNvPr id="26" name="Oval 25">
            <a:extLst>
              <a:ext uri="{FF2B5EF4-FFF2-40B4-BE49-F238E27FC236}">
                <a16:creationId xmlns:a16="http://schemas.microsoft.com/office/drawing/2014/main" id="{0EDF15C5-56B6-4943-A7D4-406EC990C453}"/>
              </a:ext>
            </a:extLst>
          </p:cNvPr>
          <p:cNvSpPr>
            <a:spLocks noChangeAspect="1"/>
          </p:cNvSpPr>
          <p:nvPr/>
        </p:nvSpPr>
        <p:spPr>
          <a:xfrm>
            <a:off x="287865" y="1910004"/>
            <a:ext cx="883986" cy="884083"/>
          </a:xfrm>
          <a:prstGeom prst="ellipse">
            <a:avLst/>
          </a:prstGeom>
          <a:solidFill>
            <a:srgbClr val="5083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Oval 26">
            <a:extLst>
              <a:ext uri="{FF2B5EF4-FFF2-40B4-BE49-F238E27FC236}">
                <a16:creationId xmlns:a16="http://schemas.microsoft.com/office/drawing/2014/main" id="{0EDF15C5-56B6-4943-A7D4-406EC990C453}"/>
              </a:ext>
            </a:extLst>
          </p:cNvPr>
          <p:cNvSpPr>
            <a:spLocks noChangeAspect="1"/>
          </p:cNvSpPr>
          <p:nvPr/>
        </p:nvSpPr>
        <p:spPr>
          <a:xfrm>
            <a:off x="4324650" y="1910006"/>
            <a:ext cx="883986" cy="884083"/>
          </a:xfrm>
          <a:prstGeom prst="ellipse">
            <a:avLst/>
          </a:prstGeom>
          <a:solidFill>
            <a:srgbClr val="5083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525347" y="2054270"/>
            <a:ext cx="420912"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1</a:t>
            </a:r>
            <a:endParaRPr lang="en-ZA" sz="3200" dirty="0">
              <a:solidFill>
                <a:schemeClr val="bg1"/>
              </a:solidFill>
              <a:latin typeface="Arial" panose="020B0604020202020204" pitchFamily="34" charset="0"/>
              <a:cs typeface="Arial" panose="020B0604020202020204" pitchFamily="34" charset="0"/>
            </a:endParaRPr>
          </a:p>
        </p:txBody>
      </p:sp>
      <p:sp>
        <p:nvSpPr>
          <p:cNvPr id="25" name="TextBox 24"/>
          <p:cNvSpPr txBox="1"/>
          <p:nvPr/>
        </p:nvSpPr>
        <p:spPr>
          <a:xfrm>
            <a:off x="4561488" y="2033013"/>
            <a:ext cx="420912"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2</a:t>
            </a:r>
            <a:endParaRPr lang="en-ZA" sz="3200" dirty="0">
              <a:solidFill>
                <a:schemeClr val="bg1"/>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3301842F-E511-47DC-A8D7-B62AB707157F}"/>
              </a:ext>
            </a:extLst>
          </p:cNvPr>
          <p:cNvPicPr>
            <a:picLocks noChangeAspect="1"/>
          </p:cNvPicPr>
          <p:nvPr/>
        </p:nvPicPr>
        <p:blipFill>
          <a:blip r:embed="rId4"/>
          <a:stretch>
            <a:fillRect/>
          </a:stretch>
        </p:blipFill>
        <p:spPr>
          <a:xfrm>
            <a:off x="5304889" y="2299329"/>
            <a:ext cx="2406931" cy="3379060"/>
          </a:xfrm>
          <a:prstGeom prst="rect">
            <a:avLst/>
          </a:prstGeom>
          <a:ln>
            <a:solidFill>
              <a:srgbClr val="508331"/>
            </a:solid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6352E78-3D47-D6E4-21C9-8AC0729DF6F7}"/>
              </a:ext>
            </a:extLst>
          </p:cNvPr>
          <p:cNvPicPr>
            <a:picLocks noChangeAspect="1"/>
          </p:cNvPicPr>
          <p:nvPr/>
        </p:nvPicPr>
        <p:blipFill>
          <a:blip r:embed="rId5"/>
          <a:stretch>
            <a:fillRect/>
          </a:stretch>
        </p:blipFill>
        <p:spPr>
          <a:xfrm>
            <a:off x="8025438" y="799455"/>
            <a:ext cx="3968840" cy="2071627"/>
          </a:xfrm>
          <a:prstGeom prst="rect">
            <a:avLst/>
          </a:prstGeom>
        </p:spPr>
      </p:pic>
      <p:pic>
        <p:nvPicPr>
          <p:cNvPr id="4" name="Picture 3">
            <a:extLst>
              <a:ext uri="{FF2B5EF4-FFF2-40B4-BE49-F238E27FC236}">
                <a16:creationId xmlns:a16="http://schemas.microsoft.com/office/drawing/2014/main" id="{6645669F-C364-25AF-4097-CB002AC0AE8A}"/>
              </a:ext>
            </a:extLst>
          </p:cNvPr>
          <p:cNvPicPr>
            <a:picLocks noChangeAspect="1"/>
          </p:cNvPicPr>
          <p:nvPr/>
        </p:nvPicPr>
        <p:blipFill>
          <a:blip r:embed="rId6"/>
          <a:stretch>
            <a:fillRect/>
          </a:stretch>
        </p:blipFill>
        <p:spPr>
          <a:xfrm>
            <a:off x="8184989" y="1909019"/>
            <a:ext cx="882107" cy="882107"/>
          </a:xfrm>
          <a:prstGeom prst="rect">
            <a:avLst/>
          </a:prstGeom>
        </p:spPr>
      </p:pic>
      <p:sp>
        <p:nvSpPr>
          <p:cNvPr id="19" name="TextBox 18">
            <a:extLst>
              <a:ext uri="{FF2B5EF4-FFF2-40B4-BE49-F238E27FC236}">
                <a16:creationId xmlns:a16="http://schemas.microsoft.com/office/drawing/2014/main" id="{50446CCD-C0ED-533B-458D-75C416CED799}"/>
              </a:ext>
            </a:extLst>
          </p:cNvPr>
          <p:cNvSpPr txBox="1"/>
          <p:nvPr/>
        </p:nvSpPr>
        <p:spPr>
          <a:xfrm>
            <a:off x="8173915" y="2054954"/>
            <a:ext cx="782407" cy="584775"/>
          </a:xfrm>
          <a:prstGeom prst="rect">
            <a:avLst/>
          </a:prstGeom>
          <a:noFill/>
        </p:spPr>
        <p:txBody>
          <a:bodyPr wrap="square" rtlCol="0">
            <a:spAutoFit/>
          </a:bodyPr>
          <a:lstStyle/>
          <a:p>
            <a:r>
              <a:rPr lang="en-US" sz="2000" dirty="0">
                <a:latin typeface="Arial" panose="020B0604020202020204" pitchFamily="34" charset="0"/>
              </a:rPr>
              <a:t>  </a:t>
            </a:r>
            <a:r>
              <a:rPr lang="en-US" sz="3200" dirty="0">
                <a:solidFill>
                  <a:schemeClr val="bg1"/>
                </a:solidFill>
                <a:latin typeface="Arial" panose="020B0604020202020204" pitchFamily="34" charset="0"/>
                <a:cs typeface="Arial" panose="020B0604020202020204" pitchFamily="34" charset="0"/>
              </a:rPr>
              <a:t> 3</a:t>
            </a:r>
            <a:endParaRPr lang="en-ZA" sz="3200" dirty="0">
              <a:solidFill>
                <a:schemeClr val="bg1"/>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3B27BCDA-CD87-7909-F78D-66BED45916E9}"/>
              </a:ext>
            </a:extLst>
          </p:cNvPr>
          <p:cNvPicPr>
            <a:picLocks noChangeAspect="1"/>
          </p:cNvPicPr>
          <p:nvPr/>
        </p:nvPicPr>
        <p:blipFill>
          <a:blip r:embed="rId7"/>
          <a:stretch>
            <a:fillRect/>
          </a:stretch>
        </p:blipFill>
        <p:spPr>
          <a:xfrm>
            <a:off x="9310096" y="2351006"/>
            <a:ext cx="2313951" cy="3348026"/>
          </a:xfrm>
          <a:prstGeom prst="rect">
            <a:avLst/>
          </a:prstGeom>
          <a:ln>
            <a:solidFill>
              <a:srgbClr val="508331"/>
            </a:solid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4E72C0C2-BD87-5B5D-CE04-2C2A78F225C7}"/>
              </a:ext>
            </a:extLst>
          </p:cNvPr>
          <p:cNvSpPr txBox="1"/>
          <p:nvPr/>
        </p:nvSpPr>
        <p:spPr>
          <a:xfrm>
            <a:off x="8252578" y="916719"/>
            <a:ext cx="3345277" cy="923330"/>
          </a:xfrm>
          <a:prstGeom prst="rect">
            <a:avLst/>
          </a:prstGeom>
          <a:noFill/>
        </p:spPr>
        <p:txBody>
          <a:bodyPr wrap="square">
            <a:spAutoFit/>
          </a:bodyPr>
          <a:lstStyle/>
          <a:p>
            <a:r>
              <a:rPr lang="en-US" b="1" dirty="0">
                <a:solidFill>
                  <a:srgbClr val="508331"/>
                </a:solidFill>
                <a:latin typeface="Arial" panose="020B0604020202020204" pitchFamily="34" charset="0"/>
                <a:cs typeface="Arial" panose="020B0604020202020204" pitchFamily="34" charset="0"/>
              </a:rPr>
              <a:t>Accounts for Strategic Water Source Areas, 1990 to 2020: </a:t>
            </a:r>
            <a:r>
              <a:rPr lang="en-US" dirty="0">
                <a:solidFill>
                  <a:srgbClr val="508331"/>
                </a:solidFill>
                <a:latin typeface="Arial" panose="020B0604020202020204" pitchFamily="34" charset="0"/>
                <a:cs typeface="Arial" panose="020B0604020202020204" pitchFamily="34" charset="0"/>
              </a:rPr>
              <a:t>Released in March 2023</a:t>
            </a:r>
          </a:p>
        </p:txBody>
      </p:sp>
    </p:spTree>
    <p:extLst>
      <p:ext uri="{BB962C8B-B14F-4D97-AF65-F5344CB8AC3E}">
        <p14:creationId xmlns:p14="http://schemas.microsoft.com/office/powerpoint/2010/main" val="3872928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1674"/>
            <a:ext cx="12192000" cy="53529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95000"/>
                  </a:schemeClr>
                </a:solidFill>
                <a:latin typeface="Arial" panose="020B0604020202020204" pitchFamily="34" charset="0"/>
                <a:cs typeface="Arial" panose="020B0604020202020204" pitchFamily="34" charset="0"/>
              </a:rPr>
              <a:t>Stats SA’s </a:t>
            </a:r>
            <a:r>
              <a:rPr lang="en-US" sz="2400" i="1" dirty="0">
                <a:solidFill>
                  <a:schemeClr val="bg1">
                    <a:lumMod val="95000"/>
                  </a:schemeClr>
                </a:solidFill>
                <a:latin typeface="Arial" panose="020B0604020202020204" pitchFamily="34" charset="0"/>
                <a:cs typeface="Arial" panose="020B0604020202020204" pitchFamily="34" charset="0"/>
              </a:rPr>
              <a:t>Natural Capital </a:t>
            </a:r>
            <a:r>
              <a:rPr lang="en-US" sz="2400" dirty="0">
                <a:solidFill>
                  <a:schemeClr val="bg1">
                    <a:lumMod val="95000"/>
                  </a:schemeClr>
                </a:solidFill>
                <a:latin typeface="Arial" panose="020B0604020202020204" pitchFamily="34" charset="0"/>
                <a:cs typeface="Arial" panose="020B0604020202020204" pitchFamily="34" charset="0"/>
              </a:rPr>
              <a:t>series</a:t>
            </a:r>
          </a:p>
        </p:txBody>
      </p:sp>
      <p:sp>
        <p:nvSpPr>
          <p:cNvPr id="17" name="Rectangle: Rounded Corners 3">
            <a:extLst>
              <a:ext uri="{FF2B5EF4-FFF2-40B4-BE49-F238E27FC236}">
                <a16:creationId xmlns:a16="http://schemas.microsoft.com/office/drawing/2014/main" id="{8EC3A72D-0593-4C20-AA0B-B5AD5C69A887}"/>
              </a:ext>
            </a:extLst>
          </p:cNvPr>
          <p:cNvSpPr/>
          <p:nvPr/>
        </p:nvSpPr>
        <p:spPr>
          <a:xfrm>
            <a:off x="4350839" y="780405"/>
            <a:ext cx="3659707" cy="2086917"/>
          </a:xfrm>
          <a:prstGeom prst="roundRect">
            <a:avLst>
              <a:gd name="adj" fmla="val 2165"/>
            </a:avLst>
          </a:prstGeom>
          <a:solidFill>
            <a:srgbClr val="D0DDC7"/>
          </a:solidFill>
          <a:ln w="25400">
            <a:solidFill>
              <a:srgbClr val="5083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GB" sz="2000" dirty="0">
              <a:solidFill>
                <a:schemeClr val="tx1">
                  <a:lumMod val="95000"/>
                  <a:lumOff val="5000"/>
                </a:schemeClr>
              </a:solidFill>
              <a:latin typeface="Arial" panose="020B0604020202020204" pitchFamily="34" charset="0"/>
              <a:cs typeface="Arial" panose="020B0604020202020204" pitchFamily="34" charset="0"/>
            </a:endParaRPr>
          </a:p>
          <a:p>
            <a:pPr algn="ctr"/>
            <a:endParaRPr lang="pl-PL" sz="1200" dirty="0">
              <a:solidFill>
                <a:schemeClr val="tx1">
                  <a:lumMod val="95000"/>
                  <a:lumOff val="5000"/>
                </a:schemeClr>
              </a:solidFill>
              <a:latin typeface="Arial" panose="020B0604020202020204" pitchFamily="34" charset="0"/>
            </a:endParaRPr>
          </a:p>
        </p:txBody>
      </p:sp>
      <p:sp>
        <p:nvSpPr>
          <p:cNvPr id="12" name="TextBox 11"/>
          <p:cNvSpPr txBox="1"/>
          <p:nvPr/>
        </p:nvSpPr>
        <p:spPr>
          <a:xfrm>
            <a:off x="4445620" y="890271"/>
            <a:ext cx="3564926" cy="854080"/>
          </a:xfrm>
          <a:prstGeom prst="rect">
            <a:avLst/>
          </a:prstGeom>
          <a:noFill/>
        </p:spPr>
        <p:txBody>
          <a:bodyPr wrap="square" rtlCol="0">
            <a:spAutoFit/>
          </a:bodyPr>
          <a:lstStyle/>
          <a:p>
            <a:r>
              <a:rPr lang="en-US" sz="1650" b="1" dirty="0">
                <a:solidFill>
                  <a:srgbClr val="508331"/>
                </a:solidFill>
                <a:latin typeface="Arial" panose="020B0604020202020204" pitchFamily="34" charset="0"/>
                <a:cs typeface="Arial" panose="020B0604020202020204" pitchFamily="34" charset="0"/>
              </a:rPr>
              <a:t>Experimental Biodiversity-Based Tourism Estimates, 2013 to 2019</a:t>
            </a:r>
            <a:r>
              <a:rPr lang="en-US" sz="1650" dirty="0">
                <a:solidFill>
                  <a:srgbClr val="508331"/>
                </a:solidFill>
                <a:latin typeface="Arial" panose="020B0604020202020204" pitchFamily="34" charset="0"/>
                <a:cs typeface="Arial" panose="020B0604020202020204" pitchFamily="34" charset="0"/>
              </a:rPr>
              <a:t>:</a:t>
            </a:r>
            <a:r>
              <a:rPr lang="en-US" sz="1650" b="1" dirty="0">
                <a:solidFill>
                  <a:srgbClr val="508331"/>
                </a:solidFill>
                <a:latin typeface="Arial" panose="020B0604020202020204" pitchFamily="34" charset="0"/>
                <a:cs typeface="Arial" panose="020B0604020202020204" pitchFamily="34" charset="0"/>
              </a:rPr>
              <a:t> </a:t>
            </a:r>
            <a:r>
              <a:rPr lang="en-US" sz="1650" dirty="0">
                <a:solidFill>
                  <a:srgbClr val="508331"/>
                </a:solidFill>
                <a:latin typeface="Arial" panose="020B0604020202020204" pitchFamily="34" charset="0"/>
                <a:cs typeface="Arial" panose="020B0604020202020204" pitchFamily="34" charset="0"/>
              </a:rPr>
              <a:t>Released in June 2024</a:t>
            </a:r>
          </a:p>
        </p:txBody>
      </p:sp>
      <p:sp>
        <p:nvSpPr>
          <p:cNvPr id="21" name="Rectangle: Rounded Corners 3">
            <a:extLst>
              <a:ext uri="{FF2B5EF4-FFF2-40B4-BE49-F238E27FC236}">
                <a16:creationId xmlns:a16="http://schemas.microsoft.com/office/drawing/2014/main" id="{8EC3A72D-0593-4C20-AA0B-B5AD5C69A887}"/>
              </a:ext>
            </a:extLst>
          </p:cNvPr>
          <p:cNvSpPr/>
          <p:nvPr/>
        </p:nvSpPr>
        <p:spPr>
          <a:xfrm>
            <a:off x="302064" y="780405"/>
            <a:ext cx="3906397" cy="2086917"/>
          </a:xfrm>
          <a:prstGeom prst="roundRect">
            <a:avLst>
              <a:gd name="adj" fmla="val 2165"/>
            </a:avLst>
          </a:prstGeom>
          <a:solidFill>
            <a:srgbClr val="D0DDC7"/>
          </a:solidFill>
          <a:ln w="25400">
            <a:solidFill>
              <a:srgbClr val="5083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GB" sz="2000" dirty="0">
              <a:solidFill>
                <a:schemeClr val="tx1">
                  <a:lumMod val="95000"/>
                  <a:lumOff val="5000"/>
                </a:schemeClr>
              </a:solidFill>
              <a:latin typeface="Arial" panose="020B0604020202020204" pitchFamily="34" charset="0"/>
              <a:cs typeface="Arial" panose="020B0604020202020204" pitchFamily="34" charset="0"/>
            </a:endParaRPr>
          </a:p>
          <a:p>
            <a:pPr algn="ctr"/>
            <a:endParaRPr lang="pl-PL" sz="1200" dirty="0">
              <a:solidFill>
                <a:schemeClr val="tx1">
                  <a:lumMod val="95000"/>
                  <a:lumOff val="5000"/>
                </a:schemeClr>
              </a:solidFill>
              <a:latin typeface="Arial" panose="020B0604020202020204" pitchFamily="34" charset="0"/>
            </a:endParaRPr>
          </a:p>
        </p:txBody>
      </p:sp>
      <p:sp>
        <p:nvSpPr>
          <p:cNvPr id="24" name="TextBox 23"/>
          <p:cNvSpPr txBox="1"/>
          <p:nvPr/>
        </p:nvSpPr>
        <p:spPr>
          <a:xfrm>
            <a:off x="398317" y="884324"/>
            <a:ext cx="3873699" cy="923330"/>
          </a:xfrm>
          <a:prstGeom prst="rect">
            <a:avLst/>
          </a:prstGeom>
          <a:noFill/>
        </p:spPr>
        <p:txBody>
          <a:bodyPr wrap="square" rtlCol="0">
            <a:spAutoFit/>
          </a:bodyPr>
          <a:lstStyle/>
          <a:p>
            <a:r>
              <a:rPr lang="en-US" b="1" dirty="0">
                <a:solidFill>
                  <a:srgbClr val="508331"/>
                </a:solidFill>
                <a:latin typeface="Arial" panose="020B0604020202020204" pitchFamily="34" charset="0"/>
                <a:cs typeface="Arial" panose="020B0604020202020204" pitchFamily="34" charset="0"/>
              </a:rPr>
              <a:t>Sub-national Water Resource Accounts, 2015 </a:t>
            </a:r>
            <a:r>
              <a:rPr lang="en-US" b="1">
                <a:solidFill>
                  <a:srgbClr val="508331"/>
                </a:solidFill>
                <a:latin typeface="Arial" panose="020B0604020202020204" pitchFamily="34" charset="0"/>
                <a:cs typeface="Arial" panose="020B0604020202020204" pitchFamily="34" charset="0"/>
              </a:rPr>
              <a:t>to 2021: </a:t>
            </a:r>
            <a:r>
              <a:rPr lang="en-US">
                <a:solidFill>
                  <a:srgbClr val="508331"/>
                </a:solidFill>
                <a:latin typeface="Arial" panose="020B0604020202020204" pitchFamily="34" charset="0"/>
                <a:cs typeface="Arial" panose="020B0604020202020204" pitchFamily="34" charset="0"/>
              </a:rPr>
              <a:t>Released </a:t>
            </a:r>
            <a:r>
              <a:rPr lang="en-US" dirty="0">
                <a:solidFill>
                  <a:srgbClr val="508331"/>
                </a:solidFill>
                <a:latin typeface="Arial" panose="020B0604020202020204" pitchFamily="34" charset="0"/>
                <a:cs typeface="Arial" panose="020B0604020202020204" pitchFamily="34" charset="0"/>
              </a:rPr>
              <a:t>in March 2024</a:t>
            </a:r>
          </a:p>
        </p:txBody>
      </p:sp>
      <p:sp>
        <p:nvSpPr>
          <p:cNvPr id="26" name="Oval 25">
            <a:extLst>
              <a:ext uri="{FF2B5EF4-FFF2-40B4-BE49-F238E27FC236}">
                <a16:creationId xmlns:a16="http://schemas.microsoft.com/office/drawing/2014/main" id="{0EDF15C5-56B6-4943-A7D4-406EC990C453}"/>
              </a:ext>
            </a:extLst>
          </p:cNvPr>
          <p:cNvSpPr>
            <a:spLocks noChangeAspect="1"/>
          </p:cNvSpPr>
          <p:nvPr/>
        </p:nvSpPr>
        <p:spPr>
          <a:xfrm>
            <a:off x="430740" y="1910004"/>
            <a:ext cx="883986" cy="884083"/>
          </a:xfrm>
          <a:prstGeom prst="ellipse">
            <a:avLst/>
          </a:prstGeom>
          <a:solidFill>
            <a:srgbClr val="5083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Oval 26">
            <a:extLst>
              <a:ext uri="{FF2B5EF4-FFF2-40B4-BE49-F238E27FC236}">
                <a16:creationId xmlns:a16="http://schemas.microsoft.com/office/drawing/2014/main" id="{0EDF15C5-56B6-4943-A7D4-406EC990C453}"/>
              </a:ext>
            </a:extLst>
          </p:cNvPr>
          <p:cNvSpPr>
            <a:spLocks noChangeAspect="1"/>
          </p:cNvSpPr>
          <p:nvPr/>
        </p:nvSpPr>
        <p:spPr>
          <a:xfrm>
            <a:off x="4458000" y="1910006"/>
            <a:ext cx="883986" cy="884083"/>
          </a:xfrm>
          <a:prstGeom prst="ellipse">
            <a:avLst/>
          </a:prstGeom>
          <a:solidFill>
            <a:srgbClr val="5083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658116" y="2062452"/>
            <a:ext cx="420912" cy="584775"/>
          </a:xfrm>
          <a:prstGeom prst="rect">
            <a:avLst/>
          </a:prstGeom>
          <a:noFill/>
        </p:spPr>
        <p:txBody>
          <a:bodyPr wrap="square" rtlCol="0">
            <a:spAutoFit/>
          </a:bodyPr>
          <a:lstStyle/>
          <a:p>
            <a:r>
              <a:rPr lang="en-GB" sz="3200" dirty="0">
                <a:solidFill>
                  <a:schemeClr val="bg1"/>
                </a:solidFill>
                <a:latin typeface="Arial" panose="020B0604020202020204" pitchFamily="34" charset="0"/>
                <a:cs typeface="Arial" panose="020B0604020202020204" pitchFamily="34" charset="0"/>
              </a:rPr>
              <a:t>4</a:t>
            </a:r>
            <a:endParaRPr lang="en-ZA" sz="3200" dirty="0">
              <a:solidFill>
                <a:schemeClr val="bg1"/>
              </a:solidFill>
              <a:latin typeface="Arial" panose="020B0604020202020204" pitchFamily="34" charset="0"/>
              <a:cs typeface="Arial" panose="020B0604020202020204" pitchFamily="34" charset="0"/>
            </a:endParaRPr>
          </a:p>
        </p:txBody>
      </p:sp>
      <p:sp>
        <p:nvSpPr>
          <p:cNvPr id="25" name="TextBox 24"/>
          <p:cNvSpPr txBox="1"/>
          <p:nvPr/>
        </p:nvSpPr>
        <p:spPr>
          <a:xfrm>
            <a:off x="4694357" y="2036222"/>
            <a:ext cx="420912"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5</a:t>
            </a:r>
            <a:endParaRPr lang="en-ZA" sz="320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0446CCD-C0ED-533B-458D-75C416CED799}"/>
              </a:ext>
            </a:extLst>
          </p:cNvPr>
          <p:cNvSpPr txBox="1"/>
          <p:nvPr/>
        </p:nvSpPr>
        <p:spPr>
          <a:xfrm>
            <a:off x="7953396" y="2035423"/>
            <a:ext cx="782407" cy="584775"/>
          </a:xfrm>
          <a:prstGeom prst="rect">
            <a:avLst/>
          </a:prstGeom>
          <a:noFill/>
        </p:spPr>
        <p:txBody>
          <a:bodyPr wrap="square" rtlCol="0">
            <a:spAutoFit/>
          </a:bodyPr>
          <a:lstStyle/>
          <a:p>
            <a:r>
              <a:rPr lang="en-US" sz="2000" dirty="0">
                <a:latin typeface="Arial" panose="020B0604020202020204" pitchFamily="34" charset="0"/>
              </a:rPr>
              <a:t>  </a:t>
            </a:r>
            <a:r>
              <a:rPr lang="en-US" sz="3200" dirty="0">
                <a:solidFill>
                  <a:schemeClr val="bg1"/>
                </a:solidFill>
                <a:latin typeface="Arial" panose="020B0604020202020204" pitchFamily="34" charset="0"/>
                <a:cs typeface="Arial" panose="020B0604020202020204" pitchFamily="34" charset="0"/>
              </a:rPr>
              <a:t> 3</a:t>
            </a:r>
            <a:endParaRPr lang="en-ZA" sz="32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71321" y="2316773"/>
            <a:ext cx="2363930" cy="3342469"/>
          </a:xfrm>
          <a:prstGeom prst="rect">
            <a:avLst/>
          </a:prstGeom>
          <a:ln>
            <a:solidFill>
              <a:srgbClr val="508331"/>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18E57033-7A57-60D5-CCD9-597FA4D540FF}"/>
              </a:ext>
            </a:extLst>
          </p:cNvPr>
          <p:cNvPicPr>
            <a:picLocks noChangeAspect="1"/>
          </p:cNvPicPr>
          <p:nvPr/>
        </p:nvPicPr>
        <p:blipFill>
          <a:blip r:embed="rId4"/>
          <a:stretch>
            <a:fillRect/>
          </a:stretch>
        </p:blipFill>
        <p:spPr>
          <a:xfrm>
            <a:off x="1579067" y="2267157"/>
            <a:ext cx="2432050" cy="3441700"/>
          </a:xfrm>
          <a:prstGeom prst="rect">
            <a:avLst/>
          </a:prstGeom>
          <a:ln>
            <a:solidFill>
              <a:srgbClr val="508331"/>
            </a:solidFill>
          </a:ln>
          <a:effectLst>
            <a:outerShdw blurRad="292100" dist="139700" dir="2700000" algn="tl" rotWithShape="0">
              <a:srgbClr val="333333">
                <a:alpha val="65000"/>
              </a:srgbClr>
            </a:outerShdw>
          </a:effectLst>
        </p:spPr>
      </p:pic>
      <p:sp>
        <p:nvSpPr>
          <p:cNvPr id="14" name="Rectangle: Rounded Corners 3">
            <a:extLst>
              <a:ext uri="{FF2B5EF4-FFF2-40B4-BE49-F238E27FC236}">
                <a16:creationId xmlns:a16="http://schemas.microsoft.com/office/drawing/2014/main" id="{8EC3A72D-0593-4C20-AA0B-B5AD5C69A887}"/>
              </a:ext>
            </a:extLst>
          </p:cNvPr>
          <p:cNvSpPr/>
          <p:nvPr/>
        </p:nvSpPr>
        <p:spPr>
          <a:xfrm>
            <a:off x="8146552" y="780405"/>
            <a:ext cx="3659707" cy="2086917"/>
          </a:xfrm>
          <a:prstGeom prst="roundRect">
            <a:avLst>
              <a:gd name="adj" fmla="val 2165"/>
            </a:avLst>
          </a:prstGeom>
          <a:solidFill>
            <a:srgbClr val="D0DDC7"/>
          </a:solidFill>
          <a:ln w="25400">
            <a:solidFill>
              <a:srgbClr val="5083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US" dirty="0">
              <a:solidFill>
                <a:schemeClr val="tx1">
                  <a:lumMod val="95000"/>
                  <a:lumOff val="5000"/>
                </a:schemeClr>
              </a:solidFill>
              <a:latin typeface="Arial" panose="020B0604020202020204" pitchFamily="34" charset="0"/>
              <a:cs typeface="Arial" panose="020B0604020202020204" pitchFamily="34" charset="0"/>
            </a:endParaRPr>
          </a:p>
          <a:p>
            <a:endParaRPr lang="en-GB" sz="2000" dirty="0">
              <a:solidFill>
                <a:schemeClr val="tx1">
                  <a:lumMod val="95000"/>
                  <a:lumOff val="5000"/>
                </a:schemeClr>
              </a:solidFill>
              <a:latin typeface="Arial" panose="020B0604020202020204" pitchFamily="34" charset="0"/>
              <a:cs typeface="Arial" panose="020B0604020202020204" pitchFamily="34" charset="0"/>
            </a:endParaRPr>
          </a:p>
          <a:p>
            <a:pPr algn="ctr"/>
            <a:endParaRPr lang="pl-PL" sz="1200" dirty="0">
              <a:solidFill>
                <a:schemeClr val="tx1">
                  <a:lumMod val="95000"/>
                  <a:lumOff val="5000"/>
                </a:schemeClr>
              </a:solidFill>
              <a:latin typeface="Arial" panose="020B0604020202020204" pitchFamily="34" charset="0"/>
            </a:endParaRPr>
          </a:p>
        </p:txBody>
      </p:sp>
      <p:sp>
        <p:nvSpPr>
          <p:cNvPr id="15" name="TextBox 14"/>
          <p:cNvSpPr txBox="1"/>
          <p:nvPr/>
        </p:nvSpPr>
        <p:spPr>
          <a:xfrm>
            <a:off x="8241333" y="890271"/>
            <a:ext cx="3564926" cy="854080"/>
          </a:xfrm>
          <a:prstGeom prst="rect">
            <a:avLst/>
          </a:prstGeom>
          <a:noFill/>
        </p:spPr>
        <p:txBody>
          <a:bodyPr wrap="square" rtlCol="0">
            <a:spAutoFit/>
          </a:bodyPr>
          <a:lstStyle/>
          <a:p>
            <a:r>
              <a:rPr lang="en-US" sz="1650" b="1" dirty="0">
                <a:solidFill>
                  <a:srgbClr val="508331"/>
                </a:solidFill>
                <a:latin typeface="Arial" panose="020B0604020202020204" pitchFamily="34" charset="0"/>
                <a:cs typeface="Arial" panose="020B0604020202020204" pitchFamily="34" charset="0"/>
              </a:rPr>
              <a:t>Physical Energy Flow Accounts for South Africa, 2015 to 2021</a:t>
            </a:r>
            <a:r>
              <a:rPr lang="en-US" sz="1650" dirty="0">
                <a:solidFill>
                  <a:srgbClr val="508331"/>
                </a:solidFill>
                <a:latin typeface="Arial" panose="020B0604020202020204" pitchFamily="34" charset="0"/>
                <a:cs typeface="Arial" panose="020B0604020202020204" pitchFamily="34" charset="0"/>
              </a:rPr>
              <a:t>:</a:t>
            </a:r>
            <a:r>
              <a:rPr lang="en-US" sz="1650" b="1" dirty="0">
                <a:solidFill>
                  <a:srgbClr val="508331"/>
                </a:solidFill>
                <a:latin typeface="Arial" panose="020B0604020202020204" pitchFamily="34" charset="0"/>
                <a:cs typeface="Arial" panose="020B0604020202020204" pitchFamily="34" charset="0"/>
              </a:rPr>
              <a:t> </a:t>
            </a:r>
            <a:r>
              <a:rPr lang="en-US" sz="1650" dirty="0">
                <a:solidFill>
                  <a:srgbClr val="508331"/>
                </a:solidFill>
                <a:latin typeface="Arial" panose="020B0604020202020204" pitchFamily="34" charset="0"/>
                <a:cs typeface="Arial" panose="020B0604020202020204" pitchFamily="34" charset="0"/>
              </a:rPr>
              <a:t>Released in March 2025</a:t>
            </a:r>
          </a:p>
        </p:txBody>
      </p:sp>
      <p:sp>
        <p:nvSpPr>
          <p:cNvPr id="16" name="Oval 15">
            <a:extLst>
              <a:ext uri="{FF2B5EF4-FFF2-40B4-BE49-F238E27FC236}">
                <a16:creationId xmlns:a16="http://schemas.microsoft.com/office/drawing/2014/main" id="{0EDF15C5-56B6-4943-A7D4-406EC990C453}"/>
              </a:ext>
            </a:extLst>
          </p:cNvPr>
          <p:cNvSpPr>
            <a:spLocks noChangeAspect="1"/>
          </p:cNvSpPr>
          <p:nvPr/>
        </p:nvSpPr>
        <p:spPr>
          <a:xfrm>
            <a:off x="8253713" y="1910006"/>
            <a:ext cx="883986" cy="884083"/>
          </a:xfrm>
          <a:prstGeom prst="ellipse">
            <a:avLst/>
          </a:prstGeom>
          <a:solidFill>
            <a:srgbClr val="5083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7"/>
          <p:cNvSpPr txBox="1"/>
          <p:nvPr/>
        </p:nvSpPr>
        <p:spPr>
          <a:xfrm>
            <a:off x="8490070" y="2036222"/>
            <a:ext cx="420912"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6</a:t>
            </a:r>
            <a:endParaRPr lang="en-ZA" sz="3200" dirty="0">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4234" y="2267156"/>
            <a:ext cx="2402727" cy="3392086"/>
          </a:xfrm>
          <a:prstGeom prst="rect">
            <a:avLst/>
          </a:prstGeom>
          <a:ln>
            <a:solidFill>
              <a:schemeClr val="bg1">
                <a:lumMod val="65000"/>
              </a:schemeClr>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1285112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08412-CFD6-D7D9-1203-9830C3E705AF}"/>
            </a:ext>
          </a:extLst>
        </p:cNvPr>
        <p:cNvGrpSpPr/>
        <p:nvPr/>
      </p:nvGrpSpPr>
      <p:grpSpPr>
        <a:xfrm>
          <a:off x="0" y="0"/>
          <a:ext cx="0" cy="0"/>
          <a:chOff x="0" y="0"/>
          <a:chExt cx="0" cy="0"/>
        </a:xfrm>
      </p:grpSpPr>
      <p:pic>
        <p:nvPicPr>
          <p:cNvPr id="17" name="Picture 16" descr="A group of elephants and giraffes in a river&#10;&#10;Description automatically generated">
            <a:extLst>
              <a:ext uri="{FF2B5EF4-FFF2-40B4-BE49-F238E27FC236}">
                <a16:creationId xmlns:a16="http://schemas.microsoft.com/office/drawing/2014/main" id="{EFCFD063-707D-7AC9-3A74-88A4F85086BF}"/>
              </a:ext>
            </a:extLst>
          </p:cNvPr>
          <p:cNvPicPr>
            <a:picLocks noChangeAspect="1"/>
          </p:cNvPicPr>
          <p:nvPr/>
        </p:nvPicPr>
        <p:blipFill rotWithShape="1">
          <a:blip r:embed="rId3"/>
          <a:srcRect l="4287" t="19540" b="11302"/>
          <a:stretch/>
        </p:blipFill>
        <p:spPr>
          <a:xfrm>
            <a:off x="-2" y="0"/>
            <a:ext cx="12192000" cy="5872874"/>
          </a:xfrm>
          <a:prstGeom prst="rect">
            <a:avLst/>
          </a:prstGeom>
        </p:spPr>
      </p:pic>
      <p:sp>
        <p:nvSpPr>
          <p:cNvPr id="35" name="Rectangle 34">
            <a:extLst>
              <a:ext uri="{FF2B5EF4-FFF2-40B4-BE49-F238E27FC236}">
                <a16:creationId xmlns:a16="http://schemas.microsoft.com/office/drawing/2014/main" id="{A13B98CE-8952-A2FD-13EF-5877D16867D4}"/>
              </a:ext>
            </a:extLst>
          </p:cNvPr>
          <p:cNvSpPr/>
          <p:nvPr/>
        </p:nvSpPr>
        <p:spPr>
          <a:xfrm>
            <a:off x="5682343" y="36585"/>
            <a:ext cx="6509655" cy="5834274"/>
          </a:xfrm>
          <a:prstGeom prst="rect">
            <a:avLst/>
          </a:prstGeom>
          <a:solidFill>
            <a:schemeClr val="tx1">
              <a:lumMod val="75000"/>
              <a:lumOff val="25000"/>
              <a:alpha val="9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03A5A4ED-26EE-9B14-E951-FF6BC0B93024}"/>
              </a:ext>
            </a:extLst>
          </p:cNvPr>
          <p:cNvSpPr/>
          <p:nvPr/>
        </p:nvSpPr>
        <p:spPr>
          <a:xfrm>
            <a:off x="0" y="5834275"/>
            <a:ext cx="12192000" cy="11153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5" name="Picture 4" descr="C:\Users\driverm\Documents\Rest of SANBI\Branding\SANBI Corporate Identity 2017\SANBI logo - 300 dpi RGB.JPG">
            <a:extLst>
              <a:ext uri="{FF2B5EF4-FFF2-40B4-BE49-F238E27FC236}">
                <a16:creationId xmlns:a16="http://schemas.microsoft.com/office/drawing/2014/main" id="{BE88553D-5DE0-1E3E-DBBE-147CDE2344B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32244" y="5890403"/>
            <a:ext cx="3013132" cy="98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44262D-E436-6AB9-2D34-A3ECEC1F6B2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9542" y="5964534"/>
            <a:ext cx="2340640" cy="837907"/>
          </a:xfrm>
          <a:prstGeom prst="rect">
            <a:avLst/>
          </a:prstGeom>
        </p:spPr>
      </p:pic>
      <p:pic>
        <p:nvPicPr>
          <p:cNvPr id="13" name="Picture 12">
            <a:extLst>
              <a:ext uri="{FF2B5EF4-FFF2-40B4-BE49-F238E27FC236}">
                <a16:creationId xmlns:a16="http://schemas.microsoft.com/office/drawing/2014/main" id="{48425BF7-ADFF-EECF-DC73-C458A33BD5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8054" y="5872874"/>
            <a:ext cx="2757862" cy="1021226"/>
          </a:xfrm>
          <a:prstGeom prst="rect">
            <a:avLst/>
          </a:prstGeom>
        </p:spPr>
      </p:pic>
      <p:sp>
        <p:nvSpPr>
          <p:cNvPr id="32" name="Free-form: Shape 31">
            <a:extLst>
              <a:ext uri="{FF2B5EF4-FFF2-40B4-BE49-F238E27FC236}">
                <a16:creationId xmlns:a16="http://schemas.microsoft.com/office/drawing/2014/main" id="{E96C3001-B9C4-B146-6EFE-802EB5CB77C6}"/>
              </a:ext>
            </a:extLst>
          </p:cNvPr>
          <p:cNvSpPr/>
          <p:nvPr/>
        </p:nvSpPr>
        <p:spPr>
          <a:xfrm rot="544199">
            <a:off x="579229" y="-423026"/>
            <a:ext cx="6551789" cy="5796177"/>
          </a:xfrm>
          <a:custGeom>
            <a:avLst/>
            <a:gdLst>
              <a:gd name="connsiteX0" fmla="*/ 0 w 6551789"/>
              <a:gd name="connsiteY0" fmla="*/ 5441776 h 5796177"/>
              <a:gd name="connsiteX1" fmla="*/ 31240 w 6551789"/>
              <a:gd name="connsiteY1" fmla="*/ 5796177 h 5796177"/>
              <a:gd name="connsiteX2" fmla="*/ 0 w 6551789"/>
              <a:gd name="connsiteY2" fmla="*/ 5796177 h 5796177"/>
              <a:gd name="connsiteX3" fmla="*/ 5277785 w 6551789"/>
              <a:gd name="connsiteY3" fmla="*/ 72112 h 5796177"/>
              <a:gd name="connsiteX4" fmla="*/ 5729509 w 6551789"/>
              <a:gd name="connsiteY4" fmla="*/ 0 h 5796177"/>
              <a:gd name="connsiteX5" fmla="*/ 5742353 w 6551789"/>
              <a:gd name="connsiteY5" fmla="*/ 270466 h 5796177"/>
              <a:gd name="connsiteX6" fmla="*/ 6346465 w 6551789"/>
              <a:gd name="connsiteY6" fmla="*/ 4922464 h 5796177"/>
              <a:gd name="connsiteX7" fmla="*/ 6343706 w 6551789"/>
              <a:gd name="connsiteY7" fmla="*/ 4928115 h 5796177"/>
              <a:gd name="connsiteX8" fmla="*/ 6383698 w 6551789"/>
              <a:gd name="connsiteY8" fmla="*/ 4790419 h 5796177"/>
              <a:gd name="connsiteX9" fmla="*/ 5314156 w 6551789"/>
              <a:gd name="connsiteY9" fmla="*/ 343289 h 579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51789" h="5796177">
                <a:moveTo>
                  <a:pt x="0" y="5441776"/>
                </a:moveTo>
                <a:lnTo>
                  <a:pt x="31240" y="5796177"/>
                </a:lnTo>
                <a:lnTo>
                  <a:pt x="0" y="5796177"/>
                </a:lnTo>
                <a:close/>
                <a:moveTo>
                  <a:pt x="5277785" y="72112"/>
                </a:moveTo>
                <a:lnTo>
                  <a:pt x="5729509" y="0"/>
                </a:lnTo>
                <a:lnTo>
                  <a:pt x="5742353" y="270466"/>
                </a:lnTo>
                <a:cubicBezTo>
                  <a:pt x="5884808" y="1817524"/>
                  <a:pt x="7003903" y="3424389"/>
                  <a:pt x="6346465" y="4922464"/>
                </a:cubicBezTo>
                <a:lnTo>
                  <a:pt x="6343706" y="4928115"/>
                </a:lnTo>
                <a:lnTo>
                  <a:pt x="6383698" y="4790419"/>
                </a:lnTo>
                <a:cubicBezTo>
                  <a:pt x="6755347" y="3288934"/>
                  <a:pt x="5578070" y="1828096"/>
                  <a:pt x="5314156" y="343289"/>
                </a:cubicBezTo>
                <a:close/>
              </a:path>
            </a:pathLst>
          </a:custGeom>
          <a:solidFill>
            <a:srgbClr val="CBF959">
              <a:alpha val="47000"/>
            </a:srgbClr>
          </a:solidFill>
          <a:ln>
            <a:noFill/>
          </a:ln>
          <a:effectLst>
            <a:outerShdw blurRad="635000" dist="38100" algn="l" rotWithShape="0">
              <a:prstClr val="black">
                <a:alpha val="49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EE9F31E6-0CBA-631F-74B5-B000BBA9AB83}"/>
              </a:ext>
            </a:extLst>
          </p:cNvPr>
          <p:cNvSpPr/>
          <p:nvPr/>
        </p:nvSpPr>
        <p:spPr>
          <a:xfrm rot="241949">
            <a:off x="5429810" y="1570"/>
            <a:ext cx="1399494" cy="5860749"/>
          </a:xfrm>
          <a:custGeom>
            <a:avLst/>
            <a:gdLst>
              <a:gd name="connsiteX0" fmla="*/ 0 w 1397355"/>
              <a:gd name="connsiteY0" fmla="*/ 40484 h 5848921"/>
              <a:gd name="connsiteX1" fmla="*/ 574278 w 1397355"/>
              <a:gd name="connsiteY1" fmla="*/ 0 h 5848921"/>
              <a:gd name="connsiteX2" fmla="*/ 578529 w 1397355"/>
              <a:gd name="connsiteY2" fmla="*/ 148831 h 5848921"/>
              <a:gd name="connsiteX3" fmla="*/ 573267 w 1397355"/>
              <a:gd name="connsiteY3" fmla="*/ 5848921 h 5848921"/>
              <a:gd name="connsiteX4" fmla="*/ 413014 w 1397355"/>
              <a:gd name="connsiteY4" fmla="*/ 5848921 h 5848921"/>
              <a:gd name="connsiteX5" fmla="*/ 560182 w 1397355"/>
              <a:gd name="connsiteY5" fmla="*/ 5669740 h 5848921"/>
              <a:gd name="connsiteX6" fmla="*/ 16663 w 1397355"/>
              <a:gd name="connsiteY6" fmla="*/ 209427 h 5848921"/>
              <a:gd name="connsiteX0" fmla="*/ 0 w 1399494"/>
              <a:gd name="connsiteY0" fmla="*/ 40484 h 5848921"/>
              <a:gd name="connsiteX1" fmla="*/ 574278 w 1399494"/>
              <a:gd name="connsiteY1" fmla="*/ 0 h 5848921"/>
              <a:gd name="connsiteX2" fmla="*/ 578529 w 1399494"/>
              <a:gd name="connsiteY2" fmla="*/ 148831 h 5848921"/>
              <a:gd name="connsiteX3" fmla="*/ 576211 w 1399494"/>
              <a:gd name="connsiteY3" fmla="*/ 5845533 h 5848921"/>
              <a:gd name="connsiteX4" fmla="*/ 413014 w 1399494"/>
              <a:gd name="connsiteY4" fmla="*/ 5848921 h 5848921"/>
              <a:gd name="connsiteX5" fmla="*/ 560182 w 1399494"/>
              <a:gd name="connsiteY5" fmla="*/ 5669740 h 5848921"/>
              <a:gd name="connsiteX6" fmla="*/ 16663 w 1399494"/>
              <a:gd name="connsiteY6" fmla="*/ 209427 h 5848921"/>
              <a:gd name="connsiteX7" fmla="*/ 0 w 1399494"/>
              <a:gd name="connsiteY7" fmla="*/ 40484 h 5848921"/>
              <a:gd name="connsiteX0" fmla="*/ 0 w 1399494"/>
              <a:gd name="connsiteY0" fmla="*/ 40484 h 5856610"/>
              <a:gd name="connsiteX1" fmla="*/ 574278 w 1399494"/>
              <a:gd name="connsiteY1" fmla="*/ 0 h 5856610"/>
              <a:gd name="connsiteX2" fmla="*/ 578529 w 1399494"/>
              <a:gd name="connsiteY2" fmla="*/ 148831 h 5856610"/>
              <a:gd name="connsiteX3" fmla="*/ 576211 w 1399494"/>
              <a:gd name="connsiteY3" fmla="*/ 5845533 h 5856610"/>
              <a:gd name="connsiteX4" fmla="*/ 416739 w 1399494"/>
              <a:gd name="connsiteY4" fmla="*/ 5856610 h 5856610"/>
              <a:gd name="connsiteX5" fmla="*/ 560182 w 1399494"/>
              <a:gd name="connsiteY5" fmla="*/ 5669740 h 5856610"/>
              <a:gd name="connsiteX6" fmla="*/ 16663 w 1399494"/>
              <a:gd name="connsiteY6" fmla="*/ 209427 h 5856610"/>
              <a:gd name="connsiteX7" fmla="*/ 0 w 1399494"/>
              <a:gd name="connsiteY7" fmla="*/ 40484 h 585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9494" h="5856610">
                <a:moveTo>
                  <a:pt x="0" y="40484"/>
                </a:moveTo>
                <a:lnTo>
                  <a:pt x="574278" y="0"/>
                </a:lnTo>
                <a:lnTo>
                  <a:pt x="578529" y="148831"/>
                </a:lnTo>
                <a:cubicBezTo>
                  <a:pt x="685533" y="2055579"/>
                  <a:pt x="2372467" y="4056338"/>
                  <a:pt x="576211" y="5845533"/>
                </a:cubicBezTo>
                <a:lnTo>
                  <a:pt x="416739" y="5856610"/>
                </a:lnTo>
                <a:lnTo>
                  <a:pt x="560182" y="5669740"/>
                </a:lnTo>
                <a:cubicBezTo>
                  <a:pt x="1962339" y="3835040"/>
                  <a:pt x="245767" y="2029089"/>
                  <a:pt x="16663" y="209427"/>
                </a:cubicBezTo>
                <a:lnTo>
                  <a:pt x="0" y="40484"/>
                </a:lnTo>
                <a:close/>
              </a:path>
            </a:pathLst>
          </a:custGeom>
          <a:solidFill>
            <a:srgbClr val="DEE3E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descr="A group of elephants and giraffes in a river&#10;&#10;Description automatically generated">
            <a:extLst>
              <a:ext uri="{FF2B5EF4-FFF2-40B4-BE49-F238E27FC236}">
                <a16:creationId xmlns:a16="http://schemas.microsoft.com/office/drawing/2014/main" id="{DB1E8F1A-C0BC-2482-6841-0445CEB38162}"/>
              </a:ext>
            </a:extLst>
          </p:cNvPr>
          <p:cNvPicPr>
            <a:picLocks noChangeAspect="1"/>
          </p:cNvPicPr>
          <p:nvPr/>
        </p:nvPicPr>
        <p:blipFill rotWithShape="1">
          <a:blip r:embed="rId3"/>
          <a:srcRect l="4287" t="19540" r="45015" b="11757"/>
          <a:stretch/>
        </p:blipFill>
        <p:spPr>
          <a:xfrm>
            <a:off x="-2" y="0"/>
            <a:ext cx="6457952" cy="5834274"/>
          </a:xfrm>
          <a:custGeom>
            <a:avLst/>
            <a:gdLst>
              <a:gd name="connsiteX0" fmla="*/ 0 w 6457952"/>
              <a:gd name="connsiteY0" fmla="*/ 0 h 5834274"/>
              <a:gd name="connsiteX1" fmla="*/ 5642541 w 6457952"/>
              <a:gd name="connsiteY1" fmla="*/ 0 h 5834274"/>
              <a:gd name="connsiteX2" fmla="*/ 5662555 w 6457952"/>
              <a:gd name="connsiteY2" fmla="*/ 363410 h 5834274"/>
              <a:gd name="connsiteX3" fmla="*/ 5642395 w 6457952"/>
              <a:gd name="connsiteY3" fmla="*/ 5834274 h 5834274"/>
              <a:gd name="connsiteX4" fmla="*/ 0 w 6457952"/>
              <a:gd name="connsiteY4" fmla="*/ 5834274 h 5834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7952" h="5834274">
                <a:moveTo>
                  <a:pt x="0" y="0"/>
                </a:moveTo>
                <a:lnTo>
                  <a:pt x="5642541" y="0"/>
                </a:lnTo>
                <a:lnTo>
                  <a:pt x="5662555" y="363410"/>
                </a:lnTo>
                <a:cubicBezTo>
                  <a:pt x="5857435" y="2199513"/>
                  <a:pt x="7362712" y="4116737"/>
                  <a:pt x="5642395" y="5834274"/>
                </a:cubicBezTo>
                <a:lnTo>
                  <a:pt x="0" y="5834274"/>
                </a:lnTo>
                <a:close/>
              </a:path>
            </a:pathLst>
          </a:custGeom>
        </p:spPr>
      </p:pic>
      <p:sp>
        <p:nvSpPr>
          <p:cNvPr id="14" name="Title 1">
            <a:extLst>
              <a:ext uri="{FF2B5EF4-FFF2-40B4-BE49-F238E27FC236}">
                <a16:creationId xmlns:a16="http://schemas.microsoft.com/office/drawing/2014/main" id="{B473A576-967E-8580-9F41-A9AD9FE35C9B}"/>
              </a:ext>
            </a:extLst>
          </p:cNvPr>
          <p:cNvSpPr txBox="1">
            <a:spLocks/>
          </p:cNvSpPr>
          <p:nvPr/>
        </p:nvSpPr>
        <p:spPr>
          <a:xfrm>
            <a:off x="7137340" y="471747"/>
            <a:ext cx="4707331" cy="23571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a:solidFill>
                  <a:schemeClr val="bg1">
                    <a:lumMod val="95000"/>
                  </a:schemeClr>
                </a:solidFill>
                <a:latin typeface="Arial" panose="020B0604020202020204" pitchFamily="34" charset="0"/>
                <a:cs typeface="Arial" panose="020B0604020202020204" pitchFamily="34" charset="0"/>
              </a:rPr>
              <a:t>An example of sub-national natural experimental estimates</a:t>
            </a:r>
          </a:p>
        </p:txBody>
      </p:sp>
      <p:sp>
        <p:nvSpPr>
          <p:cNvPr id="2" name="Title 1">
            <a:extLst>
              <a:ext uri="{FF2B5EF4-FFF2-40B4-BE49-F238E27FC236}">
                <a16:creationId xmlns:a16="http://schemas.microsoft.com/office/drawing/2014/main" id="{B473A576-967E-8580-9F41-A9AD9FE35C9B}"/>
              </a:ext>
            </a:extLst>
          </p:cNvPr>
          <p:cNvSpPr txBox="1">
            <a:spLocks/>
          </p:cNvSpPr>
          <p:nvPr/>
        </p:nvSpPr>
        <p:spPr>
          <a:xfrm>
            <a:off x="7092977" y="3615217"/>
            <a:ext cx="4556346" cy="4775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accent3">
                    <a:lumMod val="60000"/>
                    <a:lumOff val="40000"/>
                  </a:schemeClr>
                </a:solidFill>
                <a:latin typeface="Arial" panose="020B0604020202020204" pitchFamily="34" charset="0"/>
                <a:ea typeface="+mn-ea"/>
                <a:cs typeface="Arial" panose="020B0604020202020204" pitchFamily="34" charset="0"/>
              </a:rPr>
              <a:t>Accounts for Protected Areas</a:t>
            </a:r>
          </a:p>
        </p:txBody>
      </p:sp>
    </p:spTree>
    <p:extLst>
      <p:ext uri="{BB962C8B-B14F-4D97-AF65-F5344CB8AC3E}">
        <p14:creationId xmlns:p14="http://schemas.microsoft.com/office/powerpoint/2010/main" val="1121423282"/>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9463</TotalTime>
  <Words>1308</Words>
  <Application>Microsoft Office PowerPoint</Application>
  <PresentationFormat>Widescreen</PresentationFormat>
  <Paragraphs>198</Paragraphs>
  <Slides>26</Slides>
  <Notes>25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Wingdings</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Natural Capital Accounting Strategy</dc:title>
  <dc:creator>Aimee Ginsburg</dc:creator>
  <cp:lastModifiedBy>Bokang Vumbukani-Lepolesa</cp:lastModifiedBy>
  <cp:revision>1187</cp:revision>
  <cp:lastPrinted>2024-07-10T06:51:28Z</cp:lastPrinted>
  <dcterms:created xsi:type="dcterms:W3CDTF">2020-11-17T18:31:05Z</dcterms:created>
  <dcterms:modified xsi:type="dcterms:W3CDTF">2025-09-23T13:06:14Z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4616250-01d4-40ab-a2e8-d4b03b0a4768_Enabled">
    <vt:lpwstr>True</vt:lpwstr>
  </property>
  <property fmtid="{D5CDD505-2E9C-101B-9397-08002B2CF9AE}" pid="3" name="MSIP_Label_a4616250-01d4-40ab-a2e8-d4b03b0a4768_SiteId">
    <vt:lpwstr>ca38a9e5-8ce2-41e8-a41e-647c7b50db4a</vt:lpwstr>
  </property>
  <property fmtid="{D5CDD505-2E9C-101B-9397-08002B2CF9AE}" pid="4" name="MSIP_Label_a4616250-01d4-40ab-a2e8-d4b03b0a4768_Owner">
    <vt:lpwstr>KevinP@statssa.gov.za</vt:lpwstr>
  </property>
  <property fmtid="{D5CDD505-2E9C-101B-9397-08002B2CF9AE}" pid="5" name="MSIP_Label_a4616250-01d4-40ab-a2e8-d4b03b0a4768_SetDate">
    <vt:lpwstr>2021-09-27T08:09:33.3608536Z</vt:lpwstr>
  </property>
  <property fmtid="{D5CDD505-2E9C-101B-9397-08002B2CF9AE}" pid="6" name="MSIP_Label_a4616250-01d4-40ab-a2e8-d4b03b0a4768_Name">
    <vt:lpwstr>Personal</vt:lpwstr>
  </property>
  <property fmtid="{D5CDD505-2E9C-101B-9397-08002B2CF9AE}" pid="7" name="MSIP_Label_a4616250-01d4-40ab-a2e8-d4b03b0a4768_Application">
    <vt:lpwstr>Microsoft Azure Information Protection</vt:lpwstr>
  </property>
  <property fmtid="{D5CDD505-2E9C-101B-9397-08002B2CF9AE}" pid="8" name="MSIP_Label_a4616250-01d4-40ab-a2e8-d4b03b0a4768_ActionId">
    <vt:lpwstr>9c562658-4d17-4a6c-bfc8-3f2d3fcf5501</vt:lpwstr>
  </property>
  <property fmtid="{D5CDD505-2E9C-101B-9397-08002B2CF9AE}" pid="9" name="MSIP_Label_a4616250-01d4-40ab-a2e8-d4b03b0a4768_Extended_MSFT_Method">
    <vt:lpwstr>Automatic</vt:lpwstr>
  </property>
  <property fmtid="{D5CDD505-2E9C-101B-9397-08002B2CF9AE}" pid="10" name="Sensitivity">
    <vt:lpwstr>Personal</vt:lpwstr>
  </property>
</Properties>
</file>